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6" r:id="rId4"/>
    <p:sldId id="268" r:id="rId5"/>
    <p:sldId id="269" r:id="rId6"/>
    <p:sldId id="270" r:id="rId7"/>
    <p:sldId id="272" r:id="rId8"/>
    <p:sldId id="273" r:id="rId9"/>
    <p:sldId id="275" r:id="rId10"/>
    <p:sldId id="274" r:id="rId11"/>
    <p:sldId id="276" r:id="rId12"/>
    <p:sldId id="277" r:id="rId13"/>
    <p:sldId id="260" r:id="rId14"/>
    <p:sldId id="258" r:id="rId15"/>
    <p:sldId id="259" r:id="rId16"/>
    <p:sldId id="261" r:id="rId17"/>
    <p:sldId id="262" r:id="rId18"/>
    <p:sldId id="263" r:id="rId19"/>
    <p:sldId id="265" r:id="rId20"/>
    <p:sldId id="267" r:id="rId21"/>
    <p:sldId id="278" r:id="rId22"/>
    <p:sldId id="264"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4660"/>
  </p:normalViewPr>
  <p:slideViewPr>
    <p:cSldViewPr snapToGrid="0">
      <p:cViewPr>
        <p:scale>
          <a:sx n="70" d="100"/>
          <a:sy n="70" d="100"/>
        </p:scale>
        <p:origin x="24" y="4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52621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300364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5639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266257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3182924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79815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43086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68628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42515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587090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1/10/2021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‹N°›</a:t>
            </a:fld>
            <a:endParaRPr lang="en-US"/>
          </a:p>
        </p:txBody>
      </p:sp>
    </p:spTree>
    <p:extLst>
      <p:ext uri="{BB962C8B-B14F-4D97-AF65-F5344CB8AC3E}">
        <p14:creationId xmlns:p14="http://schemas.microsoft.com/office/powerpoint/2010/main" val="119472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1/10/2021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‹N°›</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72043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hyperlink" Target="https://www.alloprof.qc.ca/fr/eleves/bv/sciences/les-proprietes-de-la-matiere-s1002#les-proprietes-caracteristiques"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hyperlink" Target="https://www.alloprof.qc.ca/fr/eleves/bv/sciences/les-proprietes-de-la-matiere-s1002#les-proprietes-caracteristiques" TargetMode="External"/><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hyperlink" Target="https://www.alloprof.qc.ca/fr/eleves/bv/sciences/les-types-de-reactions-chimiques-s1061#les-reactions-d-oxydation" TargetMode="External"/><Relationship Id="rId5" Type="http://schemas.openxmlformats.org/officeDocument/2006/relationships/hyperlink" Target="https://www.alloprof.qc.ca/fr/eleves/bv/sciences/la-photosynthese-et-la-respiration-cellulaire-s1246" TargetMode="External"/><Relationship Id="rId4" Type="http://schemas.openxmlformats.org/officeDocument/2006/relationships/hyperlink" Target="https://www.alloprof.qc.ca/fr/eleves/bv/sciences/les-types-de-reactions-chimiques-s1061#les-reactions-de-decompositio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éo 3">
            <a:extLst>
              <a:ext uri="{FF2B5EF4-FFF2-40B4-BE49-F238E27FC236}">
                <a16:creationId xmlns:a16="http://schemas.microsoft.com/office/drawing/2014/main" id="{87AA5607-E90A-4780-B70B-4A45A4B421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821" y="2121"/>
            <a:ext cx="12191980" cy="6857990"/>
          </a:xfrm>
          <a:prstGeom prst="rect">
            <a:avLst/>
          </a:prstGeom>
        </p:spPr>
      </p:pic>
      <p:sp>
        <p:nvSpPr>
          <p:cNvPr id="11" name="Rectangle 10">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F877D6-4CFA-4E80-B7DE-D8B7EA77E693}"/>
              </a:ext>
            </a:extLst>
          </p:cNvPr>
          <p:cNvSpPr>
            <a:spLocks noGrp="1"/>
          </p:cNvSpPr>
          <p:nvPr>
            <p:ph type="ctrTitle"/>
          </p:nvPr>
        </p:nvSpPr>
        <p:spPr>
          <a:xfrm>
            <a:off x="678426" y="2111473"/>
            <a:ext cx="9906000" cy="3871143"/>
          </a:xfrm>
        </p:spPr>
        <p:txBody>
          <a:bodyPr>
            <a:normAutofit/>
          </a:bodyPr>
          <a:lstStyle/>
          <a:p>
            <a:pPr algn="ctr"/>
            <a:r>
              <a:rPr lang="fr-CA" sz="12000" dirty="0">
                <a:solidFill>
                  <a:srgbClr val="FFFFFF"/>
                </a:solidFill>
                <a:latin typeface="KG Tangled Up In You " panose="02000000000000000000" pitchFamily="2" charset="0"/>
              </a:rPr>
              <a:t>La matière</a:t>
            </a:r>
          </a:p>
        </p:txBody>
      </p:sp>
      <p:sp>
        <p:nvSpPr>
          <p:cNvPr id="13" name="Rectangle 12">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0F980DCA-2C27-4D28-88C9-CAB53A42F539}"/>
              </a:ext>
            </a:extLst>
          </p:cNvPr>
          <p:cNvSpPr/>
          <p:nvPr/>
        </p:nvSpPr>
        <p:spPr>
          <a:xfrm>
            <a:off x="9659566" y="1614798"/>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14" name="Ellipse 13">
            <a:extLst>
              <a:ext uri="{FF2B5EF4-FFF2-40B4-BE49-F238E27FC236}">
                <a16:creationId xmlns:a16="http://schemas.microsoft.com/office/drawing/2014/main" id="{A8F580EE-7AB6-46AD-AF26-CAC6A7EB693C}"/>
              </a:ext>
            </a:extLst>
          </p:cNvPr>
          <p:cNvSpPr/>
          <p:nvPr/>
        </p:nvSpPr>
        <p:spPr>
          <a:xfrm rot="14626707">
            <a:off x="9599727" y="1635043"/>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16" name="Ellipse 15">
            <a:extLst>
              <a:ext uri="{FF2B5EF4-FFF2-40B4-BE49-F238E27FC236}">
                <a16:creationId xmlns:a16="http://schemas.microsoft.com/office/drawing/2014/main" id="{C46BB260-5935-46FE-8A9F-25FF247A0B4E}"/>
              </a:ext>
            </a:extLst>
          </p:cNvPr>
          <p:cNvSpPr/>
          <p:nvPr/>
        </p:nvSpPr>
        <p:spPr>
          <a:xfrm rot="18872803">
            <a:off x="9567885" y="1699842"/>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8" name="Ellipse 7">
            <a:extLst>
              <a:ext uri="{FF2B5EF4-FFF2-40B4-BE49-F238E27FC236}">
                <a16:creationId xmlns:a16="http://schemas.microsoft.com/office/drawing/2014/main" id="{798F3D43-1DC8-49CD-80D0-C3E47A092226}"/>
              </a:ext>
            </a:extLst>
          </p:cNvPr>
          <p:cNvSpPr/>
          <p:nvPr/>
        </p:nvSpPr>
        <p:spPr>
          <a:xfrm>
            <a:off x="10116126" y="839276"/>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7AEAB874-075E-48FE-9825-3F7979DA66C4}"/>
              </a:ext>
            </a:extLst>
          </p:cNvPr>
          <p:cNvSpPr/>
          <p:nvPr/>
        </p:nvSpPr>
        <p:spPr>
          <a:xfrm>
            <a:off x="11298004" y="1559547"/>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a:extLst>
              <a:ext uri="{FF2B5EF4-FFF2-40B4-BE49-F238E27FC236}">
                <a16:creationId xmlns:a16="http://schemas.microsoft.com/office/drawing/2014/main" id="{54B4E3E2-6F21-4AEB-9E12-5B4EFD1B3794}"/>
              </a:ext>
            </a:extLst>
          </p:cNvPr>
          <p:cNvSpPr/>
          <p:nvPr/>
        </p:nvSpPr>
        <p:spPr>
          <a:xfrm>
            <a:off x="10490995" y="2103017"/>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a:extLst>
              <a:ext uri="{FF2B5EF4-FFF2-40B4-BE49-F238E27FC236}">
                <a16:creationId xmlns:a16="http://schemas.microsoft.com/office/drawing/2014/main" id="{20F932BB-3221-4B0B-A172-8D68499221A1}"/>
              </a:ext>
            </a:extLst>
          </p:cNvPr>
          <p:cNvSpPr/>
          <p:nvPr/>
        </p:nvSpPr>
        <p:spPr>
          <a:xfrm>
            <a:off x="10580584" y="1739603"/>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79377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mute="1">
                <p:cTn id="19" repeatCount="indefinite" fill="hold" display="0">
                  <p:stCondLst>
                    <p:cond delay="indefinite"/>
                  </p:stCondLst>
                </p:cTn>
                <p:tgtEl>
                  <p:spTgt spid="4"/>
                </p:tgtEl>
              </p:cMediaNode>
            </p:vide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Espace réservé du contenu 4" descr="Molécules">
            <a:extLst>
              <a:ext uri="{FF2B5EF4-FFF2-40B4-BE49-F238E27FC236}">
                <a16:creationId xmlns:a16="http://schemas.microsoft.com/office/drawing/2014/main" id="{B364D9FE-D962-4C0A-B681-2D7CA1CCBFE3}"/>
              </a:ext>
            </a:extLst>
          </p:cNvPr>
          <p:cNvPicPr>
            <a:picLocks noChangeAspect="1"/>
          </p:cNvPicPr>
          <p:nvPr/>
        </p:nvPicPr>
        <p:blipFill rotWithShape="1">
          <a:blip r:embed="rId2">
            <a:extLst>
              <a:ext uri="{28A0092B-C50C-407E-A947-70E740481C1C}">
                <a14:useLocalDpi xmlns:a14="http://schemas.microsoft.com/office/drawing/2010/main" val="0"/>
              </a:ext>
            </a:extLst>
          </a:blip>
          <a:srcRect l="35638" r="17020" b="2"/>
          <a:stretch/>
        </p:blipFill>
        <p:spPr>
          <a:xfrm>
            <a:off x="7315220" y="-8965"/>
            <a:ext cx="4876780" cy="6875929"/>
          </a:xfrm>
          <a:prstGeom prst="rect">
            <a:avLst/>
          </a:prstGeom>
        </p:spPr>
      </p:pic>
      <p:sp>
        <p:nvSpPr>
          <p:cNvPr id="15" name="Zone de texte 16">
            <a:extLst>
              <a:ext uri="{FF2B5EF4-FFF2-40B4-BE49-F238E27FC236}">
                <a16:creationId xmlns:a16="http://schemas.microsoft.com/office/drawing/2014/main" id="{4CA6DF48-F6BF-41A3-9E57-47DB2EAFBEDF}"/>
              </a:ext>
            </a:extLst>
          </p:cNvPr>
          <p:cNvSpPr txBox="1"/>
          <p:nvPr/>
        </p:nvSpPr>
        <p:spPr>
          <a:xfrm>
            <a:off x="682387" y="2043710"/>
            <a:ext cx="6369363" cy="4615706"/>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CA" sz="2000" b="1" dirty="0">
                <a:effectLst/>
                <a:latin typeface="Book Antiqua" panose="02040602050305030304" pitchFamily="18" charset="0"/>
                <a:ea typeface="Calibri" panose="020F0502020204030204" pitchFamily="34" charset="0"/>
                <a:cs typeface="Times New Roman" panose="02020603050405020304" pitchFamily="18" charset="0"/>
              </a:rPr>
              <a:t>La condensation signifie la transformation d’un gaz en un solide quand un gaz dégage de la chaleur.</a:t>
            </a:r>
          </a:p>
          <a:p>
            <a:pPr>
              <a:lnSpc>
                <a:spcPct val="107000"/>
              </a:lnSpc>
              <a:spcAft>
                <a:spcPts val="800"/>
              </a:spcAft>
            </a:pPr>
            <a:endParaRPr lang="fr-CA" sz="2000" b="1" dirty="0">
              <a:latin typeface="Book Antiqua" panose="020406020503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CA" sz="2000" b="1" dirty="0">
                <a:effectLst/>
                <a:latin typeface="Book Antiqua" panose="02040602050305030304" pitchFamily="18" charset="0"/>
                <a:ea typeface="Calibri" panose="020F0502020204030204" pitchFamily="34" charset="0"/>
                <a:cs typeface="Times New Roman" panose="02020603050405020304" pitchFamily="18" charset="0"/>
              </a:rPr>
              <a:t>Les flocons de neige en sont un exemple de condensation solide.</a:t>
            </a:r>
          </a:p>
        </p:txBody>
      </p:sp>
      <p:sp>
        <p:nvSpPr>
          <p:cNvPr id="6" name="ZoneTexte 5">
            <a:extLst>
              <a:ext uri="{FF2B5EF4-FFF2-40B4-BE49-F238E27FC236}">
                <a16:creationId xmlns:a16="http://schemas.microsoft.com/office/drawing/2014/main" id="{4430C4E0-CB9A-4201-BA76-C56F471C7F53}"/>
              </a:ext>
            </a:extLst>
          </p:cNvPr>
          <p:cNvSpPr txBox="1"/>
          <p:nvPr/>
        </p:nvSpPr>
        <p:spPr>
          <a:xfrm>
            <a:off x="751490" y="644797"/>
            <a:ext cx="5812240" cy="1200329"/>
          </a:xfrm>
          <a:prstGeom prst="rect">
            <a:avLst/>
          </a:prstGeom>
          <a:noFill/>
        </p:spPr>
        <p:txBody>
          <a:bodyPr wrap="square" rtlCol="0">
            <a:spAutoFit/>
          </a:bodyPr>
          <a:lstStyle/>
          <a:p>
            <a:pPr algn="ctr"/>
            <a:r>
              <a:rPr lang="fr-CA" sz="7200" dirty="0">
                <a:latin typeface="KG Tangled Up In You " panose="02000000000000000000" pitchFamily="2" charset="0"/>
              </a:rPr>
              <a:t>La condensation</a:t>
            </a:r>
          </a:p>
        </p:txBody>
      </p:sp>
      <p:cxnSp>
        <p:nvCxnSpPr>
          <p:cNvPr id="8" name="Connecteur droit 7">
            <a:extLst>
              <a:ext uri="{FF2B5EF4-FFF2-40B4-BE49-F238E27FC236}">
                <a16:creationId xmlns:a16="http://schemas.microsoft.com/office/drawing/2014/main" id="{B711E20F-7BD6-4FEE-B85F-FB27219BA3C8}"/>
              </a:ext>
            </a:extLst>
          </p:cNvPr>
          <p:cNvCxnSpPr>
            <a:cxnSpLocks/>
          </p:cNvCxnSpPr>
          <p:nvPr/>
        </p:nvCxnSpPr>
        <p:spPr>
          <a:xfrm>
            <a:off x="800100" y="735287"/>
            <a:ext cx="6092019" cy="0"/>
          </a:xfrm>
          <a:prstGeom prst="line">
            <a:avLst/>
          </a:prstGeom>
          <a:ln w="57150"/>
        </p:spPr>
        <p:style>
          <a:lnRef idx="1">
            <a:schemeClr val="dk1"/>
          </a:lnRef>
          <a:fillRef idx="0">
            <a:schemeClr val="dk1"/>
          </a:fillRef>
          <a:effectRef idx="0">
            <a:schemeClr val="dk1"/>
          </a:effectRef>
          <a:fontRef idx="minor">
            <a:schemeClr val="tx1"/>
          </a:fontRef>
        </p:style>
      </p:cxnSp>
      <p:pic>
        <p:nvPicPr>
          <p:cNvPr id="3074" name="Picture 2" descr="Fenêtree embuées, comment régler le problème?">
            <a:extLst>
              <a:ext uri="{FF2B5EF4-FFF2-40B4-BE49-F238E27FC236}">
                <a16:creationId xmlns:a16="http://schemas.microsoft.com/office/drawing/2014/main" id="{6DD822EA-BDDA-412D-8CBC-031C5ACF9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90" y="4522513"/>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hotos - MétéoMédia">
            <a:extLst>
              <a:ext uri="{FF2B5EF4-FFF2-40B4-BE49-F238E27FC236}">
                <a16:creationId xmlns:a16="http://schemas.microsoft.com/office/drawing/2014/main" id="{6393C720-F52C-4F46-8B2D-B68EEE868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284" y="4268943"/>
            <a:ext cx="2495337" cy="187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8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1000"/>
                                        <p:tgtEl>
                                          <p:spTgt spid="15">
                                            <p:txEl>
                                              <p:pRg st="0" end="0"/>
                                            </p:txEl>
                                          </p:spTgt>
                                        </p:tgtEl>
                                      </p:cBhvr>
                                    </p:animEffect>
                                    <p:anim calcmode="lin" valueType="num">
                                      <p:cBhvr>
                                        <p:cTn id="1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1000"/>
                                        <p:tgtEl>
                                          <p:spTgt spid="15">
                                            <p:txEl>
                                              <p:pRg st="2" end="2"/>
                                            </p:txEl>
                                          </p:spTgt>
                                        </p:tgtEl>
                                      </p:cBhvr>
                                    </p:animEffect>
                                    <p:anim calcmode="lin" valueType="num">
                                      <p:cBhvr>
                                        <p:cTn id="20"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randombar(horizontal)">
                                      <p:cBhvr>
                                        <p:cTn id="26" dur="5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080"/>
                                        </p:tgtEl>
                                        <p:attrNameLst>
                                          <p:attrName>style.visibility</p:attrName>
                                        </p:attrNameLst>
                                      </p:cBhvr>
                                      <p:to>
                                        <p:strVal val="visible"/>
                                      </p:to>
                                    </p:set>
                                    <p:animEffect transition="in" filter="randombar(horizontal)">
                                      <p:cBhvr>
                                        <p:cTn id="31"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Molécules">
            <a:extLst>
              <a:ext uri="{FF2B5EF4-FFF2-40B4-BE49-F238E27FC236}">
                <a16:creationId xmlns:a16="http://schemas.microsoft.com/office/drawing/2014/main" id="{55E9CBCA-D070-4BFE-9E9B-1EC7206B33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638" r="17020" b="2"/>
          <a:stretch/>
        </p:blipFill>
        <p:spPr>
          <a:xfrm>
            <a:off x="20" y="-17929"/>
            <a:ext cx="4876780" cy="6875929"/>
          </a:xfrm>
          <a:prstGeom prst="rect">
            <a:avLst/>
          </a:prstGeom>
        </p:spPr>
      </p:pic>
      <p:cxnSp>
        <p:nvCxnSpPr>
          <p:cNvPr id="25" name="Straight Connector 24">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0DE319A6-C3ED-4F8D-9274-874A0B8FF050}"/>
              </a:ext>
            </a:extLst>
          </p:cNvPr>
          <p:cNvSpPr txBox="1"/>
          <p:nvPr/>
        </p:nvSpPr>
        <p:spPr>
          <a:xfrm>
            <a:off x="5715000" y="583499"/>
            <a:ext cx="5857876" cy="1200329"/>
          </a:xfrm>
          <a:prstGeom prst="rect">
            <a:avLst/>
          </a:prstGeom>
          <a:noFill/>
        </p:spPr>
        <p:txBody>
          <a:bodyPr wrap="square" rtlCol="0">
            <a:spAutoFit/>
          </a:bodyPr>
          <a:lstStyle/>
          <a:p>
            <a:pPr algn="ctr"/>
            <a:r>
              <a:rPr lang="fr-CA" sz="7200" dirty="0">
                <a:latin typeface="KG Tangled Up In You " panose="02000000000000000000" pitchFamily="2" charset="0"/>
              </a:rPr>
              <a:t>La solidification</a:t>
            </a:r>
          </a:p>
        </p:txBody>
      </p:sp>
      <p:sp>
        <p:nvSpPr>
          <p:cNvPr id="8" name="Zone de texte 17">
            <a:extLst>
              <a:ext uri="{FF2B5EF4-FFF2-40B4-BE49-F238E27FC236}">
                <a16:creationId xmlns:a16="http://schemas.microsoft.com/office/drawing/2014/main" id="{B1F7DC8B-3926-4D93-9EB9-5FD6DE76E7AC}"/>
              </a:ext>
            </a:extLst>
          </p:cNvPr>
          <p:cNvSpPr txBox="1"/>
          <p:nvPr/>
        </p:nvSpPr>
        <p:spPr>
          <a:xfrm>
            <a:off x="5654314" y="1685512"/>
            <a:ext cx="6471722" cy="3991954"/>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CA" sz="2400" b="0" i="0" dirty="0">
                <a:solidFill>
                  <a:srgbClr val="000000"/>
                </a:solidFill>
                <a:effectLst/>
                <a:latin typeface="Chromatica"/>
              </a:rPr>
              <a:t>La </a:t>
            </a:r>
            <a:r>
              <a:rPr lang="fr-CA" sz="2400" b="1" i="0" dirty="0">
                <a:solidFill>
                  <a:srgbClr val="000000"/>
                </a:solidFill>
                <a:effectLst/>
                <a:latin typeface="Chromatica"/>
              </a:rPr>
              <a:t>solidification </a:t>
            </a:r>
            <a:r>
              <a:rPr lang="fr-CA" sz="2400" b="0" i="0" dirty="0">
                <a:solidFill>
                  <a:srgbClr val="000000"/>
                </a:solidFill>
                <a:effectLst/>
                <a:latin typeface="Chromatica"/>
              </a:rPr>
              <a:t>est le passage de l’état liquide à l’état solide. C’est le procédé inverse de la fusion. Il faut donc diminuer la température pour transformer une substance à l'état liquide initialement vers l'état solide.</a:t>
            </a:r>
            <a:endParaRPr lang="fr-CA" sz="2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image">
            <a:extLst>
              <a:ext uri="{FF2B5EF4-FFF2-40B4-BE49-F238E27FC236}">
                <a16:creationId xmlns:a16="http://schemas.microsoft.com/office/drawing/2014/main" id="{FC633AEC-9A42-4A12-8093-0CF956E37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511" y="3837198"/>
            <a:ext cx="3303327" cy="220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36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randombar(horizontal)">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Espace réservé du contenu 4" descr="Molécules">
            <a:extLst>
              <a:ext uri="{FF2B5EF4-FFF2-40B4-BE49-F238E27FC236}">
                <a16:creationId xmlns:a16="http://schemas.microsoft.com/office/drawing/2014/main" id="{B364D9FE-D962-4C0A-B681-2D7CA1CCBFE3}"/>
              </a:ext>
            </a:extLst>
          </p:cNvPr>
          <p:cNvPicPr>
            <a:picLocks noChangeAspect="1"/>
          </p:cNvPicPr>
          <p:nvPr/>
        </p:nvPicPr>
        <p:blipFill rotWithShape="1">
          <a:blip r:embed="rId2">
            <a:extLst>
              <a:ext uri="{28A0092B-C50C-407E-A947-70E740481C1C}">
                <a14:useLocalDpi xmlns:a14="http://schemas.microsoft.com/office/drawing/2010/main" val="0"/>
              </a:ext>
            </a:extLst>
          </a:blip>
          <a:srcRect l="35638" r="17020" b="2"/>
          <a:stretch/>
        </p:blipFill>
        <p:spPr>
          <a:xfrm>
            <a:off x="7315220" y="-8965"/>
            <a:ext cx="4876780" cy="6875929"/>
          </a:xfrm>
          <a:prstGeom prst="rect">
            <a:avLst/>
          </a:prstGeom>
        </p:spPr>
      </p:pic>
      <p:sp>
        <p:nvSpPr>
          <p:cNvPr id="15" name="Zone de texte 16">
            <a:extLst>
              <a:ext uri="{FF2B5EF4-FFF2-40B4-BE49-F238E27FC236}">
                <a16:creationId xmlns:a16="http://schemas.microsoft.com/office/drawing/2014/main" id="{4CA6DF48-F6BF-41A3-9E57-47DB2EAFBEDF}"/>
              </a:ext>
            </a:extLst>
          </p:cNvPr>
          <p:cNvSpPr txBox="1"/>
          <p:nvPr/>
        </p:nvSpPr>
        <p:spPr>
          <a:xfrm>
            <a:off x="536404" y="1854091"/>
            <a:ext cx="6546784" cy="4615706"/>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CA" sz="2000" b="0" i="0" dirty="0">
                <a:solidFill>
                  <a:srgbClr val="000000"/>
                </a:solidFill>
                <a:effectLst/>
                <a:latin typeface="Chromatica"/>
              </a:rPr>
              <a:t>La </a:t>
            </a:r>
            <a:r>
              <a:rPr lang="fr-CA" sz="2000" b="1" i="0" dirty="0">
                <a:solidFill>
                  <a:srgbClr val="000000"/>
                </a:solidFill>
                <a:effectLst/>
                <a:latin typeface="Chromatica"/>
              </a:rPr>
              <a:t>sublimation </a:t>
            </a:r>
            <a:r>
              <a:rPr lang="fr-CA" sz="2000" b="0" i="0" dirty="0">
                <a:solidFill>
                  <a:srgbClr val="000000"/>
                </a:solidFill>
                <a:effectLst/>
                <a:latin typeface="Chromatica"/>
              </a:rPr>
              <a:t>est le passage de l’état solide à l’état gazeux, lorsque le solide absorbe de la chaleur. Il faut noter que le solide ne se transforme pas en liquide avant de se transformer en gaz.</a:t>
            </a:r>
            <a:endParaRPr lang="fr-CA" sz="2000" b="1" dirty="0">
              <a:effectLst/>
              <a:latin typeface="Book Antiqua" panose="02040602050305030304" pitchFamily="18"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4430C4E0-CB9A-4201-BA76-C56F471C7F53}"/>
              </a:ext>
            </a:extLst>
          </p:cNvPr>
          <p:cNvSpPr txBox="1"/>
          <p:nvPr/>
        </p:nvSpPr>
        <p:spPr>
          <a:xfrm>
            <a:off x="751490" y="644797"/>
            <a:ext cx="5812240" cy="1200329"/>
          </a:xfrm>
          <a:prstGeom prst="rect">
            <a:avLst/>
          </a:prstGeom>
          <a:noFill/>
        </p:spPr>
        <p:txBody>
          <a:bodyPr wrap="square" rtlCol="0">
            <a:spAutoFit/>
          </a:bodyPr>
          <a:lstStyle/>
          <a:p>
            <a:pPr algn="ctr"/>
            <a:r>
              <a:rPr lang="fr-CA" sz="7200" dirty="0">
                <a:latin typeface="KG Tangled Up In You " panose="02000000000000000000" pitchFamily="2" charset="0"/>
              </a:rPr>
              <a:t>La sublimation</a:t>
            </a:r>
          </a:p>
        </p:txBody>
      </p:sp>
      <p:cxnSp>
        <p:nvCxnSpPr>
          <p:cNvPr id="8" name="Connecteur droit 7">
            <a:extLst>
              <a:ext uri="{FF2B5EF4-FFF2-40B4-BE49-F238E27FC236}">
                <a16:creationId xmlns:a16="http://schemas.microsoft.com/office/drawing/2014/main" id="{B711E20F-7BD6-4FEE-B85F-FB27219BA3C8}"/>
              </a:ext>
            </a:extLst>
          </p:cNvPr>
          <p:cNvCxnSpPr>
            <a:cxnSpLocks/>
          </p:cNvCxnSpPr>
          <p:nvPr/>
        </p:nvCxnSpPr>
        <p:spPr>
          <a:xfrm>
            <a:off x="800100" y="735287"/>
            <a:ext cx="6092019" cy="0"/>
          </a:xfrm>
          <a:prstGeom prst="line">
            <a:avLst/>
          </a:prstGeom>
          <a:ln w="57150"/>
        </p:spPr>
        <p:style>
          <a:lnRef idx="1">
            <a:schemeClr val="dk1"/>
          </a:lnRef>
          <a:fillRef idx="0">
            <a:schemeClr val="dk1"/>
          </a:fillRef>
          <a:effectRef idx="0">
            <a:schemeClr val="dk1"/>
          </a:effectRef>
          <a:fontRef idx="minor">
            <a:schemeClr val="tx1"/>
          </a:fontRef>
        </p:style>
      </p:cxnSp>
      <p:pic>
        <p:nvPicPr>
          <p:cNvPr id="5122" name="Picture 2" descr="image">
            <a:extLst>
              <a:ext uri="{FF2B5EF4-FFF2-40B4-BE49-F238E27FC236}">
                <a16:creationId xmlns:a16="http://schemas.microsoft.com/office/drawing/2014/main" id="{A0BD6771-08BB-46A4-98CB-03CE226CB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033" y="3428999"/>
            <a:ext cx="5255525" cy="312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25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1000"/>
                                        <p:tgtEl>
                                          <p:spTgt spid="15">
                                            <p:txEl>
                                              <p:pRg st="0" end="0"/>
                                            </p:txEl>
                                          </p:spTgt>
                                        </p:tgtEl>
                                      </p:cBhvr>
                                    </p:animEffect>
                                    <p:anim calcmode="lin" valueType="num">
                                      <p:cBhvr>
                                        <p:cTn id="14"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éo 3">
            <a:extLst>
              <a:ext uri="{FF2B5EF4-FFF2-40B4-BE49-F238E27FC236}">
                <a16:creationId xmlns:a16="http://schemas.microsoft.com/office/drawing/2014/main" id="{87AA5607-E90A-4780-B70B-4A45A4B421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47122" y="-34555"/>
            <a:ext cx="12191980" cy="6857990"/>
          </a:xfrm>
          <a:prstGeom prst="rect">
            <a:avLst/>
          </a:prstGeom>
        </p:spPr>
      </p:pic>
      <p:sp>
        <p:nvSpPr>
          <p:cNvPr id="2" name="Titre 1">
            <a:extLst>
              <a:ext uri="{FF2B5EF4-FFF2-40B4-BE49-F238E27FC236}">
                <a16:creationId xmlns:a16="http://schemas.microsoft.com/office/drawing/2014/main" id="{94F877D6-4CFA-4E80-B7DE-D8B7EA77E693}"/>
              </a:ext>
            </a:extLst>
          </p:cNvPr>
          <p:cNvSpPr>
            <a:spLocks noGrp="1"/>
          </p:cNvSpPr>
          <p:nvPr>
            <p:ph type="ctrTitle"/>
          </p:nvPr>
        </p:nvSpPr>
        <p:spPr>
          <a:xfrm>
            <a:off x="210126" y="912951"/>
            <a:ext cx="9906000" cy="3871143"/>
          </a:xfrm>
        </p:spPr>
        <p:txBody>
          <a:bodyPr>
            <a:normAutofit/>
          </a:bodyPr>
          <a:lstStyle/>
          <a:p>
            <a:pPr algn="ctr"/>
            <a:r>
              <a:rPr lang="fr-CA" sz="12000" dirty="0">
                <a:solidFill>
                  <a:srgbClr val="FFFFFF"/>
                </a:solidFill>
                <a:latin typeface="KG Tangled Up In You " panose="02000000000000000000" pitchFamily="2" charset="0"/>
              </a:rPr>
              <a:t>Les propriétés de la matière</a:t>
            </a:r>
          </a:p>
        </p:txBody>
      </p:sp>
      <p:sp>
        <p:nvSpPr>
          <p:cNvPr id="7" name="Ellipse 6">
            <a:extLst>
              <a:ext uri="{FF2B5EF4-FFF2-40B4-BE49-F238E27FC236}">
                <a16:creationId xmlns:a16="http://schemas.microsoft.com/office/drawing/2014/main" id="{0F980DCA-2C27-4D28-88C9-CAB53A42F539}"/>
              </a:ext>
            </a:extLst>
          </p:cNvPr>
          <p:cNvSpPr/>
          <p:nvPr/>
        </p:nvSpPr>
        <p:spPr>
          <a:xfrm>
            <a:off x="9659566" y="1614798"/>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14" name="Ellipse 13">
            <a:extLst>
              <a:ext uri="{FF2B5EF4-FFF2-40B4-BE49-F238E27FC236}">
                <a16:creationId xmlns:a16="http://schemas.microsoft.com/office/drawing/2014/main" id="{A8F580EE-7AB6-46AD-AF26-CAC6A7EB693C}"/>
              </a:ext>
            </a:extLst>
          </p:cNvPr>
          <p:cNvSpPr/>
          <p:nvPr/>
        </p:nvSpPr>
        <p:spPr>
          <a:xfrm rot="14626707">
            <a:off x="9599727" y="1635043"/>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16" name="Ellipse 15">
            <a:extLst>
              <a:ext uri="{FF2B5EF4-FFF2-40B4-BE49-F238E27FC236}">
                <a16:creationId xmlns:a16="http://schemas.microsoft.com/office/drawing/2014/main" id="{C46BB260-5935-46FE-8A9F-25FF247A0B4E}"/>
              </a:ext>
            </a:extLst>
          </p:cNvPr>
          <p:cNvSpPr/>
          <p:nvPr/>
        </p:nvSpPr>
        <p:spPr>
          <a:xfrm rot="18872803">
            <a:off x="9567885" y="1699842"/>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8" name="Ellipse 7">
            <a:extLst>
              <a:ext uri="{FF2B5EF4-FFF2-40B4-BE49-F238E27FC236}">
                <a16:creationId xmlns:a16="http://schemas.microsoft.com/office/drawing/2014/main" id="{798F3D43-1DC8-49CD-80D0-C3E47A092226}"/>
              </a:ext>
            </a:extLst>
          </p:cNvPr>
          <p:cNvSpPr/>
          <p:nvPr/>
        </p:nvSpPr>
        <p:spPr>
          <a:xfrm>
            <a:off x="10116126" y="839276"/>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7AEAB874-075E-48FE-9825-3F7979DA66C4}"/>
              </a:ext>
            </a:extLst>
          </p:cNvPr>
          <p:cNvSpPr/>
          <p:nvPr/>
        </p:nvSpPr>
        <p:spPr>
          <a:xfrm>
            <a:off x="11298004" y="1559547"/>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a:extLst>
              <a:ext uri="{FF2B5EF4-FFF2-40B4-BE49-F238E27FC236}">
                <a16:creationId xmlns:a16="http://schemas.microsoft.com/office/drawing/2014/main" id="{54B4E3E2-6F21-4AEB-9E12-5B4EFD1B3794}"/>
              </a:ext>
            </a:extLst>
          </p:cNvPr>
          <p:cNvSpPr/>
          <p:nvPr/>
        </p:nvSpPr>
        <p:spPr>
          <a:xfrm>
            <a:off x="10490995" y="2103017"/>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a:extLst>
              <a:ext uri="{FF2B5EF4-FFF2-40B4-BE49-F238E27FC236}">
                <a16:creationId xmlns:a16="http://schemas.microsoft.com/office/drawing/2014/main" id="{20F932BB-3221-4B0B-A172-8D68499221A1}"/>
              </a:ext>
            </a:extLst>
          </p:cNvPr>
          <p:cNvSpPr/>
          <p:nvPr/>
        </p:nvSpPr>
        <p:spPr>
          <a:xfrm>
            <a:off x="10580584" y="1739603"/>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7619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video>
              <p:cMediaNode mute="1">
                <p:cTn id="30" repeatCount="indefinite" fill="hold" display="0">
                  <p:stCondLst>
                    <p:cond delay="indefinite"/>
                  </p:stCondLst>
                </p:cTn>
                <p:tgtEl>
                  <p:spTgt spid="4"/>
                </p:tgtEl>
              </p:cMediaNode>
            </p:vide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Rendu ADN">
            <a:extLst>
              <a:ext uri="{FF2B5EF4-FFF2-40B4-BE49-F238E27FC236}">
                <a16:creationId xmlns:a16="http://schemas.microsoft.com/office/drawing/2014/main" id="{AF2C1D9D-15DA-4956-A95A-1E7D7A0AC4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F29CB67-1D64-4C7D-9095-E63C81DBF3E0}"/>
              </a:ext>
            </a:extLst>
          </p:cNvPr>
          <p:cNvSpPr>
            <a:spLocks noGrp="1"/>
          </p:cNvSpPr>
          <p:nvPr>
            <p:ph type="title"/>
          </p:nvPr>
        </p:nvSpPr>
        <p:spPr>
          <a:xfrm>
            <a:off x="647700" y="871759"/>
            <a:ext cx="9906000" cy="1225556"/>
          </a:xfrm>
        </p:spPr>
        <p:txBody>
          <a:bodyPr vert="horz" lIns="91440" tIns="45720" rIns="91440" bIns="45720" rtlCol="0" anchor="t">
            <a:normAutofit fontScale="90000"/>
          </a:bodyPr>
          <a:lstStyle/>
          <a:p>
            <a:pPr algn="ctr"/>
            <a:r>
              <a:rPr lang="en-US" sz="8000" dirty="0">
                <a:solidFill>
                  <a:srgbClr val="FFFFFF"/>
                </a:solidFill>
                <a:latin typeface="KG Tangled Up In You " panose="02000000000000000000" pitchFamily="2" charset="0"/>
              </a:rPr>
              <a:t>LA MASSE</a:t>
            </a:r>
          </a:p>
        </p:txBody>
      </p:sp>
      <p:sp>
        <p:nvSpPr>
          <p:cNvPr id="18" name="Rectangle 17">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BCE447C2-13EF-48FD-B799-1AADED847E02}"/>
              </a:ext>
            </a:extLst>
          </p:cNvPr>
          <p:cNvSpPr txBox="1"/>
          <p:nvPr/>
        </p:nvSpPr>
        <p:spPr>
          <a:xfrm>
            <a:off x="800101" y="2382086"/>
            <a:ext cx="10591800" cy="3970318"/>
          </a:xfrm>
          <a:prstGeom prst="rect">
            <a:avLst/>
          </a:prstGeom>
          <a:noFill/>
        </p:spPr>
        <p:txBody>
          <a:bodyPr wrap="square" rtlCol="0">
            <a:spAutoFit/>
          </a:bodyPr>
          <a:lstStyle/>
          <a:p>
            <a:r>
              <a:rPr lang="fr-CA" sz="2800" dirty="0">
                <a:solidFill>
                  <a:schemeClr val="bg1"/>
                </a:solidFill>
                <a:latin typeface="Book Antiqua" panose="02040602050305030304" pitchFamily="18" charset="0"/>
              </a:rPr>
              <a:t>La </a:t>
            </a:r>
            <a:r>
              <a:rPr lang="fr-CA" sz="2800" b="1" u="sng" dirty="0">
                <a:solidFill>
                  <a:schemeClr val="bg1"/>
                </a:solidFill>
                <a:latin typeface="Book Antiqua" panose="02040602050305030304" pitchFamily="18" charset="0"/>
              </a:rPr>
              <a:t>MASSE </a:t>
            </a:r>
            <a:r>
              <a:rPr lang="fr-CA" sz="2800" dirty="0">
                <a:solidFill>
                  <a:schemeClr val="bg1"/>
                </a:solidFill>
                <a:latin typeface="Book Antiqua" panose="02040602050305030304" pitchFamily="18" charset="0"/>
              </a:rPr>
              <a:t>représente le poids d’un objet ou de quelque chose. Quand on mesure la masse de quelque chose, on mesure </a:t>
            </a:r>
            <a:r>
              <a:rPr lang="fr-CA" sz="2800" u="sng" dirty="0">
                <a:solidFill>
                  <a:schemeClr val="bg1"/>
                </a:solidFill>
                <a:latin typeface="Book Antiqua" panose="02040602050305030304" pitchFamily="18" charset="0"/>
              </a:rPr>
              <a:t>la quantité de matière dans un objet</a:t>
            </a:r>
            <a:r>
              <a:rPr lang="fr-CA" sz="2800" dirty="0">
                <a:solidFill>
                  <a:schemeClr val="bg1"/>
                </a:solidFill>
                <a:latin typeface="Book Antiqua" panose="02040602050305030304" pitchFamily="18" charset="0"/>
              </a:rPr>
              <a:t>.</a:t>
            </a:r>
          </a:p>
          <a:p>
            <a:endParaRPr lang="fr-CA" sz="2800" dirty="0">
              <a:solidFill>
                <a:schemeClr val="bg1"/>
              </a:solidFill>
              <a:latin typeface="Book Antiqua" panose="02040602050305030304" pitchFamily="18" charset="0"/>
            </a:endParaRPr>
          </a:p>
          <a:p>
            <a:r>
              <a:rPr lang="fr-CA" sz="2800" dirty="0">
                <a:solidFill>
                  <a:schemeClr val="bg1"/>
                </a:solidFill>
                <a:latin typeface="Book Antiqua" panose="02040602050305030304" pitchFamily="18" charset="0"/>
              </a:rPr>
              <a:t>La matière est composées de petites particules. Elles sont tellement petites qu’on ne peut les voir avec nos yeux.</a:t>
            </a:r>
          </a:p>
          <a:p>
            <a:endParaRPr lang="fr-CA" sz="2800" dirty="0">
              <a:solidFill>
                <a:schemeClr val="bg1"/>
              </a:solidFill>
              <a:latin typeface="Book Antiqua" panose="02040602050305030304" pitchFamily="18" charset="0"/>
            </a:endParaRPr>
          </a:p>
          <a:p>
            <a:r>
              <a:rPr lang="fr-CA" sz="2400" dirty="0">
                <a:solidFill>
                  <a:schemeClr val="bg1"/>
                </a:solidFill>
                <a:latin typeface="Book Antiqua" panose="02040602050305030304" pitchFamily="18" charset="0"/>
              </a:rPr>
              <a:t>La masse d’un objet dépend du nombre de particules dans cet objet. Plus il y a de particules, plus la masse est grande.</a:t>
            </a:r>
          </a:p>
        </p:txBody>
      </p:sp>
    </p:spTree>
    <p:extLst>
      <p:ext uri="{BB962C8B-B14F-4D97-AF65-F5344CB8AC3E}">
        <p14:creationId xmlns:p14="http://schemas.microsoft.com/office/powerpoint/2010/main" val="427462764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down)">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wipe(down)">
                                      <p:cBhvr>
                                        <p:cTn id="2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Rendu ADN">
            <a:extLst>
              <a:ext uri="{FF2B5EF4-FFF2-40B4-BE49-F238E27FC236}">
                <a16:creationId xmlns:a16="http://schemas.microsoft.com/office/drawing/2014/main" id="{AF2C1D9D-15DA-4956-A95A-1E7D7A0AC4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F29CB67-1D64-4C7D-9095-E63C81DBF3E0}"/>
              </a:ext>
            </a:extLst>
          </p:cNvPr>
          <p:cNvSpPr>
            <a:spLocks noGrp="1"/>
          </p:cNvSpPr>
          <p:nvPr>
            <p:ph type="title"/>
          </p:nvPr>
        </p:nvSpPr>
        <p:spPr>
          <a:xfrm>
            <a:off x="647700" y="871759"/>
            <a:ext cx="9906000" cy="1225556"/>
          </a:xfrm>
        </p:spPr>
        <p:txBody>
          <a:bodyPr vert="horz" lIns="91440" tIns="45720" rIns="91440" bIns="45720" rtlCol="0" anchor="t">
            <a:normAutofit fontScale="90000"/>
          </a:bodyPr>
          <a:lstStyle/>
          <a:p>
            <a:pPr algn="ctr"/>
            <a:r>
              <a:rPr lang="en-US" sz="8000" dirty="0">
                <a:solidFill>
                  <a:srgbClr val="FFFFFF"/>
                </a:solidFill>
                <a:latin typeface="KG Tangled Up In You " panose="02000000000000000000" pitchFamily="2" charset="0"/>
              </a:rPr>
              <a:t>Le volume</a:t>
            </a:r>
          </a:p>
        </p:txBody>
      </p:sp>
      <p:sp>
        <p:nvSpPr>
          <p:cNvPr id="18" name="Rectangle 17">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BCE447C2-13EF-48FD-B799-1AADED847E02}"/>
              </a:ext>
            </a:extLst>
          </p:cNvPr>
          <p:cNvSpPr txBox="1"/>
          <p:nvPr/>
        </p:nvSpPr>
        <p:spPr>
          <a:xfrm>
            <a:off x="800101" y="2382086"/>
            <a:ext cx="10591800" cy="2462213"/>
          </a:xfrm>
          <a:prstGeom prst="rect">
            <a:avLst/>
          </a:prstGeom>
          <a:noFill/>
        </p:spPr>
        <p:txBody>
          <a:bodyPr wrap="square" rtlCol="0">
            <a:spAutoFit/>
          </a:bodyPr>
          <a:lstStyle/>
          <a:p>
            <a:pPr>
              <a:lnSpc>
                <a:spcPct val="150000"/>
              </a:lnSpc>
            </a:pPr>
            <a:r>
              <a:rPr lang="fr-CA" sz="2800" dirty="0">
                <a:solidFill>
                  <a:schemeClr val="bg1"/>
                </a:solidFill>
                <a:latin typeface="Book Antiqua" panose="02040602050305030304" pitchFamily="18" charset="0"/>
              </a:rPr>
              <a:t>Le volume est l’espace qu’occupe la matière. Plus l’objet est grand, plus son volume est grand. Cependant, si un objet a un grand volume , ça ne veut pas dire qu’il aura la même masse.</a:t>
            </a:r>
          </a:p>
          <a:p>
            <a:endParaRPr lang="fr-CA" sz="28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359167400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Arrière-plan abstrait d’un nœud et d’un maillage">
            <a:extLst>
              <a:ext uri="{FF2B5EF4-FFF2-40B4-BE49-F238E27FC236}">
                <a16:creationId xmlns:a16="http://schemas.microsoft.com/office/drawing/2014/main" id="{FD556BB4-2249-43D7-82AC-CDD0221114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218344" y="24522"/>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49A7C9-DF00-45C4-A19E-EE886DA2C0B4}"/>
              </a:ext>
            </a:extLst>
          </p:cNvPr>
          <p:cNvSpPr>
            <a:spLocks noGrp="1"/>
          </p:cNvSpPr>
          <p:nvPr>
            <p:ph type="title"/>
          </p:nvPr>
        </p:nvSpPr>
        <p:spPr>
          <a:xfrm>
            <a:off x="800100" y="871759"/>
            <a:ext cx="10528300" cy="920756"/>
          </a:xfrm>
        </p:spPr>
        <p:txBody>
          <a:bodyPr vert="horz" lIns="91440" tIns="45720" rIns="91440" bIns="45720" rtlCol="0" anchor="t">
            <a:normAutofit fontScale="90000"/>
          </a:bodyPr>
          <a:lstStyle/>
          <a:p>
            <a:pPr algn="ctr"/>
            <a:r>
              <a:rPr lang="en-US" sz="6000" dirty="0">
                <a:solidFill>
                  <a:srgbClr val="FFFFFF"/>
                </a:solidFill>
                <a:latin typeface="KG Tangled Up In You " panose="02000000000000000000" pitchFamily="2" charset="0"/>
              </a:rPr>
              <a:t>Les </a:t>
            </a:r>
            <a:r>
              <a:rPr lang="en-US" sz="6000" dirty="0" err="1">
                <a:solidFill>
                  <a:srgbClr val="FFFFFF"/>
                </a:solidFill>
                <a:latin typeface="KG Tangled Up In You " panose="02000000000000000000" pitchFamily="2" charset="0"/>
              </a:rPr>
              <a:t>propriétés</a:t>
            </a:r>
            <a:r>
              <a:rPr lang="en-US" sz="6000" dirty="0">
                <a:solidFill>
                  <a:srgbClr val="FFFFFF"/>
                </a:solidFill>
                <a:latin typeface="KG Tangled Up In You " panose="02000000000000000000" pitchFamily="2" charset="0"/>
              </a:rPr>
              <a:t> de la matière…                                                                      </a:t>
            </a:r>
            <a:r>
              <a:rPr lang="en-US" sz="6000" dirty="0" err="1">
                <a:solidFill>
                  <a:srgbClr val="FFFFFF"/>
                </a:solidFill>
                <a:latin typeface="KG Tangled Up In You " panose="02000000000000000000" pitchFamily="2" charset="0"/>
              </a:rPr>
              <a:t>ça</a:t>
            </a:r>
            <a:r>
              <a:rPr lang="en-US" sz="6000" dirty="0">
                <a:solidFill>
                  <a:srgbClr val="FFFFFF"/>
                </a:solidFill>
                <a:latin typeface="KG Tangled Up In You " panose="02000000000000000000" pitchFamily="2" charset="0"/>
              </a:rPr>
              <a:t> mange quoi </a:t>
            </a:r>
            <a:r>
              <a:rPr lang="en-US" sz="6000" dirty="0" err="1">
                <a:solidFill>
                  <a:srgbClr val="FFFFFF"/>
                </a:solidFill>
                <a:latin typeface="KG Tangled Up In You " panose="02000000000000000000" pitchFamily="2" charset="0"/>
              </a:rPr>
              <a:t>en</a:t>
            </a:r>
            <a:r>
              <a:rPr lang="en-US" sz="6000" dirty="0">
                <a:solidFill>
                  <a:srgbClr val="FFFFFF"/>
                </a:solidFill>
                <a:latin typeface="KG Tangled Up In You " panose="02000000000000000000" pitchFamily="2" charset="0"/>
              </a:rPr>
              <a:t> hiver?</a:t>
            </a:r>
            <a:br>
              <a:rPr lang="en-US" sz="6000" dirty="0">
                <a:solidFill>
                  <a:srgbClr val="FFFFFF"/>
                </a:solidFill>
                <a:latin typeface="KG Tangled Up In You " panose="02000000000000000000" pitchFamily="2" charset="0"/>
              </a:rPr>
            </a:br>
            <a:br>
              <a:rPr lang="en-US" sz="6000" dirty="0">
                <a:solidFill>
                  <a:schemeClr val="bg1"/>
                </a:solidFill>
                <a:latin typeface="Book Antiqua" panose="02040602050305030304" pitchFamily="18" charset="0"/>
              </a:rPr>
            </a:br>
            <a:br>
              <a:rPr lang="fr-CA" sz="18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br>
            <a:endParaRPr lang="en-US" sz="5400" dirty="0">
              <a:solidFill>
                <a:schemeClr val="bg1"/>
              </a:solidFill>
              <a:latin typeface="Book Antiqua" panose="02040602050305030304" pitchFamily="18" charset="0"/>
            </a:endParaRPr>
          </a:p>
        </p:txBody>
      </p:sp>
      <p:sp>
        <p:nvSpPr>
          <p:cNvPr id="18" name="Rectangle 17">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3445FAF1-8C8B-43FE-B025-5AD1394C58DB}"/>
              </a:ext>
            </a:extLst>
          </p:cNvPr>
          <p:cNvSpPr txBox="1"/>
          <p:nvPr/>
        </p:nvSpPr>
        <p:spPr>
          <a:xfrm>
            <a:off x="682171" y="2554162"/>
            <a:ext cx="10709729" cy="1958934"/>
          </a:xfrm>
          <a:prstGeom prst="rect">
            <a:avLst/>
          </a:prstGeom>
          <a:noFill/>
        </p:spPr>
        <p:txBody>
          <a:bodyPr wrap="square" rtlCol="0">
            <a:spAutoFit/>
          </a:bodyPr>
          <a:lstStyle/>
          <a:p>
            <a:pPr>
              <a:lnSpc>
                <a:spcPct val="150000"/>
              </a:lnSpc>
            </a:pPr>
            <a:r>
              <a:rPr lang="fr-CA" sz="2800" b="1" dirty="0">
                <a:solidFill>
                  <a:schemeClr val="bg1"/>
                </a:solidFill>
                <a:latin typeface="Comic Sans MS" panose="030F0702030302020204" pitchFamily="66" charset="0"/>
                <a:cs typeface="Times New Roman" panose="02020603050405020304" pitchFamily="18" charset="0"/>
              </a:rPr>
              <a:t>C’est ce qui nous permet de classer la matière. En d’autres mots, ce sont les caractéristiques que l’on peut observer et  qui nous permettent de la décrire.</a:t>
            </a:r>
            <a:endParaRPr lang="fr-CA" sz="2800" dirty="0">
              <a:solidFill>
                <a:schemeClr val="bg1"/>
              </a:solidFill>
            </a:endParaRPr>
          </a:p>
        </p:txBody>
      </p:sp>
      <p:sp>
        <p:nvSpPr>
          <p:cNvPr id="3" name="ZoneTexte 2">
            <a:extLst>
              <a:ext uri="{FF2B5EF4-FFF2-40B4-BE49-F238E27FC236}">
                <a16:creationId xmlns:a16="http://schemas.microsoft.com/office/drawing/2014/main" id="{912971BD-8CFC-498C-A2F0-2562186E795D}"/>
              </a:ext>
            </a:extLst>
          </p:cNvPr>
          <p:cNvSpPr txBox="1"/>
          <p:nvPr/>
        </p:nvSpPr>
        <p:spPr>
          <a:xfrm rot="20243462">
            <a:off x="1180399" y="4912666"/>
            <a:ext cx="1347337" cy="923330"/>
          </a:xfrm>
          <a:prstGeom prst="rect">
            <a:avLst/>
          </a:prstGeom>
          <a:noFill/>
        </p:spPr>
        <p:txBody>
          <a:bodyPr wrap="square" rtlCol="0">
            <a:spAutoFit/>
          </a:bodyPr>
          <a:lstStyle/>
          <a:p>
            <a:r>
              <a:rPr lang="fr-CA" sz="5400" dirty="0">
                <a:solidFill>
                  <a:schemeClr val="bg1"/>
                </a:solidFill>
                <a:latin typeface="KG Tangled Up In You " panose="02000000000000000000" pitchFamily="2" charset="0"/>
              </a:rPr>
              <a:t>GOÛT</a:t>
            </a:r>
          </a:p>
        </p:txBody>
      </p:sp>
      <p:sp>
        <p:nvSpPr>
          <p:cNvPr id="13" name="ZoneTexte 12">
            <a:extLst>
              <a:ext uri="{FF2B5EF4-FFF2-40B4-BE49-F238E27FC236}">
                <a16:creationId xmlns:a16="http://schemas.microsoft.com/office/drawing/2014/main" id="{F9926C99-5D1A-463B-A3AD-CC9CE1437B1D}"/>
              </a:ext>
            </a:extLst>
          </p:cNvPr>
          <p:cNvSpPr txBox="1"/>
          <p:nvPr/>
        </p:nvSpPr>
        <p:spPr>
          <a:xfrm rot="20023557">
            <a:off x="3559878" y="4832231"/>
            <a:ext cx="1906157" cy="923330"/>
          </a:xfrm>
          <a:prstGeom prst="rect">
            <a:avLst/>
          </a:prstGeom>
          <a:noFill/>
        </p:spPr>
        <p:txBody>
          <a:bodyPr wrap="square" rtlCol="0">
            <a:spAutoFit/>
          </a:bodyPr>
          <a:lstStyle/>
          <a:p>
            <a:r>
              <a:rPr lang="fr-CA" sz="5400" dirty="0">
                <a:solidFill>
                  <a:schemeClr val="bg1"/>
                </a:solidFill>
                <a:latin typeface="KG Tangled Up In You " panose="02000000000000000000" pitchFamily="2" charset="0"/>
              </a:rPr>
              <a:t>COULEUR</a:t>
            </a:r>
          </a:p>
        </p:txBody>
      </p:sp>
      <p:sp>
        <p:nvSpPr>
          <p:cNvPr id="15" name="ZoneTexte 14">
            <a:extLst>
              <a:ext uri="{FF2B5EF4-FFF2-40B4-BE49-F238E27FC236}">
                <a16:creationId xmlns:a16="http://schemas.microsoft.com/office/drawing/2014/main" id="{5E6224DB-9FB5-4DC7-8981-2C715A9651C7}"/>
              </a:ext>
            </a:extLst>
          </p:cNvPr>
          <p:cNvSpPr txBox="1"/>
          <p:nvPr/>
        </p:nvSpPr>
        <p:spPr>
          <a:xfrm rot="1066067">
            <a:off x="6693468" y="4984278"/>
            <a:ext cx="2320878" cy="923330"/>
          </a:xfrm>
          <a:prstGeom prst="rect">
            <a:avLst/>
          </a:prstGeom>
          <a:noFill/>
        </p:spPr>
        <p:txBody>
          <a:bodyPr wrap="square" rtlCol="0">
            <a:spAutoFit/>
          </a:bodyPr>
          <a:lstStyle/>
          <a:p>
            <a:r>
              <a:rPr lang="fr-CA" sz="5400" dirty="0">
                <a:solidFill>
                  <a:schemeClr val="bg1"/>
                </a:solidFill>
                <a:latin typeface="KG Tangled Up In You " panose="02000000000000000000" pitchFamily="2" charset="0"/>
              </a:rPr>
              <a:t>TEXTURE</a:t>
            </a:r>
          </a:p>
        </p:txBody>
      </p:sp>
      <p:sp>
        <p:nvSpPr>
          <p:cNvPr id="17" name="ZoneTexte 16">
            <a:extLst>
              <a:ext uri="{FF2B5EF4-FFF2-40B4-BE49-F238E27FC236}">
                <a16:creationId xmlns:a16="http://schemas.microsoft.com/office/drawing/2014/main" id="{BEA7842F-73AE-4E0F-9B5A-DDA94C78D92F}"/>
              </a:ext>
            </a:extLst>
          </p:cNvPr>
          <p:cNvSpPr txBox="1"/>
          <p:nvPr/>
        </p:nvSpPr>
        <p:spPr>
          <a:xfrm rot="20535427">
            <a:off x="9503723" y="4615301"/>
            <a:ext cx="1788615" cy="923330"/>
          </a:xfrm>
          <a:prstGeom prst="rect">
            <a:avLst/>
          </a:prstGeom>
          <a:noFill/>
        </p:spPr>
        <p:txBody>
          <a:bodyPr wrap="square" rtlCol="0">
            <a:spAutoFit/>
          </a:bodyPr>
          <a:lstStyle/>
          <a:p>
            <a:pPr algn="ctr"/>
            <a:r>
              <a:rPr lang="fr-CA" sz="5400" dirty="0">
                <a:solidFill>
                  <a:schemeClr val="bg1"/>
                </a:solidFill>
                <a:latin typeface="KG Tangled Up In You " panose="02000000000000000000" pitchFamily="2" charset="0"/>
              </a:rPr>
              <a:t>ÉTAT</a:t>
            </a:r>
          </a:p>
        </p:txBody>
      </p:sp>
    </p:spTree>
    <p:extLst>
      <p:ext uri="{BB962C8B-B14F-4D97-AF65-F5344CB8AC3E}">
        <p14:creationId xmlns:p14="http://schemas.microsoft.com/office/powerpoint/2010/main" val="192652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down)">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wipe(down)">
                                      <p:cBhvr>
                                        <p:cTn id="48" dur="580">
                                          <p:stCondLst>
                                            <p:cond delay="0"/>
                                          </p:stCondLst>
                                        </p:cTn>
                                        <p:tgtEl>
                                          <p:spTgt spid="13">
                                            <p:txEl>
                                              <p:pRg st="0" end="0"/>
                                            </p:txEl>
                                          </p:spTgt>
                                        </p:tgtEl>
                                      </p:cBhvr>
                                    </p:animEffect>
                                    <p:anim calcmode="lin" valueType="num">
                                      <p:cBhvr>
                                        <p:cTn id="49"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xEl>
                                              <p:pRg st="0" end="0"/>
                                            </p:txEl>
                                          </p:spTgt>
                                        </p:tgtEl>
                                      </p:cBhvr>
                                      <p:to x="100000" y="60000"/>
                                    </p:animScale>
                                    <p:animScale>
                                      <p:cBhvr>
                                        <p:cTn id="55" dur="166" decel="50000">
                                          <p:stCondLst>
                                            <p:cond delay="676"/>
                                          </p:stCondLst>
                                        </p:cTn>
                                        <p:tgtEl>
                                          <p:spTgt spid="13">
                                            <p:txEl>
                                              <p:pRg st="0" end="0"/>
                                            </p:txEl>
                                          </p:spTgt>
                                        </p:tgtEl>
                                      </p:cBhvr>
                                      <p:to x="100000" y="100000"/>
                                    </p:animScale>
                                    <p:animScale>
                                      <p:cBhvr>
                                        <p:cTn id="56" dur="26">
                                          <p:stCondLst>
                                            <p:cond delay="1312"/>
                                          </p:stCondLst>
                                        </p:cTn>
                                        <p:tgtEl>
                                          <p:spTgt spid="13">
                                            <p:txEl>
                                              <p:pRg st="0" end="0"/>
                                            </p:txEl>
                                          </p:spTgt>
                                        </p:tgtEl>
                                      </p:cBhvr>
                                      <p:to x="100000" y="80000"/>
                                    </p:animScale>
                                    <p:animScale>
                                      <p:cBhvr>
                                        <p:cTn id="57" dur="166" decel="50000">
                                          <p:stCondLst>
                                            <p:cond delay="1338"/>
                                          </p:stCondLst>
                                        </p:cTn>
                                        <p:tgtEl>
                                          <p:spTgt spid="13">
                                            <p:txEl>
                                              <p:pRg st="0" end="0"/>
                                            </p:txEl>
                                          </p:spTgt>
                                        </p:tgtEl>
                                      </p:cBhvr>
                                      <p:to x="100000" y="100000"/>
                                    </p:animScale>
                                    <p:animScale>
                                      <p:cBhvr>
                                        <p:cTn id="58" dur="26">
                                          <p:stCondLst>
                                            <p:cond delay="1642"/>
                                          </p:stCondLst>
                                        </p:cTn>
                                        <p:tgtEl>
                                          <p:spTgt spid="13">
                                            <p:txEl>
                                              <p:pRg st="0" end="0"/>
                                            </p:txEl>
                                          </p:spTgt>
                                        </p:tgtEl>
                                      </p:cBhvr>
                                      <p:to x="100000" y="90000"/>
                                    </p:animScale>
                                    <p:animScale>
                                      <p:cBhvr>
                                        <p:cTn id="59" dur="166" decel="50000">
                                          <p:stCondLst>
                                            <p:cond delay="1668"/>
                                          </p:stCondLst>
                                        </p:cTn>
                                        <p:tgtEl>
                                          <p:spTgt spid="13">
                                            <p:txEl>
                                              <p:pRg st="0" end="0"/>
                                            </p:txEl>
                                          </p:spTgt>
                                        </p:tgtEl>
                                      </p:cBhvr>
                                      <p:to x="100000" y="100000"/>
                                    </p:animScale>
                                    <p:animScale>
                                      <p:cBhvr>
                                        <p:cTn id="60" dur="26">
                                          <p:stCondLst>
                                            <p:cond delay="1808"/>
                                          </p:stCondLst>
                                        </p:cTn>
                                        <p:tgtEl>
                                          <p:spTgt spid="13">
                                            <p:txEl>
                                              <p:pRg st="0" end="0"/>
                                            </p:txEl>
                                          </p:spTgt>
                                        </p:tgtEl>
                                      </p:cBhvr>
                                      <p:to x="100000" y="95000"/>
                                    </p:animScale>
                                    <p:animScale>
                                      <p:cBhvr>
                                        <p:cTn id="61" dur="166" decel="50000">
                                          <p:stCondLst>
                                            <p:cond delay="1834"/>
                                          </p:stCondLst>
                                        </p:cTn>
                                        <p:tgtEl>
                                          <p:spTgt spid="13">
                                            <p:txEl>
                                              <p:pRg st="0" end="0"/>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80">
                                          <p:stCondLst>
                                            <p:cond delay="0"/>
                                          </p:stCondLst>
                                        </p:cTn>
                                        <p:tgtEl>
                                          <p:spTgt spid="15"/>
                                        </p:tgtEl>
                                      </p:cBhvr>
                                    </p:animEffect>
                                    <p:anim calcmode="lin" valueType="num">
                                      <p:cBhvr>
                                        <p:cTn id="6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2" dur="26">
                                          <p:stCondLst>
                                            <p:cond delay="650"/>
                                          </p:stCondLst>
                                        </p:cTn>
                                        <p:tgtEl>
                                          <p:spTgt spid="15"/>
                                        </p:tgtEl>
                                      </p:cBhvr>
                                      <p:to x="100000" y="60000"/>
                                    </p:animScale>
                                    <p:animScale>
                                      <p:cBhvr>
                                        <p:cTn id="73" dur="166" decel="50000">
                                          <p:stCondLst>
                                            <p:cond delay="676"/>
                                          </p:stCondLst>
                                        </p:cTn>
                                        <p:tgtEl>
                                          <p:spTgt spid="15"/>
                                        </p:tgtEl>
                                      </p:cBhvr>
                                      <p:to x="100000" y="100000"/>
                                    </p:animScale>
                                    <p:animScale>
                                      <p:cBhvr>
                                        <p:cTn id="74" dur="26">
                                          <p:stCondLst>
                                            <p:cond delay="1312"/>
                                          </p:stCondLst>
                                        </p:cTn>
                                        <p:tgtEl>
                                          <p:spTgt spid="15"/>
                                        </p:tgtEl>
                                      </p:cBhvr>
                                      <p:to x="100000" y="80000"/>
                                    </p:animScale>
                                    <p:animScale>
                                      <p:cBhvr>
                                        <p:cTn id="75" dur="166" decel="50000">
                                          <p:stCondLst>
                                            <p:cond delay="1338"/>
                                          </p:stCondLst>
                                        </p:cTn>
                                        <p:tgtEl>
                                          <p:spTgt spid="15"/>
                                        </p:tgtEl>
                                      </p:cBhvr>
                                      <p:to x="100000" y="100000"/>
                                    </p:animScale>
                                    <p:animScale>
                                      <p:cBhvr>
                                        <p:cTn id="76" dur="26">
                                          <p:stCondLst>
                                            <p:cond delay="1642"/>
                                          </p:stCondLst>
                                        </p:cTn>
                                        <p:tgtEl>
                                          <p:spTgt spid="15"/>
                                        </p:tgtEl>
                                      </p:cBhvr>
                                      <p:to x="100000" y="90000"/>
                                    </p:animScale>
                                    <p:animScale>
                                      <p:cBhvr>
                                        <p:cTn id="77" dur="166" decel="50000">
                                          <p:stCondLst>
                                            <p:cond delay="1668"/>
                                          </p:stCondLst>
                                        </p:cTn>
                                        <p:tgtEl>
                                          <p:spTgt spid="15"/>
                                        </p:tgtEl>
                                      </p:cBhvr>
                                      <p:to x="100000" y="100000"/>
                                    </p:animScale>
                                    <p:animScale>
                                      <p:cBhvr>
                                        <p:cTn id="78" dur="26">
                                          <p:stCondLst>
                                            <p:cond delay="1808"/>
                                          </p:stCondLst>
                                        </p:cTn>
                                        <p:tgtEl>
                                          <p:spTgt spid="15"/>
                                        </p:tgtEl>
                                      </p:cBhvr>
                                      <p:to x="100000" y="95000"/>
                                    </p:animScale>
                                    <p:animScale>
                                      <p:cBhvr>
                                        <p:cTn id="79" dur="166" decel="50000">
                                          <p:stCondLst>
                                            <p:cond delay="1834"/>
                                          </p:stCondLst>
                                        </p:cTn>
                                        <p:tgtEl>
                                          <p:spTgt spid="15"/>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80">
                                          <p:stCondLst>
                                            <p:cond delay="0"/>
                                          </p:stCondLst>
                                        </p:cTn>
                                        <p:tgtEl>
                                          <p:spTgt spid="17"/>
                                        </p:tgtEl>
                                      </p:cBhvr>
                                    </p:animEffect>
                                    <p:anim calcmode="lin" valueType="num">
                                      <p:cBhvr>
                                        <p:cTn id="8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0" dur="26">
                                          <p:stCondLst>
                                            <p:cond delay="650"/>
                                          </p:stCondLst>
                                        </p:cTn>
                                        <p:tgtEl>
                                          <p:spTgt spid="17"/>
                                        </p:tgtEl>
                                      </p:cBhvr>
                                      <p:to x="100000" y="60000"/>
                                    </p:animScale>
                                    <p:animScale>
                                      <p:cBhvr>
                                        <p:cTn id="91" dur="166" decel="50000">
                                          <p:stCondLst>
                                            <p:cond delay="676"/>
                                          </p:stCondLst>
                                        </p:cTn>
                                        <p:tgtEl>
                                          <p:spTgt spid="17"/>
                                        </p:tgtEl>
                                      </p:cBhvr>
                                      <p:to x="100000" y="100000"/>
                                    </p:animScale>
                                    <p:animScale>
                                      <p:cBhvr>
                                        <p:cTn id="92" dur="26">
                                          <p:stCondLst>
                                            <p:cond delay="1312"/>
                                          </p:stCondLst>
                                        </p:cTn>
                                        <p:tgtEl>
                                          <p:spTgt spid="17"/>
                                        </p:tgtEl>
                                      </p:cBhvr>
                                      <p:to x="100000" y="80000"/>
                                    </p:animScale>
                                    <p:animScale>
                                      <p:cBhvr>
                                        <p:cTn id="93" dur="166" decel="50000">
                                          <p:stCondLst>
                                            <p:cond delay="1338"/>
                                          </p:stCondLst>
                                        </p:cTn>
                                        <p:tgtEl>
                                          <p:spTgt spid="17"/>
                                        </p:tgtEl>
                                      </p:cBhvr>
                                      <p:to x="100000" y="100000"/>
                                    </p:animScale>
                                    <p:animScale>
                                      <p:cBhvr>
                                        <p:cTn id="94" dur="26">
                                          <p:stCondLst>
                                            <p:cond delay="1642"/>
                                          </p:stCondLst>
                                        </p:cTn>
                                        <p:tgtEl>
                                          <p:spTgt spid="17"/>
                                        </p:tgtEl>
                                      </p:cBhvr>
                                      <p:to x="100000" y="90000"/>
                                    </p:animScale>
                                    <p:animScale>
                                      <p:cBhvr>
                                        <p:cTn id="95" dur="166" decel="50000">
                                          <p:stCondLst>
                                            <p:cond delay="1668"/>
                                          </p:stCondLst>
                                        </p:cTn>
                                        <p:tgtEl>
                                          <p:spTgt spid="17"/>
                                        </p:tgtEl>
                                      </p:cBhvr>
                                      <p:to x="100000" y="100000"/>
                                    </p:animScale>
                                    <p:animScale>
                                      <p:cBhvr>
                                        <p:cTn id="96" dur="26">
                                          <p:stCondLst>
                                            <p:cond delay="1808"/>
                                          </p:stCondLst>
                                        </p:cTn>
                                        <p:tgtEl>
                                          <p:spTgt spid="17"/>
                                        </p:tgtEl>
                                      </p:cBhvr>
                                      <p:to x="100000" y="95000"/>
                                    </p:animScale>
                                    <p:animScale>
                                      <p:cBhvr>
                                        <p:cTn id="97"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Arrière-plan abstrait d’un nœud et d’un maillage">
            <a:extLst>
              <a:ext uri="{FF2B5EF4-FFF2-40B4-BE49-F238E27FC236}">
                <a16:creationId xmlns:a16="http://schemas.microsoft.com/office/drawing/2014/main" id="{FD556BB4-2249-43D7-82AC-CDD0221114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218344" y="10"/>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49A7C9-DF00-45C4-A19E-EE886DA2C0B4}"/>
              </a:ext>
            </a:extLst>
          </p:cNvPr>
          <p:cNvSpPr>
            <a:spLocks noGrp="1"/>
          </p:cNvSpPr>
          <p:nvPr>
            <p:ph type="title"/>
          </p:nvPr>
        </p:nvSpPr>
        <p:spPr>
          <a:xfrm>
            <a:off x="800100" y="871759"/>
            <a:ext cx="10528300" cy="920756"/>
          </a:xfrm>
        </p:spPr>
        <p:txBody>
          <a:bodyPr vert="horz" lIns="91440" tIns="45720" rIns="91440" bIns="45720" rtlCol="0" anchor="t">
            <a:normAutofit fontScale="90000"/>
          </a:bodyPr>
          <a:lstStyle/>
          <a:p>
            <a:pPr algn="ctr"/>
            <a:r>
              <a:rPr lang="en-US" sz="8000" u="sng" dirty="0">
                <a:solidFill>
                  <a:srgbClr val="FFFFFF"/>
                </a:solidFill>
                <a:latin typeface="KG Tangled Up In You " panose="02000000000000000000" pitchFamily="2" charset="0"/>
              </a:rPr>
              <a:t>LA SOLUBILITÉ</a:t>
            </a:r>
            <a:br>
              <a:rPr lang="en-US" sz="6000" dirty="0">
                <a:solidFill>
                  <a:srgbClr val="FFFFFF"/>
                </a:solidFill>
                <a:latin typeface="KG Tangled Up In You " panose="02000000000000000000" pitchFamily="2" charset="0"/>
              </a:rPr>
            </a:br>
            <a:br>
              <a:rPr lang="en-US" sz="6000" dirty="0">
                <a:solidFill>
                  <a:schemeClr val="bg1"/>
                </a:solidFill>
                <a:latin typeface="Book Antiqua" panose="02040602050305030304" pitchFamily="18" charset="0"/>
              </a:rPr>
            </a:br>
            <a:br>
              <a:rPr lang="fr-CA" sz="18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br>
            <a:endParaRPr lang="en-US" sz="5400" dirty="0">
              <a:solidFill>
                <a:schemeClr val="bg1"/>
              </a:solidFill>
              <a:latin typeface="Book Antiqua" panose="02040602050305030304" pitchFamily="18" charset="0"/>
            </a:endParaRPr>
          </a:p>
        </p:txBody>
      </p:sp>
      <p:sp>
        <p:nvSpPr>
          <p:cNvPr id="18" name="Rectangle 17">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3445FAF1-8C8B-43FE-B025-5AD1394C58DB}"/>
              </a:ext>
            </a:extLst>
          </p:cNvPr>
          <p:cNvSpPr txBox="1"/>
          <p:nvPr/>
        </p:nvSpPr>
        <p:spPr>
          <a:xfrm>
            <a:off x="800100" y="1741801"/>
            <a:ext cx="10709729" cy="3906582"/>
          </a:xfrm>
          <a:prstGeom prst="rect">
            <a:avLst/>
          </a:prstGeom>
          <a:noFill/>
        </p:spPr>
        <p:txBody>
          <a:bodyPr wrap="square" rtlCol="0">
            <a:spAutoFit/>
          </a:bodyPr>
          <a:lstStyle/>
          <a:p>
            <a:pPr algn="ctr">
              <a:lnSpc>
                <a:spcPct val="150000"/>
              </a:lnSpc>
            </a:pPr>
            <a:r>
              <a:rPr lang="fr-CA" sz="2800" b="1" dirty="0">
                <a:solidFill>
                  <a:schemeClr val="bg1"/>
                </a:solidFill>
                <a:latin typeface="Book Antiqua" panose="02040602050305030304" pitchFamily="18" charset="0"/>
              </a:rPr>
              <a:t>La matière peut être soluble ou insoluble.</a:t>
            </a:r>
            <a:endParaRPr lang="fr-CA" sz="2800" dirty="0">
              <a:solidFill>
                <a:schemeClr val="bg1"/>
              </a:solidFill>
              <a:latin typeface="Book Antiqua" panose="02040602050305030304" pitchFamily="18" charset="0"/>
            </a:endParaRPr>
          </a:p>
          <a:p>
            <a:pPr>
              <a:lnSpc>
                <a:spcPct val="150000"/>
              </a:lnSpc>
            </a:pPr>
            <a:r>
              <a:rPr lang="fr-CA" sz="2800" dirty="0">
                <a:solidFill>
                  <a:schemeClr val="bg1"/>
                </a:solidFill>
                <a:latin typeface="Book Antiqua" panose="02040602050305030304" pitchFamily="18" charset="0"/>
                <a:sym typeface="Wingdings 2" panose="05020102010507070707" pitchFamily="18" charset="2"/>
              </a:rPr>
              <a:t>   </a:t>
            </a:r>
            <a:r>
              <a:rPr lang="fr-CA" sz="2800" dirty="0">
                <a:solidFill>
                  <a:schemeClr val="bg1"/>
                </a:solidFill>
                <a:latin typeface="Book Antiqua" panose="02040602050305030304" pitchFamily="18" charset="0"/>
              </a:rPr>
              <a:t>C’est la capacité d’une substance à se dissoudre dans l’eau.</a:t>
            </a:r>
          </a:p>
          <a:p>
            <a:pPr marL="457200" indent="-457200">
              <a:lnSpc>
                <a:spcPct val="150000"/>
              </a:lnSpc>
              <a:buFont typeface="Wingdings 2" panose="05020102010507070707" pitchFamily="18" charset="2"/>
              <a:buChar char="v"/>
            </a:pPr>
            <a:r>
              <a:rPr lang="fr-CA" sz="2800" dirty="0">
                <a:solidFill>
                  <a:schemeClr val="bg1"/>
                </a:solidFill>
                <a:latin typeface="Book Antiqua" panose="02040602050305030304" pitchFamily="18" charset="0"/>
              </a:rPr>
              <a:t>Certaines substances se dissolvent plus rapidement que   </a:t>
            </a:r>
          </a:p>
          <a:p>
            <a:pPr>
              <a:lnSpc>
                <a:spcPct val="150000"/>
              </a:lnSpc>
            </a:pPr>
            <a:r>
              <a:rPr lang="fr-CA" sz="2800" dirty="0">
                <a:solidFill>
                  <a:schemeClr val="bg1"/>
                </a:solidFill>
                <a:latin typeface="Book Antiqua" panose="02040602050305030304" pitchFamily="18" charset="0"/>
              </a:rPr>
              <a:t>     d’autres.</a:t>
            </a:r>
          </a:p>
          <a:p>
            <a:pPr marL="457200" indent="-457200">
              <a:lnSpc>
                <a:spcPct val="150000"/>
              </a:lnSpc>
              <a:buFont typeface="Wingdings 2" panose="05020102010507070707" pitchFamily="18" charset="2"/>
              <a:buChar char="w"/>
            </a:pPr>
            <a:r>
              <a:rPr lang="fr-CA" sz="2800" dirty="0">
                <a:solidFill>
                  <a:schemeClr val="bg1"/>
                </a:solidFill>
                <a:latin typeface="Book Antiqua" panose="02040602050305030304" pitchFamily="18" charset="0"/>
              </a:rPr>
              <a:t>Certaines substances se dissolvent plus rapidement si l’eau est </a:t>
            </a:r>
          </a:p>
          <a:p>
            <a:pPr>
              <a:lnSpc>
                <a:spcPct val="150000"/>
              </a:lnSpc>
            </a:pPr>
            <a:r>
              <a:rPr lang="fr-CA" sz="2800" dirty="0">
                <a:solidFill>
                  <a:schemeClr val="bg1"/>
                </a:solidFill>
                <a:latin typeface="Book Antiqua" panose="02040602050305030304" pitchFamily="18" charset="0"/>
              </a:rPr>
              <a:t>     chaude et moins rapidement si l’eau est froide.</a:t>
            </a:r>
          </a:p>
        </p:txBody>
      </p:sp>
    </p:spTree>
    <p:extLst>
      <p:ext uri="{BB962C8B-B14F-4D97-AF65-F5344CB8AC3E}">
        <p14:creationId xmlns:p14="http://schemas.microsoft.com/office/powerpoint/2010/main" val="175305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 calcmode="lin" valueType="num">
                                      <p:cBhvr additive="base">
                                        <p:cTn id="3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 calcmode="lin" valueType="num">
                                      <p:cBhvr additive="base">
                                        <p:cTn id="3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 calcmode="lin" valueType="num">
                                      <p:cBhvr additive="base">
                                        <p:cTn id="4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 calcmode="lin" valueType="num">
                                      <p:cBhvr additive="base">
                                        <p:cTn id="4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anim calcmode="lin" valueType="num">
                                      <p:cBhvr additive="base">
                                        <p:cTn id="5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Arrière-plan abstrait d’un nœud et d’un maillage">
            <a:extLst>
              <a:ext uri="{FF2B5EF4-FFF2-40B4-BE49-F238E27FC236}">
                <a16:creationId xmlns:a16="http://schemas.microsoft.com/office/drawing/2014/main" id="{FD556BB4-2249-43D7-82AC-CDD0221114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218344" y="10"/>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49A7C9-DF00-45C4-A19E-EE886DA2C0B4}"/>
              </a:ext>
            </a:extLst>
          </p:cNvPr>
          <p:cNvSpPr>
            <a:spLocks noGrp="1"/>
          </p:cNvSpPr>
          <p:nvPr>
            <p:ph type="title"/>
          </p:nvPr>
        </p:nvSpPr>
        <p:spPr>
          <a:xfrm>
            <a:off x="800100" y="871759"/>
            <a:ext cx="10528300" cy="920756"/>
          </a:xfrm>
        </p:spPr>
        <p:txBody>
          <a:bodyPr vert="horz" lIns="91440" tIns="45720" rIns="91440" bIns="45720" rtlCol="0" anchor="t">
            <a:normAutofit fontScale="90000"/>
          </a:bodyPr>
          <a:lstStyle/>
          <a:p>
            <a:pPr algn="ctr"/>
            <a:r>
              <a:rPr lang="en-US" sz="8000" u="sng" dirty="0">
                <a:solidFill>
                  <a:srgbClr val="FFFFFF"/>
                </a:solidFill>
                <a:latin typeface="KG Tangled Up In You " panose="02000000000000000000" pitchFamily="2" charset="0"/>
              </a:rPr>
              <a:t>LA </a:t>
            </a:r>
            <a:r>
              <a:rPr lang="en-US" sz="8000" u="sng" dirty="0" err="1">
                <a:solidFill>
                  <a:srgbClr val="FFFFFF"/>
                </a:solidFill>
                <a:latin typeface="KG Tangled Up In You " panose="02000000000000000000" pitchFamily="2" charset="0"/>
              </a:rPr>
              <a:t>visquosité</a:t>
            </a:r>
            <a:br>
              <a:rPr lang="en-US" sz="6000" dirty="0">
                <a:solidFill>
                  <a:srgbClr val="FFFFFF"/>
                </a:solidFill>
                <a:latin typeface="KG Tangled Up In You " panose="02000000000000000000" pitchFamily="2" charset="0"/>
              </a:rPr>
            </a:br>
            <a:br>
              <a:rPr lang="en-US" sz="6000" dirty="0">
                <a:solidFill>
                  <a:schemeClr val="bg1"/>
                </a:solidFill>
                <a:latin typeface="Book Antiqua" panose="02040602050305030304" pitchFamily="18" charset="0"/>
              </a:rPr>
            </a:br>
            <a:br>
              <a:rPr lang="fr-CA" sz="18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br>
            <a:endParaRPr lang="en-US" sz="5400" dirty="0">
              <a:solidFill>
                <a:schemeClr val="bg1"/>
              </a:solidFill>
              <a:latin typeface="Book Antiqua" panose="02040602050305030304" pitchFamily="18" charset="0"/>
            </a:endParaRPr>
          </a:p>
        </p:txBody>
      </p:sp>
      <p:sp>
        <p:nvSpPr>
          <p:cNvPr id="18" name="Rectangle 17">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3445FAF1-8C8B-43FE-B025-5AD1394C58DB}"/>
              </a:ext>
            </a:extLst>
          </p:cNvPr>
          <p:cNvSpPr txBox="1"/>
          <p:nvPr/>
        </p:nvSpPr>
        <p:spPr>
          <a:xfrm>
            <a:off x="800100" y="1728153"/>
            <a:ext cx="10709729" cy="5199244"/>
          </a:xfrm>
          <a:prstGeom prst="rect">
            <a:avLst/>
          </a:prstGeom>
          <a:noFill/>
        </p:spPr>
        <p:txBody>
          <a:bodyPr wrap="square" rtlCol="0">
            <a:spAutoFit/>
          </a:bodyPr>
          <a:lstStyle/>
          <a:p>
            <a:pPr algn="ctr">
              <a:lnSpc>
                <a:spcPct val="150000"/>
              </a:lnSpc>
            </a:pPr>
            <a:endParaRPr lang="fr-CA" sz="2800" b="1" u="sng" dirty="0">
              <a:solidFill>
                <a:schemeClr val="bg1"/>
              </a:solidFill>
              <a:latin typeface="Book Antiqua" panose="02040602050305030304" pitchFamily="18" charset="0"/>
            </a:endParaRPr>
          </a:p>
          <a:p>
            <a:pPr algn="ctr">
              <a:lnSpc>
                <a:spcPct val="150000"/>
              </a:lnSpc>
            </a:pPr>
            <a:r>
              <a:rPr lang="fr-CA" sz="2800" b="1" u="sng" dirty="0">
                <a:solidFill>
                  <a:schemeClr val="bg1"/>
                </a:solidFill>
                <a:latin typeface="Book Antiqua" panose="02040602050305030304" pitchFamily="18" charset="0"/>
              </a:rPr>
              <a:t>C’est la capacité d’une substance à s’écouler. </a:t>
            </a:r>
          </a:p>
          <a:p>
            <a:pPr>
              <a:lnSpc>
                <a:spcPct val="150000"/>
              </a:lnSpc>
            </a:pPr>
            <a:r>
              <a:rPr lang="fr-CA" sz="2800" dirty="0">
                <a:solidFill>
                  <a:schemeClr val="bg1"/>
                </a:solidFill>
                <a:latin typeface="Book Antiqua" panose="02040602050305030304" pitchFamily="18" charset="0"/>
                <a:sym typeface="Wingdings 2" panose="05020102010507070707" pitchFamily="18" charset="2"/>
              </a:rPr>
              <a:t> </a:t>
            </a:r>
            <a:r>
              <a:rPr lang="fr-CA" sz="2800" dirty="0">
                <a:solidFill>
                  <a:schemeClr val="bg1"/>
                </a:solidFill>
                <a:latin typeface="Book Antiqua" panose="02040602050305030304" pitchFamily="18" charset="0"/>
              </a:rPr>
              <a:t>Certaines substances peuvent s’écouler plus rapidement que   </a:t>
            </a:r>
          </a:p>
          <a:p>
            <a:pPr>
              <a:lnSpc>
                <a:spcPct val="150000"/>
              </a:lnSpc>
            </a:pPr>
            <a:r>
              <a:rPr lang="fr-CA" sz="2800" dirty="0">
                <a:solidFill>
                  <a:schemeClr val="bg1"/>
                </a:solidFill>
                <a:latin typeface="Book Antiqua" panose="02040602050305030304" pitchFamily="18" charset="0"/>
              </a:rPr>
              <a:t>    d’autres.  C’est substances sont donc moins visqueuses.</a:t>
            </a:r>
          </a:p>
          <a:p>
            <a:pPr>
              <a:lnSpc>
                <a:spcPct val="150000"/>
              </a:lnSpc>
            </a:pPr>
            <a:endParaRPr lang="fr-CA" sz="2800" dirty="0">
              <a:solidFill>
                <a:schemeClr val="bg1"/>
              </a:solidFill>
              <a:latin typeface="Book Antiqua" panose="02040602050305030304" pitchFamily="18" charset="0"/>
            </a:endParaRPr>
          </a:p>
          <a:p>
            <a:pPr>
              <a:lnSpc>
                <a:spcPct val="150000"/>
              </a:lnSpc>
            </a:pPr>
            <a:r>
              <a:rPr lang="fr-CA" sz="2800" dirty="0">
                <a:solidFill>
                  <a:schemeClr val="bg1"/>
                </a:solidFill>
                <a:latin typeface="Book Antiqua" panose="02040602050305030304" pitchFamily="18" charset="0"/>
                <a:sym typeface="Wingdings 2" panose="05020102010507070707" pitchFamily="18" charset="2"/>
              </a:rPr>
              <a:t></a:t>
            </a:r>
            <a:r>
              <a:rPr lang="fr-CA" sz="2800" dirty="0">
                <a:solidFill>
                  <a:schemeClr val="bg1"/>
                </a:solidFill>
                <a:latin typeface="Book Antiqua" panose="02040602050305030304" pitchFamily="18" charset="0"/>
              </a:rPr>
              <a:t>Les substances denses s’écoulent plus lentement que les    </a:t>
            </a:r>
          </a:p>
          <a:p>
            <a:pPr>
              <a:lnSpc>
                <a:spcPct val="150000"/>
              </a:lnSpc>
            </a:pPr>
            <a:r>
              <a:rPr lang="fr-CA" sz="2800" dirty="0">
                <a:solidFill>
                  <a:schemeClr val="bg1"/>
                </a:solidFill>
                <a:latin typeface="Book Antiqua" panose="02040602050305030304" pitchFamily="18" charset="0"/>
              </a:rPr>
              <a:t>    substances moins dense.  </a:t>
            </a:r>
          </a:p>
          <a:p>
            <a:pPr>
              <a:lnSpc>
                <a:spcPct val="150000"/>
              </a:lnSpc>
            </a:pPr>
            <a:r>
              <a:rPr lang="fr-CA" sz="2800" dirty="0">
                <a:solidFill>
                  <a:schemeClr val="bg1"/>
                </a:solidFill>
                <a:latin typeface="Book Antiqua" panose="02040602050305030304" pitchFamily="18" charset="0"/>
              </a:rPr>
              <a:t>     </a:t>
            </a:r>
          </a:p>
        </p:txBody>
      </p:sp>
    </p:spTree>
    <p:extLst>
      <p:ext uri="{BB962C8B-B14F-4D97-AF65-F5344CB8AC3E}">
        <p14:creationId xmlns:p14="http://schemas.microsoft.com/office/powerpoint/2010/main" val="15903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1000"/>
                                        <p:tgtEl>
                                          <p:spTgt spid="8">
                                            <p:txEl>
                                              <p:pRg st="2" end="2"/>
                                            </p:txEl>
                                          </p:spTgt>
                                        </p:tgtEl>
                                      </p:cBhvr>
                                    </p:animEffect>
                                    <p:anim calcmode="lin" valueType="num">
                                      <p:cBhvr>
                                        <p:cTn id="3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1000"/>
                                        <p:tgtEl>
                                          <p:spTgt spid="8">
                                            <p:txEl>
                                              <p:pRg st="3" end="3"/>
                                            </p:txEl>
                                          </p:spTgt>
                                        </p:tgtEl>
                                      </p:cBhvr>
                                    </p:animEffect>
                                    <p:anim calcmode="lin" valueType="num">
                                      <p:cBhvr>
                                        <p:cTn id="3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additive="base">
                                        <p:cTn id="4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 calcmode="lin" valueType="num">
                                      <p:cBhvr additive="base">
                                        <p:cTn id="4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Arrière-plan abstrait d’un nœud et d’un maillage">
            <a:extLst>
              <a:ext uri="{FF2B5EF4-FFF2-40B4-BE49-F238E27FC236}">
                <a16:creationId xmlns:a16="http://schemas.microsoft.com/office/drawing/2014/main" id="{FD556BB4-2249-43D7-82AC-CDD0221114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218344" y="10"/>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49A7C9-DF00-45C4-A19E-EE886DA2C0B4}"/>
              </a:ext>
            </a:extLst>
          </p:cNvPr>
          <p:cNvSpPr>
            <a:spLocks noGrp="1"/>
          </p:cNvSpPr>
          <p:nvPr>
            <p:ph type="title"/>
          </p:nvPr>
        </p:nvSpPr>
        <p:spPr>
          <a:xfrm>
            <a:off x="800100" y="871759"/>
            <a:ext cx="10528300" cy="920756"/>
          </a:xfrm>
        </p:spPr>
        <p:txBody>
          <a:bodyPr vert="horz" lIns="91440" tIns="45720" rIns="91440" bIns="45720" rtlCol="0" anchor="t">
            <a:normAutofit fontScale="90000"/>
          </a:bodyPr>
          <a:lstStyle/>
          <a:p>
            <a:pPr algn="ctr"/>
            <a:r>
              <a:rPr lang="en-US" sz="6000" dirty="0">
                <a:solidFill>
                  <a:srgbClr val="FFFFFF"/>
                </a:solidFill>
                <a:latin typeface="KG Tangled Up In You " panose="02000000000000000000" pitchFamily="2" charset="0"/>
              </a:rPr>
              <a:t>La </a:t>
            </a:r>
            <a:r>
              <a:rPr lang="en-US" sz="6000" dirty="0" err="1">
                <a:solidFill>
                  <a:srgbClr val="FFFFFF"/>
                </a:solidFill>
                <a:latin typeface="KG Tangled Up In You " panose="02000000000000000000" pitchFamily="2" charset="0"/>
              </a:rPr>
              <a:t>dureté</a:t>
            </a:r>
            <a:br>
              <a:rPr lang="en-US" sz="6000" dirty="0">
                <a:solidFill>
                  <a:srgbClr val="FFFFFF"/>
                </a:solidFill>
                <a:latin typeface="KG Tangled Up In You " panose="02000000000000000000" pitchFamily="2" charset="0"/>
              </a:rPr>
            </a:br>
            <a:br>
              <a:rPr lang="en-US" sz="6000" dirty="0">
                <a:solidFill>
                  <a:schemeClr val="bg1"/>
                </a:solidFill>
                <a:latin typeface="Book Antiqua" panose="02040602050305030304" pitchFamily="18" charset="0"/>
              </a:rPr>
            </a:br>
            <a:br>
              <a:rPr lang="fr-CA" sz="18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br>
            <a:endParaRPr lang="en-US" sz="5400" dirty="0">
              <a:solidFill>
                <a:schemeClr val="bg1"/>
              </a:solidFill>
              <a:latin typeface="Book Antiqua" panose="02040602050305030304" pitchFamily="18" charset="0"/>
            </a:endParaRPr>
          </a:p>
        </p:txBody>
      </p:sp>
      <p:sp>
        <p:nvSpPr>
          <p:cNvPr id="18" name="Rectangle 17">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3445FAF1-8C8B-43FE-B025-5AD1394C58DB}"/>
              </a:ext>
            </a:extLst>
          </p:cNvPr>
          <p:cNvSpPr txBox="1"/>
          <p:nvPr/>
        </p:nvSpPr>
        <p:spPr>
          <a:xfrm>
            <a:off x="800100" y="1728153"/>
            <a:ext cx="10709729" cy="1321259"/>
          </a:xfrm>
          <a:prstGeom prst="rect">
            <a:avLst/>
          </a:prstGeom>
          <a:noFill/>
        </p:spPr>
        <p:txBody>
          <a:bodyPr wrap="square" rtlCol="0">
            <a:spAutoFit/>
          </a:bodyPr>
          <a:lstStyle/>
          <a:p>
            <a:pPr algn="ctr">
              <a:lnSpc>
                <a:spcPct val="150000"/>
              </a:lnSpc>
            </a:pPr>
            <a:endParaRPr lang="fr-CA" sz="2800" b="1" u="sng" dirty="0">
              <a:solidFill>
                <a:schemeClr val="bg1"/>
              </a:solidFill>
              <a:latin typeface="Book Antiqua" panose="02040602050305030304" pitchFamily="18" charset="0"/>
            </a:endParaRPr>
          </a:p>
          <a:p>
            <a:pPr>
              <a:lnSpc>
                <a:spcPct val="150000"/>
              </a:lnSpc>
            </a:pPr>
            <a:r>
              <a:rPr lang="fr-CA" sz="2800" dirty="0">
                <a:solidFill>
                  <a:schemeClr val="bg1"/>
                </a:solidFill>
                <a:latin typeface="Book Antiqua" panose="02040602050305030304" pitchFamily="18" charset="0"/>
              </a:rPr>
              <a:t>     </a:t>
            </a:r>
          </a:p>
        </p:txBody>
      </p:sp>
      <p:sp>
        <p:nvSpPr>
          <p:cNvPr id="13" name="ZoneTexte 12">
            <a:extLst>
              <a:ext uri="{FF2B5EF4-FFF2-40B4-BE49-F238E27FC236}">
                <a16:creationId xmlns:a16="http://schemas.microsoft.com/office/drawing/2014/main" id="{F5C87AE4-55E8-4AC9-A96F-FD4274794B0C}"/>
              </a:ext>
            </a:extLst>
          </p:cNvPr>
          <p:cNvSpPr txBox="1"/>
          <p:nvPr/>
        </p:nvSpPr>
        <p:spPr>
          <a:xfrm>
            <a:off x="737304" y="935839"/>
            <a:ext cx="10709729" cy="5845575"/>
          </a:xfrm>
          <a:prstGeom prst="rect">
            <a:avLst/>
          </a:prstGeom>
          <a:noFill/>
        </p:spPr>
        <p:txBody>
          <a:bodyPr wrap="square" rtlCol="0">
            <a:spAutoFit/>
          </a:bodyPr>
          <a:lstStyle/>
          <a:p>
            <a:pPr algn="ctr">
              <a:lnSpc>
                <a:spcPct val="150000"/>
              </a:lnSpc>
            </a:pPr>
            <a:endParaRPr lang="fr-CA" sz="2800" b="1" u="sng" dirty="0">
              <a:solidFill>
                <a:schemeClr val="bg1"/>
              </a:solidFill>
              <a:latin typeface="Book Antiqua" panose="02040602050305030304" pitchFamily="18" charset="0"/>
            </a:endParaRPr>
          </a:p>
          <a:p>
            <a:pPr algn="ctr">
              <a:lnSpc>
                <a:spcPct val="150000"/>
              </a:lnSpc>
            </a:pPr>
            <a:r>
              <a:rPr lang="fr-CA" sz="2800" b="1" u="sng" dirty="0">
                <a:solidFill>
                  <a:schemeClr val="bg1"/>
                </a:solidFill>
                <a:latin typeface="Book Antiqua" panose="02040602050305030304" pitchFamily="18" charset="0"/>
              </a:rPr>
              <a:t>C’est la capacité d’une substance ou d’un objet                                                à se déformer ou se transformer. </a:t>
            </a:r>
          </a:p>
          <a:p>
            <a:pPr marL="457200" indent="-457200">
              <a:lnSpc>
                <a:spcPct val="150000"/>
              </a:lnSpc>
              <a:buFont typeface="Wingdings 2" panose="05020102010507070707" pitchFamily="18" charset="2"/>
              <a:buChar char="u"/>
            </a:pPr>
            <a:r>
              <a:rPr lang="fr-CA" sz="2800" dirty="0">
                <a:solidFill>
                  <a:schemeClr val="bg1"/>
                </a:solidFill>
                <a:latin typeface="Book Antiqua" panose="02040602050305030304" pitchFamily="18" charset="0"/>
              </a:rPr>
              <a:t>Certains objets se déforment ou transforment difficilement , </a:t>
            </a:r>
          </a:p>
          <a:p>
            <a:pPr>
              <a:lnSpc>
                <a:spcPct val="150000"/>
              </a:lnSpc>
            </a:pPr>
            <a:r>
              <a:rPr lang="fr-CA" sz="2800" dirty="0">
                <a:solidFill>
                  <a:schemeClr val="bg1"/>
                </a:solidFill>
                <a:latin typeface="Book Antiqua" panose="02040602050305030304" pitchFamily="18" charset="0"/>
              </a:rPr>
              <a:t>     comme la roche par exemple.</a:t>
            </a:r>
          </a:p>
          <a:p>
            <a:pPr>
              <a:lnSpc>
                <a:spcPct val="150000"/>
              </a:lnSpc>
            </a:pPr>
            <a:endParaRPr lang="fr-CA" sz="2800" dirty="0">
              <a:solidFill>
                <a:schemeClr val="bg1"/>
              </a:solidFill>
              <a:latin typeface="Book Antiqua" panose="02040602050305030304" pitchFamily="18" charset="0"/>
            </a:endParaRPr>
          </a:p>
          <a:p>
            <a:pPr marL="457200" indent="-457200">
              <a:lnSpc>
                <a:spcPct val="150000"/>
              </a:lnSpc>
              <a:buFont typeface="Wingdings 2" panose="05020102010507070707" pitchFamily="18" charset="2"/>
              <a:buChar char="v"/>
            </a:pPr>
            <a:r>
              <a:rPr lang="fr-CA" sz="2800" dirty="0">
                <a:solidFill>
                  <a:schemeClr val="bg1"/>
                </a:solidFill>
                <a:latin typeface="Book Antiqua" panose="02040602050305030304" pitchFamily="18" charset="0"/>
              </a:rPr>
              <a:t>Certains objets se déforment ou transforment facilement ,    </a:t>
            </a:r>
          </a:p>
          <a:p>
            <a:pPr>
              <a:lnSpc>
                <a:spcPct val="150000"/>
              </a:lnSpc>
            </a:pPr>
            <a:r>
              <a:rPr lang="fr-CA" sz="2800" dirty="0">
                <a:solidFill>
                  <a:schemeClr val="bg1"/>
                </a:solidFill>
                <a:latin typeface="Book Antiqua" panose="02040602050305030304" pitchFamily="18" charset="0"/>
              </a:rPr>
              <a:t>      comme une éponge.</a:t>
            </a:r>
          </a:p>
          <a:p>
            <a:pPr>
              <a:lnSpc>
                <a:spcPct val="150000"/>
              </a:lnSpc>
            </a:pPr>
            <a:r>
              <a:rPr lang="fr-CA" sz="2800" dirty="0">
                <a:solidFill>
                  <a:schemeClr val="bg1"/>
                </a:solidFill>
                <a:latin typeface="Book Antiqua" panose="02040602050305030304" pitchFamily="18" charset="0"/>
              </a:rPr>
              <a:t>     </a:t>
            </a:r>
          </a:p>
        </p:txBody>
      </p:sp>
    </p:spTree>
    <p:extLst>
      <p:ext uri="{BB962C8B-B14F-4D97-AF65-F5344CB8AC3E}">
        <p14:creationId xmlns:p14="http://schemas.microsoft.com/office/powerpoint/2010/main" val="89391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 calcmode="lin" valueType="num">
                                      <p:cBhvr additive="base">
                                        <p:cTn id="2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 calcmode="lin" valueType="num">
                                      <p:cBhvr additive="base">
                                        <p:cTn id="31"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 calcmode="lin" valueType="num">
                                      <p:cBhvr additive="base">
                                        <p:cTn id="3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anim calcmode="lin" valueType="num">
                                      <p:cBhvr additive="base">
                                        <p:cTn id="4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xEl>
                                              <p:pRg st="6" end="6"/>
                                            </p:txEl>
                                          </p:spTgt>
                                        </p:tgtEl>
                                        <p:attrNameLst>
                                          <p:attrName>style.visibility</p:attrName>
                                        </p:attrNameLst>
                                      </p:cBhvr>
                                      <p:to>
                                        <p:strVal val="visible"/>
                                      </p:to>
                                    </p:set>
                                    <p:anim calcmode="lin" valueType="num">
                                      <p:cBhvr additive="base">
                                        <p:cTn id="45"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Arrière-plan abstrait d’un nœud et d’un maillage">
            <a:extLst>
              <a:ext uri="{FF2B5EF4-FFF2-40B4-BE49-F238E27FC236}">
                <a16:creationId xmlns:a16="http://schemas.microsoft.com/office/drawing/2014/main" id="{FD556BB4-2249-43D7-82AC-CDD0221114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49A7C9-DF00-45C4-A19E-EE886DA2C0B4}"/>
              </a:ext>
            </a:extLst>
          </p:cNvPr>
          <p:cNvSpPr>
            <a:spLocks noGrp="1"/>
          </p:cNvSpPr>
          <p:nvPr>
            <p:ph type="title"/>
          </p:nvPr>
        </p:nvSpPr>
        <p:spPr>
          <a:xfrm>
            <a:off x="800100" y="871759"/>
            <a:ext cx="10528300" cy="920756"/>
          </a:xfrm>
        </p:spPr>
        <p:txBody>
          <a:bodyPr vert="horz" lIns="91440" tIns="45720" rIns="91440" bIns="45720" rtlCol="0" anchor="t">
            <a:normAutofit fontScale="90000"/>
          </a:bodyPr>
          <a:lstStyle/>
          <a:p>
            <a:pPr algn="ctr"/>
            <a:r>
              <a:rPr lang="en-US" sz="5400" dirty="0">
                <a:solidFill>
                  <a:srgbClr val="FFFFFF"/>
                </a:solidFill>
                <a:latin typeface="KG Tangled Up In You " panose="02000000000000000000" pitchFamily="2" charset="0"/>
              </a:rPr>
              <a:t>QU’EST-CE QUE LA MATIÈRE?</a:t>
            </a:r>
            <a:br>
              <a:rPr lang="en-US" sz="5400" dirty="0">
                <a:solidFill>
                  <a:srgbClr val="FFFFFF"/>
                </a:solidFill>
                <a:latin typeface="KG Tangled Up In You " panose="02000000000000000000" pitchFamily="2" charset="0"/>
              </a:rPr>
            </a:br>
            <a:br>
              <a:rPr lang="en-US" sz="5400" dirty="0">
                <a:solidFill>
                  <a:schemeClr val="bg1"/>
                </a:solidFill>
                <a:latin typeface="Book Antiqua" panose="02040602050305030304" pitchFamily="18" charset="0"/>
              </a:rPr>
            </a:br>
            <a:br>
              <a:rPr lang="fr-CA" sz="18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br>
            <a:endParaRPr lang="en-US" sz="5400" dirty="0">
              <a:solidFill>
                <a:schemeClr val="bg1"/>
              </a:solidFill>
              <a:latin typeface="Book Antiqua" panose="02040602050305030304" pitchFamily="18" charset="0"/>
            </a:endParaRPr>
          </a:p>
        </p:txBody>
      </p:sp>
      <p:sp>
        <p:nvSpPr>
          <p:cNvPr id="18" name="Rectangle 17">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3445FAF1-8C8B-43FE-B025-5AD1394C58DB}"/>
              </a:ext>
            </a:extLst>
          </p:cNvPr>
          <p:cNvSpPr txBox="1"/>
          <p:nvPr/>
        </p:nvSpPr>
        <p:spPr>
          <a:xfrm>
            <a:off x="800099" y="2227943"/>
            <a:ext cx="10709729" cy="1958934"/>
          </a:xfrm>
          <a:prstGeom prst="rect">
            <a:avLst/>
          </a:prstGeom>
          <a:noFill/>
        </p:spPr>
        <p:txBody>
          <a:bodyPr wrap="square" rtlCol="0">
            <a:spAutoFit/>
          </a:bodyPr>
          <a:lstStyle/>
          <a:p>
            <a:pPr>
              <a:lnSpc>
                <a:spcPct val="150000"/>
              </a:lnSpc>
            </a:pPr>
            <a:r>
              <a:rPr lang="fr-CA" sz="2800"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Une matière est toute chose qui a une masse et un volume. Ceci veut dire que l’objet ou la substance occupe un espace</a:t>
            </a:r>
            <a:r>
              <a:rPr lang="fr-CA" sz="28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 </a:t>
            </a:r>
            <a:r>
              <a:rPr lang="fr-CA" sz="2800"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La matière peut avoir plusieurs états. </a:t>
            </a:r>
            <a:endParaRPr lang="fr-CA" sz="2800" dirty="0">
              <a:solidFill>
                <a:schemeClr val="bg1"/>
              </a:solidFill>
            </a:endParaRPr>
          </a:p>
        </p:txBody>
      </p:sp>
    </p:spTree>
    <p:extLst>
      <p:ext uri="{BB962C8B-B14F-4D97-AF65-F5344CB8AC3E}">
        <p14:creationId xmlns:p14="http://schemas.microsoft.com/office/powerpoint/2010/main" val="41895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Arrière-plan abstrait d’un nœud et d’un maillage">
            <a:extLst>
              <a:ext uri="{FF2B5EF4-FFF2-40B4-BE49-F238E27FC236}">
                <a16:creationId xmlns:a16="http://schemas.microsoft.com/office/drawing/2014/main" id="{FD556BB4-2249-43D7-82AC-CDD0221114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730"/>
          <a:stretch/>
        </p:blipFill>
        <p:spPr>
          <a:xfrm>
            <a:off x="-31740" y="4548"/>
            <a:ext cx="12191980" cy="6857990"/>
          </a:xfrm>
          <a:prstGeom prst="rect">
            <a:avLst/>
          </a:prstGeom>
        </p:spPr>
      </p:pic>
      <p:sp>
        <p:nvSpPr>
          <p:cNvPr id="16" name="Rectangle 15">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649A7C9-DF00-45C4-A19E-EE886DA2C0B4}"/>
              </a:ext>
            </a:extLst>
          </p:cNvPr>
          <p:cNvSpPr>
            <a:spLocks noGrp="1"/>
          </p:cNvSpPr>
          <p:nvPr>
            <p:ph type="title"/>
          </p:nvPr>
        </p:nvSpPr>
        <p:spPr>
          <a:xfrm>
            <a:off x="794745" y="635111"/>
            <a:ext cx="10528300" cy="920756"/>
          </a:xfrm>
        </p:spPr>
        <p:txBody>
          <a:bodyPr vert="horz" lIns="91440" tIns="45720" rIns="91440" bIns="45720" rtlCol="0" anchor="t">
            <a:normAutofit fontScale="90000"/>
          </a:bodyPr>
          <a:lstStyle/>
          <a:p>
            <a:pPr algn="ctr"/>
            <a:r>
              <a:rPr lang="en-US" sz="6000" dirty="0">
                <a:solidFill>
                  <a:srgbClr val="FFFFFF"/>
                </a:solidFill>
                <a:latin typeface="KG Tangled Up In You " panose="02000000000000000000" pitchFamily="2" charset="0"/>
              </a:rPr>
              <a:t>La transparence</a:t>
            </a:r>
            <a:br>
              <a:rPr lang="en-US" sz="6000" dirty="0">
                <a:solidFill>
                  <a:srgbClr val="FFFFFF"/>
                </a:solidFill>
                <a:latin typeface="KG Tangled Up In You " panose="02000000000000000000" pitchFamily="2" charset="0"/>
              </a:rPr>
            </a:br>
            <a:br>
              <a:rPr lang="en-US" sz="6000" dirty="0">
                <a:solidFill>
                  <a:schemeClr val="bg1"/>
                </a:solidFill>
                <a:latin typeface="Book Antiqua" panose="02040602050305030304" pitchFamily="18" charset="0"/>
              </a:rPr>
            </a:br>
            <a:br>
              <a:rPr lang="fr-CA" sz="1800" b="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br>
            <a:endParaRPr lang="en-US" sz="5400" dirty="0">
              <a:solidFill>
                <a:schemeClr val="bg1"/>
              </a:solidFill>
              <a:latin typeface="Book Antiqua" panose="02040602050305030304" pitchFamily="18" charset="0"/>
            </a:endParaRPr>
          </a:p>
        </p:txBody>
      </p:sp>
      <p:sp>
        <p:nvSpPr>
          <p:cNvPr id="18" name="Rectangle 17">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3445FAF1-8C8B-43FE-B025-5AD1394C58DB}"/>
              </a:ext>
            </a:extLst>
          </p:cNvPr>
          <p:cNvSpPr txBox="1"/>
          <p:nvPr/>
        </p:nvSpPr>
        <p:spPr>
          <a:xfrm>
            <a:off x="800100" y="1728153"/>
            <a:ext cx="10709729" cy="1321259"/>
          </a:xfrm>
          <a:prstGeom prst="rect">
            <a:avLst/>
          </a:prstGeom>
          <a:noFill/>
        </p:spPr>
        <p:txBody>
          <a:bodyPr wrap="square" rtlCol="0">
            <a:spAutoFit/>
          </a:bodyPr>
          <a:lstStyle/>
          <a:p>
            <a:pPr algn="ctr">
              <a:lnSpc>
                <a:spcPct val="150000"/>
              </a:lnSpc>
            </a:pPr>
            <a:endParaRPr lang="fr-CA" sz="2800" b="1" u="sng" dirty="0">
              <a:solidFill>
                <a:schemeClr val="bg1"/>
              </a:solidFill>
              <a:latin typeface="Book Antiqua" panose="02040602050305030304" pitchFamily="18" charset="0"/>
            </a:endParaRPr>
          </a:p>
          <a:p>
            <a:pPr>
              <a:lnSpc>
                <a:spcPct val="150000"/>
              </a:lnSpc>
            </a:pPr>
            <a:r>
              <a:rPr lang="fr-CA" sz="2800" dirty="0">
                <a:solidFill>
                  <a:schemeClr val="bg1"/>
                </a:solidFill>
                <a:latin typeface="Book Antiqua" panose="02040602050305030304" pitchFamily="18" charset="0"/>
              </a:rPr>
              <a:t>     </a:t>
            </a:r>
          </a:p>
        </p:txBody>
      </p:sp>
      <p:sp>
        <p:nvSpPr>
          <p:cNvPr id="13" name="ZoneTexte 12">
            <a:extLst>
              <a:ext uri="{FF2B5EF4-FFF2-40B4-BE49-F238E27FC236}">
                <a16:creationId xmlns:a16="http://schemas.microsoft.com/office/drawing/2014/main" id="{F5C87AE4-55E8-4AC9-A96F-FD4274794B0C}"/>
              </a:ext>
            </a:extLst>
          </p:cNvPr>
          <p:cNvSpPr txBox="1"/>
          <p:nvPr/>
        </p:nvSpPr>
        <p:spPr>
          <a:xfrm>
            <a:off x="737304" y="1042514"/>
            <a:ext cx="10709729" cy="5012013"/>
          </a:xfrm>
          <a:prstGeom prst="rect">
            <a:avLst/>
          </a:prstGeom>
          <a:noFill/>
        </p:spPr>
        <p:txBody>
          <a:bodyPr wrap="square" rtlCol="0">
            <a:spAutoFit/>
          </a:bodyPr>
          <a:lstStyle/>
          <a:p>
            <a:pPr algn="ctr">
              <a:lnSpc>
                <a:spcPct val="150000"/>
              </a:lnSpc>
            </a:pPr>
            <a:endParaRPr lang="fr-CA" sz="2800" b="1" u="sng" dirty="0">
              <a:solidFill>
                <a:schemeClr val="bg1"/>
              </a:solidFill>
              <a:latin typeface="Book Antiqua" panose="02040602050305030304" pitchFamily="18" charset="0"/>
            </a:endParaRPr>
          </a:p>
          <a:p>
            <a:pPr algn="ctr">
              <a:lnSpc>
                <a:spcPct val="150000"/>
              </a:lnSpc>
            </a:pPr>
            <a:r>
              <a:rPr lang="fr-CA" sz="2400" b="1" u="sng" dirty="0">
                <a:solidFill>
                  <a:schemeClr val="bg1"/>
                </a:solidFill>
                <a:latin typeface="Book Antiqua" panose="02040602050305030304" pitchFamily="18" charset="0"/>
              </a:rPr>
              <a:t>C’est la capacité d’une substance ou d’un objet  à laisser passer la lumière.  Elle peut être divisée en 3 catégories:</a:t>
            </a:r>
          </a:p>
          <a:p>
            <a:pPr marL="457200" indent="-457200">
              <a:lnSpc>
                <a:spcPct val="150000"/>
              </a:lnSpc>
              <a:buFont typeface="Wingdings 2" panose="05020102010507070707" pitchFamily="18" charset="2"/>
              <a:buChar char="u"/>
            </a:pPr>
            <a:r>
              <a:rPr lang="fr-CA" sz="2800" b="1" dirty="0">
                <a:solidFill>
                  <a:srgbClr val="FFFF00"/>
                </a:solidFill>
                <a:latin typeface="Book Antiqua" panose="02040602050305030304" pitchFamily="18" charset="0"/>
                <a:sym typeface="Wingdings 2" panose="05020102010507070707" pitchFamily="18" charset="2"/>
              </a:rPr>
              <a:t>TRANSPARENT: </a:t>
            </a:r>
            <a:r>
              <a:rPr lang="fr-CA" sz="2400" dirty="0">
                <a:solidFill>
                  <a:schemeClr val="bg1"/>
                </a:solidFill>
                <a:latin typeface="Book Antiqua" panose="02040602050305030304" pitchFamily="18" charset="0"/>
                <a:sym typeface="Wingdings 2" panose="05020102010507070707" pitchFamily="18" charset="2"/>
              </a:rPr>
              <a:t>la lumière peut traverser des objets transparents</a:t>
            </a:r>
          </a:p>
          <a:p>
            <a:pPr>
              <a:lnSpc>
                <a:spcPct val="150000"/>
              </a:lnSpc>
            </a:pPr>
            <a:endParaRPr lang="fr-CA" sz="2400" dirty="0">
              <a:solidFill>
                <a:schemeClr val="bg1"/>
              </a:solidFill>
              <a:latin typeface="Book Antiqua" panose="02040602050305030304" pitchFamily="18" charset="0"/>
            </a:endParaRPr>
          </a:p>
          <a:p>
            <a:pPr marL="457200" indent="-457200">
              <a:lnSpc>
                <a:spcPct val="150000"/>
              </a:lnSpc>
              <a:buFont typeface="Wingdings 2" panose="05020102010507070707" pitchFamily="18" charset="2"/>
              <a:buChar char="v"/>
            </a:pPr>
            <a:r>
              <a:rPr lang="fr-CA" sz="2800" b="1" dirty="0">
                <a:solidFill>
                  <a:srgbClr val="FFFF00"/>
                </a:solidFill>
                <a:latin typeface="Book Antiqua" panose="02040602050305030304" pitchFamily="18" charset="0"/>
                <a:sym typeface="Wingdings 2" panose="05020102010507070707" pitchFamily="18" charset="2"/>
              </a:rPr>
              <a:t>TRANSLUCIDE:  </a:t>
            </a:r>
            <a:r>
              <a:rPr lang="fr-CA" sz="2400" dirty="0">
                <a:solidFill>
                  <a:schemeClr val="bg1"/>
                </a:solidFill>
                <a:latin typeface="Book Antiqua" panose="02040602050305030304" pitchFamily="18" charset="0"/>
                <a:sym typeface="Wingdings 2" panose="05020102010507070707" pitchFamily="18" charset="2"/>
              </a:rPr>
              <a:t>un peu de lumière peut traverser l’objet.</a:t>
            </a:r>
          </a:p>
          <a:p>
            <a:pPr>
              <a:lnSpc>
                <a:spcPct val="150000"/>
              </a:lnSpc>
            </a:pPr>
            <a:endParaRPr lang="fr-CA" sz="2400" dirty="0">
              <a:solidFill>
                <a:schemeClr val="bg1"/>
              </a:solidFill>
              <a:latin typeface="Book Antiqua" panose="02040602050305030304" pitchFamily="18" charset="0"/>
              <a:sym typeface="Wingdings 2" panose="05020102010507070707" pitchFamily="18" charset="2"/>
            </a:endParaRPr>
          </a:p>
          <a:p>
            <a:pPr>
              <a:lnSpc>
                <a:spcPct val="150000"/>
              </a:lnSpc>
            </a:pPr>
            <a:r>
              <a:rPr lang="fr-CA" sz="2800" dirty="0">
                <a:solidFill>
                  <a:srgbClr val="FFFF00"/>
                </a:solidFill>
                <a:latin typeface="Book Antiqua" panose="02040602050305030304" pitchFamily="18" charset="0"/>
                <a:sym typeface="Wingdings 2" panose="05020102010507070707" pitchFamily="18" charset="2"/>
              </a:rPr>
              <a:t> </a:t>
            </a:r>
            <a:r>
              <a:rPr lang="fr-CA" sz="2800" b="1" dirty="0">
                <a:solidFill>
                  <a:srgbClr val="FFFF00"/>
                </a:solidFill>
                <a:latin typeface="Book Antiqua" panose="02040602050305030304" pitchFamily="18" charset="0"/>
                <a:sym typeface="Wingdings 2" panose="05020102010507070707" pitchFamily="18" charset="2"/>
              </a:rPr>
              <a:t>OPAQUE: </a:t>
            </a:r>
            <a:r>
              <a:rPr lang="fr-CA" sz="2400" dirty="0">
                <a:solidFill>
                  <a:schemeClr val="bg1"/>
                </a:solidFill>
                <a:latin typeface="Book Antiqua" panose="02040602050305030304" pitchFamily="18" charset="0"/>
                <a:sym typeface="Wingdings 2" panose="05020102010507070707" pitchFamily="18" charset="2"/>
              </a:rPr>
              <a:t>Les objets opaques ne laissent passer aucune lumière.</a:t>
            </a:r>
            <a:endParaRPr lang="fr-CA" sz="24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258378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 calcmode="lin" valueType="num">
                                      <p:cBhvr additive="base">
                                        <p:cTn id="2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Effect transition="in" filter="fade">
                                      <p:cBhvr>
                                        <p:cTn id="38" dur="1000"/>
                                        <p:tgtEl>
                                          <p:spTgt spid="13">
                                            <p:txEl>
                                              <p:pRg st="4" end="4"/>
                                            </p:txEl>
                                          </p:spTgt>
                                        </p:tgtEl>
                                      </p:cBhvr>
                                    </p:animEffect>
                                    <p:anim calcmode="lin" valueType="num">
                                      <p:cBhvr>
                                        <p:cTn id="3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xEl>
                                              <p:pRg st="6" end="6"/>
                                            </p:txEl>
                                          </p:spTgt>
                                        </p:tgtEl>
                                        <p:attrNameLst>
                                          <p:attrName>style.visibility</p:attrName>
                                        </p:attrNameLst>
                                      </p:cBhvr>
                                      <p:to>
                                        <p:strVal val="visible"/>
                                      </p:to>
                                    </p:set>
                                    <p:animEffect transition="in" filter="fade">
                                      <p:cBhvr>
                                        <p:cTn id="45" dur="1000"/>
                                        <p:tgtEl>
                                          <p:spTgt spid="13">
                                            <p:txEl>
                                              <p:pRg st="6" end="6"/>
                                            </p:txEl>
                                          </p:spTgt>
                                        </p:tgtEl>
                                      </p:cBhvr>
                                    </p:animEffect>
                                    <p:anim calcmode="lin" valueType="num">
                                      <p:cBhvr>
                                        <p:cTn id="46"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éo 3">
            <a:extLst>
              <a:ext uri="{FF2B5EF4-FFF2-40B4-BE49-F238E27FC236}">
                <a16:creationId xmlns:a16="http://schemas.microsoft.com/office/drawing/2014/main" id="{87AA5607-E90A-4780-B70B-4A45A4B421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34181"/>
            <a:ext cx="12191980" cy="6857990"/>
          </a:xfrm>
          <a:prstGeom prst="rect">
            <a:avLst/>
          </a:prstGeom>
        </p:spPr>
      </p:pic>
      <p:sp>
        <p:nvSpPr>
          <p:cNvPr id="2" name="Titre 1">
            <a:extLst>
              <a:ext uri="{FF2B5EF4-FFF2-40B4-BE49-F238E27FC236}">
                <a16:creationId xmlns:a16="http://schemas.microsoft.com/office/drawing/2014/main" id="{94F877D6-4CFA-4E80-B7DE-D8B7EA77E693}"/>
              </a:ext>
            </a:extLst>
          </p:cNvPr>
          <p:cNvSpPr>
            <a:spLocks noGrp="1"/>
          </p:cNvSpPr>
          <p:nvPr>
            <p:ph type="ctrTitle"/>
          </p:nvPr>
        </p:nvSpPr>
        <p:spPr>
          <a:xfrm>
            <a:off x="629619" y="1372059"/>
            <a:ext cx="9906000" cy="3871143"/>
          </a:xfrm>
        </p:spPr>
        <p:txBody>
          <a:bodyPr>
            <a:normAutofit/>
          </a:bodyPr>
          <a:lstStyle/>
          <a:p>
            <a:pPr algn="ctr"/>
            <a:r>
              <a:rPr lang="fr-CA" sz="12000" dirty="0">
                <a:solidFill>
                  <a:srgbClr val="FFFFFF"/>
                </a:solidFill>
                <a:latin typeface="KG Tangled Up In You " panose="02000000000000000000" pitchFamily="2" charset="0"/>
              </a:rPr>
              <a:t>Les changements </a:t>
            </a:r>
            <a:br>
              <a:rPr lang="fr-CA" sz="12000" dirty="0">
                <a:solidFill>
                  <a:srgbClr val="FFFFFF"/>
                </a:solidFill>
                <a:latin typeface="KG Tangled Up In You " panose="02000000000000000000" pitchFamily="2" charset="0"/>
              </a:rPr>
            </a:br>
            <a:r>
              <a:rPr lang="fr-CA" sz="12000" dirty="0">
                <a:solidFill>
                  <a:srgbClr val="FFFFFF"/>
                </a:solidFill>
                <a:latin typeface="KG Tangled Up In You " panose="02000000000000000000" pitchFamily="2" charset="0"/>
              </a:rPr>
              <a:t>de la matière</a:t>
            </a:r>
          </a:p>
        </p:txBody>
      </p:sp>
      <p:sp>
        <p:nvSpPr>
          <p:cNvPr id="7" name="Ellipse 6">
            <a:extLst>
              <a:ext uri="{FF2B5EF4-FFF2-40B4-BE49-F238E27FC236}">
                <a16:creationId xmlns:a16="http://schemas.microsoft.com/office/drawing/2014/main" id="{0F980DCA-2C27-4D28-88C9-CAB53A42F539}"/>
              </a:ext>
            </a:extLst>
          </p:cNvPr>
          <p:cNvSpPr/>
          <p:nvPr/>
        </p:nvSpPr>
        <p:spPr>
          <a:xfrm>
            <a:off x="9659566" y="1614798"/>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14" name="Ellipse 13">
            <a:extLst>
              <a:ext uri="{FF2B5EF4-FFF2-40B4-BE49-F238E27FC236}">
                <a16:creationId xmlns:a16="http://schemas.microsoft.com/office/drawing/2014/main" id="{A8F580EE-7AB6-46AD-AF26-CAC6A7EB693C}"/>
              </a:ext>
            </a:extLst>
          </p:cNvPr>
          <p:cNvSpPr/>
          <p:nvPr/>
        </p:nvSpPr>
        <p:spPr>
          <a:xfrm rot="14626707">
            <a:off x="9599727" y="1635043"/>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16" name="Ellipse 15">
            <a:extLst>
              <a:ext uri="{FF2B5EF4-FFF2-40B4-BE49-F238E27FC236}">
                <a16:creationId xmlns:a16="http://schemas.microsoft.com/office/drawing/2014/main" id="{C46BB260-5935-46FE-8A9F-25FF247A0B4E}"/>
              </a:ext>
            </a:extLst>
          </p:cNvPr>
          <p:cNvSpPr/>
          <p:nvPr/>
        </p:nvSpPr>
        <p:spPr>
          <a:xfrm rot="18872803">
            <a:off x="9567885" y="1699842"/>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8" name="Ellipse 7">
            <a:extLst>
              <a:ext uri="{FF2B5EF4-FFF2-40B4-BE49-F238E27FC236}">
                <a16:creationId xmlns:a16="http://schemas.microsoft.com/office/drawing/2014/main" id="{798F3D43-1DC8-49CD-80D0-C3E47A092226}"/>
              </a:ext>
            </a:extLst>
          </p:cNvPr>
          <p:cNvSpPr/>
          <p:nvPr/>
        </p:nvSpPr>
        <p:spPr>
          <a:xfrm>
            <a:off x="10116126" y="839276"/>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7AEAB874-075E-48FE-9825-3F7979DA66C4}"/>
              </a:ext>
            </a:extLst>
          </p:cNvPr>
          <p:cNvSpPr/>
          <p:nvPr/>
        </p:nvSpPr>
        <p:spPr>
          <a:xfrm>
            <a:off x="11298004" y="1559547"/>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a:extLst>
              <a:ext uri="{FF2B5EF4-FFF2-40B4-BE49-F238E27FC236}">
                <a16:creationId xmlns:a16="http://schemas.microsoft.com/office/drawing/2014/main" id="{54B4E3E2-6F21-4AEB-9E12-5B4EFD1B3794}"/>
              </a:ext>
            </a:extLst>
          </p:cNvPr>
          <p:cNvSpPr/>
          <p:nvPr/>
        </p:nvSpPr>
        <p:spPr>
          <a:xfrm>
            <a:off x="10490995" y="2103017"/>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a:extLst>
              <a:ext uri="{FF2B5EF4-FFF2-40B4-BE49-F238E27FC236}">
                <a16:creationId xmlns:a16="http://schemas.microsoft.com/office/drawing/2014/main" id="{20F932BB-3221-4B0B-A172-8D68499221A1}"/>
              </a:ext>
            </a:extLst>
          </p:cNvPr>
          <p:cNvSpPr/>
          <p:nvPr/>
        </p:nvSpPr>
        <p:spPr>
          <a:xfrm>
            <a:off x="10580584" y="1739603"/>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26349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video>
              <p:cMediaNode mute="1">
                <p:cTn id="30" repeatCount="indefinite" fill="hold" display="0">
                  <p:stCondLst>
                    <p:cond delay="indefinite"/>
                  </p:stCondLst>
                </p:cTn>
                <p:tgtEl>
                  <p:spTgt spid="4"/>
                </p:tgtEl>
              </p:cMediaNode>
            </p:vide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descr="Rendu de structure moléculaire claire">
            <a:extLst>
              <a:ext uri="{FF2B5EF4-FFF2-40B4-BE49-F238E27FC236}">
                <a16:creationId xmlns:a16="http://schemas.microsoft.com/office/drawing/2014/main" id="{EA93F6BE-E1C9-486D-8B45-10F36EEFD073}"/>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tretch>
            <a:fillRect/>
          </a:stretch>
        </p:blipFill>
        <p:spPr>
          <a:xfrm>
            <a:off x="-245660" y="0"/>
            <a:ext cx="12817483" cy="7203577"/>
          </a:xfrm>
        </p:spPr>
      </p:pic>
      <p:sp>
        <p:nvSpPr>
          <p:cNvPr id="2" name="Titre 1">
            <a:extLst>
              <a:ext uri="{FF2B5EF4-FFF2-40B4-BE49-F238E27FC236}">
                <a16:creationId xmlns:a16="http://schemas.microsoft.com/office/drawing/2014/main" id="{ADDBD3A8-468F-4CFD-A1A3-7AFB01748D35}"/>
              </a:ext>
            </a:extLst>
          </p:cNvPr>
          <p:cNvSpPr>
            <a:spLocks noGrp="1"/>
          </p:cNvSpPr>
          <p:nvPr>
            <p:ph type="title"/>
          </p:nvPr>
        </p:nvSpPr>
        <p:spPr>
          <a:xfrm>
            <a:off x="693811" y="710555"/>
            <a:ext cx="10691265" cy="1371030"/>
          </a:xfrm>
        </p:spPr>
        <p:txBody>
          <a:bodyPr>
            <a:normAutofit/>
          </a:bodyPr>
          <a:lstStyle/>
          <a:p>
            <a:pPr algn="ctr"/>
            <a:r>
              <a:rPr lang="fr-CA" sz="7200" dirty="0">
                <a:latin typeface="KG Tangled Up In You " panose="02000000000000000000" pitchFamily="2" charset="0"/>
              </a:rPr>
              <a:t>Les changements physiques</a:t>
            </a:r>
          </a:p>
        </p:txBody>
      </p:sp>
      <p:sp>
        <p:nvSpPr>
          <p:cNvPr id="14" name="ZoneTexte 13">
            <a:extLst>
              <a:ext uri="{FF2B5EF4-FFF2-40B4-BE49-F238E27FC236}">
                <a16:creationId xmlns:a16="http://schemas.microsoft.com/office/drawing/2014/main" id="{1D979DE3-4ED9-4403-9A71-347E697AD5BD}"/>
              </a:ext>
            </a:extLst>
          </p:cNvPr>
          <p:cNvSpPr txBox="1"/>
          <p:nvPr/>
        </p:nvSpPr>
        <p:spPr>
          <a:xfrm>
            <a:off x="607325" y="2013045"/>
            <a:ext cx="10691265" cy="1200329"/>
          </a:xfrm>
          <a:prstGeom prst="rect">
            <a:avLst/>
          </a:prstGeom>
          <a:noFill/>
        </p:spPr>
        <p:txBody>
          <a:bodyPr wrap="square" rtlCol="0">
            <a:spAutoFit/>
          </a:bodyPr>
          <a:lstStyle/>
          <a:p>
            <a:r>
              <a:rPr lang="fr-CA" sz="2400" b="0" i="0" dirty="0">
                <a:solidFill>
                  <a:srgbClr val="000000"/>
                </a:solidFill>
                <a:effectLst/>
                <a:latin typeface="Book Antiqua" panose="02040602050305030304" pitchFamily="18" charset="0"/>
              </a:rPr>
              <a:t>Les </a:t>
            </a:r>
            <a:r>
              <a:rPr lang="fr-CA" sz="2400" b="1" i="0" dirty="0">
                <a:solidFill>
                  <a:srgbClr val="000000"/>
                </a:solidFill>
                <a:effectLst/>
                <a:latin typeface="Book Antiqua" panose="02040602050305030304" pitchFamily="18" charset="0"/>
              </a:rPr>
              <a:t>changements physiques </a:t>
            </a:r>
            <a:r>
              <a:rPr lang="fr-CA" sz="2400" b="0" i="0" dirty="0">
                <a:solidFill>
                  <a:srgbClr val="000000"/>
                </a:solidFill>
                <a:effectLst/>
                <a:latin typeface="Book Antiqua" panose="02040602050305030304" pitchFamily="18" charset="0"/>
              </a:rPr>
              <a:t>ne modifient ni la nature ni les </a:t>
            </a:r>
            <a:r>
              <a:rPr lang="fr-CA" sz="2400" i="0" u="none" strike="noStrike" dirty="0">
                <a:effectLst/>
                <a:latin typeface="Book Antiqua" panose="02040602050305030304" pitchFamily="18" charset="0"/>
                <a:hlinkClick r:id="rId3"/>
              </a:rPr>
              <a:t>propriétés caractéristiques</a:t>
            </a:r>
            <a:r>
              <a:rPr lang="fr-CA" sz="2400" b="0" i="0" dirty="0">
                <a:solidFill>
                  <a:srgbClr val="000000"/>
                </a:solidFill>
                <a:effectLst/>
                <a:latin typeface="Book Antiqua" panose="02040602050305030304" pitchFamily="18" charset="0"/>
              </a:rPr>
              <a:t> de la matière. Les propriétés de la matière sont les mêmes avant et après le changement. Ces changement sont réversibles.</a:t>
            </a:r>
            <a:endParaRPr lang="fr-CA" sz="2400" dirty="0">
              <a:latin typeface="Book Antiqua" panose="02040602050305030304" pitchFamily="18" charset="0"/>
            </a:endParaRPr>
          </a:p>
        </p:txBody>
      </p:sp>
      <p:pic>
        <p:nvPicPr>
          <p:cNvPr id="6148" name="Picture 4" descr="image">
            <a:extLst>
              <a:ext uri="{FF2B5EF4-FFF2-40B4-BE49-F238E27FC236}">
                <a16:creationId xmlns:a16="http://schemas.microsoft.com/office/drawing/2014/main" id="{E612364A-D4C6-4303-A5A7-87E2D724C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042" y="3213374"/>
            <a:ext cx="3728760" cy="2796570"/>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0BA7ECA5-C18D-4DDD-8BF1-B26172354C43}"/>
              </a:ext>
            </a:extLst>
          </p:cNvPr>
          <p:cNvSpPr txBox="1"/>
          <p:nvPr/>
        </p:nvSpPr>
        <p:spPr>
          <a:xfrm>
            <a:off x="5199797" y="3664424"/>
            <a:ext cx="3875964" cy="1323439"/>
          </a:xfrm>
          <a:prstGeom prst="rect">
            <a:avLst/>
          </a:prstGeom>
          <a:noFill/>
        </p:spPr>
        <p:txBody>
          <a:bodyPr wrap="square" rtlCol="0">
            <a:spAutoFit/>
          </a:bodyPr>
          <a:lstStyle/>
          <a:p>
            <a:r>
              <a:rPr lang="fr-CA" sz="2000" b="1" dirty="0">
                <a:latin typeface="Book Antiqua" panose="02040602050305030304" pitchFamily="18" charset="0"/>
              </a:rPr>
              <a:t>Quand je plie une feuille de papier pour en faire un avion, je conserve la même matière, mais elle a changé de forme.</a:t>
            </a:r>
          </a:p>
        </p:txBody>
      </p:sp>
    </p:spTree>
    <p:extLst>
      <p:ext uri="{BB962C8B-B14F-4D97-AF65-F5344CB8AC3E}">
        <p14:creationId xmlns:p14="http://schemas.microsoft.com/office/powerpoint/2010/main" val="146791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additive="base">
                                        <p:cTn id="2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descr="Rendu de structure moléculaire claire">
            <a:extLst>
              <a:ext uri="{FF2B5EF4-FFF2-40B4-BE49-F238E27FC236}">
                <a16:creationId xmlns:a16="http://schemas.microsoft.com/office/drawing/2014/main" id="{EA93F6BE-E1C9-486D-8B45-10F36EEFD073}"/>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tretch>
            <a:fillRect/>
          </a:stretch>
        </p:blipFill>
        <p:spPr>
          <a:xfrm>
            <a:off x="0" y="0"/>
            <a:ext cx="12817483" cy="7203577"/>
          </a:xfrm>
        </p:spPr>
      </p:pic>
      <p:sp>
        <p:nvSpPr>
          <p:cNvPr id="14" name="ZoneTexte 13">
            <a:extLst>
              <a:ext uri="{FF2B5EF4-FFF2-40B4-BE49-F238E27FC236}">
                <a16:creationId xmlns:a16="http://schemas.microsoft.com/office/drawing/2014/main" id="{1D979DE3-4ED9-4403-9A71-347E697AD5BD}"/>
              </a:ext>
            </a:extLst>
          </p:cNvPr>
          <p:cNvSpPr txBox="1"/>
          <p:nvPr/>
        </p:nvSpPr>
        <p:spPr>
          <a:xfrm>
            <a:off x="648269" y="1644555"/>
            <a:ext cx="8188656" cy="2677656"/>
          </a:xfrm>
          <a:prstGeom prst="rect">
            <a:avLst/>
          </a:prstGeom>
          <a:noFill/>
        </p:spPr>
        <p:txBody>
          <a:bodyPr wrap="square" rtlCol="0">
            <a:spAutoFit/>
          </a:bodyPr>
          <a:lstStyle/>
          <a:p>
            <a:r>
              <a:rPr lang="fr-CA" sz="2400" b="0" i="0" dirty="0">
                <a:solidFill>
                  <a:srgbClr val="000000"/>
                </a:solidFill>
                <a:effectLst/>
                <a:latin typeface="Book Antiqua" panose="02040602050305030304" pitchFamily="18" charset="0"/>
              </a:rPr>
              <a:t>Les </a:t>
            </a:r>
            <a:r>
              <a:rPr lang="fr-CA" sz="2400" b="1" i="0" dirty="0">
                <a:solidFill>
                  <a:srgbClr val="000000"/>
                </a:solidFill>
                <a:effectLst/>
                <a:latin typeface="Book Antiqua" panose="02040602050305030304" pitchFamily="18" charset="0"/>
              </a:rPr>
              <a:t>changements chimiques</a:t>
            </a:r>
            <a:r>
              <a:rPr lang="fr-CA" sz="2400" b="0" i="0" dirty="0">
                <a:solidFill>
                  <a:srgbClr val="000000"/>
                </a:solidFill>
                <a:effectLst/>
                <a:latin typeface="Book Antiqua" panose="02040602050305030304" pitchFamily="18" charset="0"/>
              </a:rPr>
              <a:t> modifient la nature et les </a:t>
            </a:r>
            <a:r>
              <a:rPr lang="fr-CA" sz="2400" i="0" u="none" strike="noStrike" dirty="0">
                <a:effectLst/>
                <a:latin typeface="Book Antiqua" panose="02040602050305030304" pitchFamily="18" charset="0"/>
                <a:hlinkClick r:id="rId3"/>
              </a:rPr>
              <a:t>propriétés caractéristiques</a:t>
            </a:r>
            <a:r>
              <a:rPr lang="fr-CA" sz="2400" b="0" i="0" dirty="0">
                <a:solidFill>
                  <a:srgbClr val="000000"/>
                </a:solidFill>
                <a:effectLst/>
                <a:latin typeface="Book Antiqua" panose="02040602050305030304" pitchFamily="18" charset="0"/>
              </a:rPr>
              <a:t> de la matière. De nouvelles substances sont donc formées à la suite de la réaction. Ce changement est irréversible, ce qui signifie qu’il ne peut pas se reproduire en sens inverse. La matière qui subit le changement change de forme pour former une nouvelle substance.</a:t>
            </a:r>
            <a:endParaRPr lang="fr-CA" sz="2400" dirty="0">
              <a:latin typeface="Book Antiqua" panose="02040602050305030304" pitchFamily="18" charset="0"/>
            </a:endParaRPr>
          </a:p>
        </p:txBody>
      </p:sp>
      <p:pic>
        <p:nvPicPr>
          <p:cNvPr id="7170" name="Picture 2" descr="Les changements chimiques | Alloprof">
            <a:extLst>
              <a:ext uri="{FF2B5EF4-FFF2-40B4-BE49-F238E27FC236}">
                <a16:creationId xmlns:a16="http://schemas.microsoft.com/office/drawing/2014/main" id="{1863DCEC-808B-42B2-BE50-7113F3EE5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6703" y="4483287"/>
            <a:ext cx="2225225" cy="14807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Oeufs : 10 choses à savoir absolument">
            <a:extLst>
              <a:ext uri="{FF2B5EF4-FFF2-40B4-BE49-F238E27FC236}">
                <a16:creationId xmlns:a16="http://schemas.microsoft.com/office/drawing/2014/main" id="{5BB2CF6F-9974-4F46-B61D-69EA27A8F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6703" y="3140984"/>
            <a:ext cx="2225224" cy="125210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es 21 meilleurs cafés de Montréal où boire les cafés délicieux">
            <a:extLst>
              <a:ext uri="{FF2B5EF4-FFF2-40B4-BE49-F238E27FC236}">
                <a16:creationId xmlns:a16="http://schemas.microsoft.com/office/drawing/2014/main" id="{1CC6E966-FCFA-43A9-B270-2484C758F8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6703" y="1383681"/>
            <a:ext cx="2225224" cy="1666770"/>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1">
            <a:extLst>
              <a:ext uri="{FF2B5EF4-FFF2-40B4-BE49-F238E27FC236}">
                <a16:creationId xmlns:a16="http://schemas.microsoft.com/office/drawing/2014/main" id="{5332C082-48FC-41BF-84FB-EBB33B07F198}"/>
              </a:ext>
            </a:extLst>
          </p:cNvPr>
          <p:cNvSpPr>
            <a:spLocks noGrp="1"/>
          </p:cNvSpPr>
          <p:nvPr>
            <p:ph type="title"/>
          </p:nvPr>
        </p:nvSpPr>
        <p:spPr>
          <a:xfrm>
            <a:off x="-461950" y="642015"/>
            <a:ext cx="10691265" cy="1371030"/>
          </a:xfrm>
        </p:spPr>
        <p:txBody>
          <a:bodyPr>
            <a:normAutofit/>
          </a:bodyPr>
          <a:lstStyle/>
          <a:p>
            <a:pPr algn="ctr"/>
            <a:r>
              <a:rPr lang="fr-CA" sz="7200" dirty="0">
                <a:latin typeface="KG Tangled Up In You " panose="02000000000000000000" pitchFamily="2" charset="0"/>
              </a:rPr>
              <a:t>Les changements chimiques</a:t>
            </a:r>
          </a:p>
        </p:txBody>
      </p:sp>
      <p:sp>
        <p:nvSpPr>
          <p:cNvPr id="17" name="ZoneTexte 16">
            <a:extLst>
              <a:ext uri="{FF2B5EF4-FFF2-40B4-BE49-F238E27FC236}">
                <a16:creationId xmlns:a16="http://schemas.microsoft.com/office/drawing/2014/main" id="{C4ABCD20-0043-42B8-9BD8-341F93933F35}"/>
              </a:ext>
            </a:extLst>
          </p:cNvPr>
          <p:cNvSpPr txBox="1"/>
          <p:nvPr/>
        </p:nvSpPr>
        <p:spPr>
          <a:xfrm>
            <a:off x="1603613" y="4156589"/>
            <a:ext cx="8188656" cy="3046988"/>
          </a:xfrm>
          <a:prstGeom prst="rect">
            <a:avLst/>
          </a:prstGeom>
          <a:noFill/>
        </p:spPr>
        <p:txBody>
          <a:bodyPr wrap="square" rtlCol="0">
            <a:spAutoFit/>
          </a:bodyPr>
          <a:lstStyle/>
          <a:p>
            <a:pPr algn="ctr"/>
            <a:r>
              <a:rPr lang="fr-CA" sz="2400" b="1" dirty="0">
                <a:latin typeface="Book Antiqua" panose="02040602050305030304" pitchFamily="18" charset="0"/>
              </a:rPr>
              <a:t>Il y a changement chimique lorsqu’il y a:</a:t>
            </a:r>
          </a:p>
          <a:p>
            <a:pPr algn="ctr"/>
            <a:r>
              <a:rPr lang="fr-CA" sz="2400" b="1" dirty="0">
                <a:latin typeface="Book Antiqua" panose="02040602050305030304" pitchFamily="18" charset="0"/>
              </a:rPr>
              <a:t>un changement d’odeur;</a:t>
            </a:r>
          </a:p>
          <a:p>
            <a:pPr algn="ctr"/>
            <a:r>
              <a:rPr lang="fr-CA" sz="2400" b="1" dirty="0">
                <a:latin typeface="Book Antiqua" panose="02040602050305030304" pitchFamily="18" charset="0"/>
              </a:rPr>
              <a:t>Un changement d’odeur;</a:t>
            </a:r>
          </a:p>
          <a:p>
            <a:pPr algn="ctr"/>
            <a:r>
              <a:rPr lang="fr-CA" sz="2400" b="1" dirty="0">
                <a:latin typeface="Book Antiqua" panose="02040602050305030304" pitchFamily="18" charset="0"/>
              </a:rPr>
              <a:t>Une production de gaz;</a:t>
            </a:r>
          </a:p>
          <a:p>
            <a:pPr algn="ctr"/>
            <a:r>
              <a:rPr lang="fr-CA" sz="2400" b="1" dirty="0">
                <a:latin typeface="Book Antiqua" panose="02040602050305030304" pitchFamily="18" charset="0"/>
              </a:rPr>
              <a:t>Formation d’un précipité.</a:t>
            </a:r>
          </a:p>
          <a:p>
            <a:endParaRPr lang="fr-CA" sz="2400" dirty="0">
              <a:latin typeface="Book Antiqua" panose="02040602050305030304" pitchFamily="18" charset="0"/>
            </a:endParaRPr>
          </a:p>
          <a:p>
            <a:endParaRPr lang="fr-CA" sz="2400" dirty="0">
              <a:latin typeface="Book Antiqua" panose="02040602050305030304" pitchFamily="18" charset="0"/>
            </a:endParaRPr>
          </a:p>
          <a:p>
            <a:endParaRPr lang="fr-CA" sz="2400" dirty="0">
              <a:latin typeface="Book Antiqua" panose="02040602050305030304" pitchFamily="18" charset="0"/>
            </a:endParaRPr>
          </a:p>
        </p:txBody>
      </p:sp>
      <mc:AlternateContent xmlns:mc="http://schemas.openxmlformats.org/markup-compatibility/2006">
        <mc:Choice xmlns:pslz="http://schemas.microsoft.com/office/powerpoint/2016/slidezoom" Requires="pslz">
          <p:graphicFrame>
            <p:nvGraphicFramePr>
              <p:cNvPr id="6" name="Zoom de diapositive 5">
                <a:extLst>
                  <a:ext uri="{FF2B5EF4-FFF2-40B4-BE49-F238E27FC236}">
                    <a16:creationId xmlns:a16="http://schemas.microsoft.com/office/drawing/2014/main" id="{3D73AB31-4BFE-4E52-8525-6F3944988272}"/>
                  </a:ext>
                </a:extLst>
              </p:cNvPr>
              <p:cNvGraphicFramePr>
                <a:graphicFrameLocks noChangeAspect="1"/>
              </p:cNvGraphicFramePr>
              <p:nvPr>
                <p:extLst>
                  <p:ext uri="{D42A27DB-BD31-4B8C-83A1-F6EECF244321}">
                    <p14:modId xmlns:p14="http://schemas.microsoft.com/office/powerpoint/2010/main" val="1717211130"/>
                  </p:ext>
                </p:extLst>
              </p:nvPr>
            </p:nvGraphicFramePr>
            <p:xfrm>
              <a:off x="7365858" y="2643401"/>
              <a:ext cx="3048000" cy="1714500"/>
            </p:xfrm>
            <a:graphic>
              <a:graphicData uri="http://schemas.microsoft.com/office/powerpoint/2016/slidezoom">
                <pslz:sldZm>
                  <pslz:sldZmObj sldId="264" cId="1467917000">
                    <pslz:zmPr id="{4D846D25-26ED-46A4-BA4D-EC0D0BB41590}" returnToParent="0" transitionDur="1000">
                      <p166:blipFill xmlns:p166="http://schemas.microsoft.com/office/powerpoint/2016/6/main">
                        <a:blip r:embed="rId7"/>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6" name="Zoom de diapositive 5">
                <a:hlinkClick r:id="rId8" action="ppaction://hlinksldjump"/>
                <a:extLst>
                  <a:ext uri="{FF2B5EF4-FFF2-40B4-BE49-F238E27FC236}">
                    <a16:creationId xmlns:a16="http://schemas.microsoft.com/office/drawing/2014/main" id="{3D73AB31-4BFE-4E52-8525-6F3944988272}"/>
                  </a:ext>
                </a:extLst>
              </p:cNvPr>
              <p:cNvPicPr>
                <a:picLocks noGrp="1" noRot="1" noChangeAspect="1" noMove="1" noResize="1" noEditPoints="1" noAdjustHandles="1" noChangeArrowheads="1" noChangeShapeType="1"/>
              </p:cNvPicPr>
              <p:nvPr/>
            </p:nvPicPr>
            <p:blipFill>
              <a:blip r:embed="rId7"/>
              <a:stretch>
                <a:fillRect/>
              </a:stretch>
            </p:blipFill>
            <p:spPr>
              <a:xfrm>
                <a:off x="7365858" y="264340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26405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additive="base">
                                        <p:cTn id="2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additive="base">
                                        <p:cTn id="24"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7">
                                            <p:txEl>
                                              <p:pRg st="1" end="1"/>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additive="base">
                                        <p:cTn id="28"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7">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7">
                                            <p:txEl>
                                              <p:pRg st="3" end="3"/>
                                            </p:txEl>
                                          </p:spTgt>
                                        </p:tgtEl>
                                        <p:attrNameLst>
                                          <p:attrName>style.visibility</p:attrName>
                                        </p:attrNameLst>
                                      </p:cBhvr>
                                      <p:to>
                                        <p:strVal val="visible"/>
                                      </p:to>
                                    </p:set>
                                    <p:anim calcmode="lin" valueType="num">
                                      <p:cBhvr additive="base">
                                        <p:cTn id="32"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7">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7">
                                            <p:txEl>
                                              <p:pRg st="4" end="4"/>
                                            </p:txEl>
                                          </p:spTgt>
                                        </p:tgtEl>
                                        <p:attrNameLst>
                                          <p:attrName>style.visibility</p:attrName>
                                        </p:attrNameLst>
                                      </p:cBhvr>
                                      <p:to>
                                        <p:strVal val="visible"/>
                                      </p:to>
                                    </p:set>
                                    <p:anim calcmode="lin" valueType="num">
                                      <p:cBhvr additive="base">
                                        <p:cTn id="36"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174"/>
                                        </p:tgtEl>
                                        <p:attrNameLst>
                                          <p:attrName>style.visibility</p:attrName>
                                        </p:attrNameLst>
                                      </p:cBhvr>
                                      <p:to>
                                        <p:strVal val="visible"/>
                                      </p:to>
                                    </p:set>
                                    <p:animEffect transition="in" filter="randombar(horizontal)">
                                      <p:cBhvr>
                                        <p:cTn id="42" dur="500"/>
                                        <p:tgtEl>
                                          <p:spTgt spid="717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172"/>
                                        </p:tgtEl>
                                        <p:attrNameLst>
                                          <p:attrName>style.visibility</p:attrName>
                                        </p:attrNameLst>
                                      </p:cBhvr>
                                      <p:to>
                                        <p:strVal val="visible"/>
                                      </p:to>
                                    </p:set>
                                    <p:animEffect transition="in" filter="randombar(horizontal)">
                                      <p:cBhvr>
                                        <p:cTn id="47" dur="500"/>
                                        <p:tgtEl>
                                          <p:spTgt spid="717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170"/>
                                        </p:tgtEl>
                                        <p:attrNameLst>
                                          <p:attrName>style.visibility</p:attrName>
                                        </p:attrNameLst>
                                      </p:cBhvr>
                                      <p:to>
                                        <p:strVal val="visible"/>
                                      </p:to>
                                    </p:set>
                                    <p:animEffect transition="in" filter="randombar(horizontal)">
                                      <p:cBhvr>
                                        <p:cTn id="5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descr="Rendu de structure moléculaire claire">
            <a:extLst>
              <a:ext uri="{FF2B5EF4-FFF2-40B4-BE49-F238E27FC236}">
                <a16:creationId xmlns:a16="http://schemas.microsoft.com/office/drawing/2014/main" id="{EA93F6BE-E1C9-486D-8B45-10F36EEFD073}"/>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tretch>
            <a:fillRect/>
          </a:stretch>
        </p:blipFill>
        <p:spPr>
          <a:xfrm>
            <a:off x="0" y="0"/>
            <a:ext cx="12817483" cy="7203577"/>
          </a:xfrm>
        </p:spPr>
      </p:pic>
      <p:sp>
        <p:nvSpPr>
          <p:cNvPr id="14" name="ZoneTexte 13">
            <a:extLst>
              <a:ext uri="{FF2B5EF4-FFF2-40B4-BE49-F238E27FC236}">
                <a16:creationId xmlns:a16="http://schemas.microsoft.com/office/drawing/2014/main" id="{1D979DE3-4ED9-4403-9A71-347E697AD5BD}"/>
              </a:ext>
            </a:extLst>
          </p:cNvPr>
          <p:cNvSpPr txBox="1"/>
          <p:nvPr/>
        </p:nvSpPr>
        <p:spPr>
          <a:xfrm>
            <a:off x="648269" y="1644555"/>
            <a:ext cx="10691264" cy="3609193"/>
          </a:xfrm>
          <a:prstGeom prst="rect">
            <a:avLst/>
          </a:prstGeom>
          <a:noFill/>
        </p:spPr>
        <p:txBody>
          <a:bodyPr wrap="square" rtlCol="0">
            <a:spAutoFit/>
          </a:bodyPr>
          <a:lstStyle/>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rPr>
              <a:t>L’oxydation est un changement chimique qui, dans certaines conditions, se produit lorsqu’une substance est exposée au dioxygène  (O</a:t>
            </a:r>
            <a:r>
              <a:rPr lang="fr-CA" sz="2000" baseline="-25000" dirty="0">
                <a:effectLst/>
                <a:latin typeface="Book Antiqua" panose="02040602050305030304" pitchFamily="18" charset="0"/>
                <a:ea typeface="Calibri" panose="020F0502020204030204" pitchFamily="34" charset="0"/>
                <a:cs typeface="Times New Roman" panose="02020603050405020304" pitchFamily="18" charset="0"/>
              </a:rPr>
              <a:t>2</a:t>
            </a:r>
            <a:r>
              <a:rPr lang="fr-CA" sz="2000" dirty="0">
                <a:effectLst/>
                <a:latin typeface="Book Antiqua" panose="02040602050305030304" pitchFamily="18" charset="0"/>
                <a:ea typeface="Calibri" panose="020F0502020204030204" pitchFamily="34" charset="0"/>
                <a:cs typeface="Times New Roman" panose="02020603050405020304" pitchFamily="18" charset="0"/>
              </a:rPr>
              <a:t>) de l’air. </a:t>
            </a:r>
          </a:p>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rPr>
              <a:t>Plusieurs métaux peuvent s’oxyder, produisant alors des résultats différents. L’un des résultats les plus connus de l’oxydation est la formation de la rouille. Pour qu’un métal rouille, il doit remplir 3 conditions :</a:t>
            </a:r>
          </a:p>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sym typeface="Webdings" panose="05030102010509060703" pitchFamily="18" charset="2"/>
              </a:rPr>
              <a:t></a:t>
            </a:r>
            <a:r>
              <a:rPr lang="fr-CA" sz="2000" dirty="0">
                <a:effectLst/>
                <a:latin typeface="Book Antiqua" panose="02040602050305030304" pitchFamily="18" charset="0"/>
                <a:ea typeface="Calibri" panose="020F0502020204030204" pitchFamily="34" charset="0"/>
                <a:cs typeface="Times New Roman" panose="02020603050405020304" pitchFamily="18" charset="0"/>
              </a:rPr>
              <a:t>Ce métal doit être du fer ou de l’acier.</a:t>
            </a:r>
          </a:p>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sym typeface="Webdings" panose="05030102010509060703" pitchFamily="18" charset="2"/>
              </a:rPr>
              <a:t></a:t>
            </a:r>
            <a:r>
              <a:rPr lang="fr-CA" sz="2000" dirty="0">
                <a:effectLst/>
                <a:latin typeface="Book Antiqua" panose="02040602050305030304" pitchFamily="18" charset="0"/>
                <a:ea typeface="Calibri" panose="020F0502020204030204" pitchFamily="34" charset="0"/>
                <a:cs typeface="Times New Roman" panose="02020603050405020304" pitchFamily="18" charset="0"/>
              </a:rPr>
              <a:t>Il doit être en contact avec de l’eau</a:t>
            </a:r>
          </a:p>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sym typeface="Webdings" panose="05030102010509060703" pitchFamily="18" charset="2"/>
              </a:rPr>
              <a:t></a:t>
            </a:r>
            <a:r>
              <a:rPr lang="fr-CA" sz="2000" dirty="0">
                <a:effectLst/>
                <a:latin typeface="Book Antiqua" panose="02040602050305030304" pitchFamily="18" charset="0"/>
                <a:ea typeface="Calibri" panose="020F0502020204030204" pitchFamily="34" charset="0"/>
                <a:cs typeface="Times New Roman" panose="02020603050405020304" pitchFamily="18" charset="0"/>
              </a:rPr>
              <a:t>Il doit être mis en contact avec du dioxygène (O</a:t>
            </a:r>
            <a:r>
              <a:rPr lang="fr-CA" sz="2000" baseline="-25000" dirty="0">
                <a:effectLst/>
                <a:latin typeface="Book Antiqua" panose="02040602050305030304" pitchFamily="18" charset="0"/>
                <a:ea typeface="Calibri" panose="020F0502020204030204" pitchFamily="34" charset="0"/>
                <a:cs typeface="Times New Roman" panose="02020603050405020304" pitchFamily="18" charset="0"/>
              </a:rPr>
              <a:t>2</a:t>
            </a:r>
            <a:r>
              <a:rPr lang="fr-CA" sz="2000" dirty="0">
                <a:effectLst/>
                <a:latin typeface="Book Antiqua" panose="02040602050305030304" pitchFamily="18" charset="0"/>
                <a:ea typeface="Calibri" panose="020F0502020204030204" pitchFamily="34" charset="0"/>
                <a:cs typeface="Times New Roman" panose="02020603050405020304" pitchFamily="18" charset="0"/>
              </a:rPr>
              <a:t>).</a:t>
            </a:r>
          </a:p>
          <a:p>
            <a:endParaRPr lang="fr-CA" sz="2400" dirty="0">
              <a:latin typeface="Book Antiqua" panose="02040602050305030304" pitchFamily="18" charset="0"/>
            </a:endParaRPr>
          </a:p>
        </p:txBody>
      </p:sp>
      <p:sp>
        <p:nvSpPr>
          <p:cNvPr id="16" name="Titre 1">
            <a:extLst>
              <a:ext uri="{FF2B5EF4-FFF2-40B4-BE49-F238E27FC236}">
                <a16:creationId xmlns:a16="http://schemas.microsoft.com/office/drawing/2014/main" id="{5332C082-48FC-41BF-84FB-EBB33B07F198}"/>
              </a:ext>
            </a:extLst>
          </p:cNvPr>
          <p:cNvSpPr>
            <a:spLocks noGrp="1"/>
          </p:cNvSpPr>
          <p:nvPr>
            <p:ph type="title"/>
          </p:nvPr>
        </p:nvSpPr>
        <p:spPr>
          <a:xfrm>
            <a:off x="-209467" y="-308340"/>
            <a:ext cx="10691265" cy="1371030"/>
          </a:xfrm>
        </p:spPr>
        <p:txBody>
          <a:bodyPr>
            <a:normAutofit fontScale="90000"/>
          </a:bodyPr>
          <a:lstStyle/>
          <a:p>
            <a:pPr algn="ctr"/>
            <a:br>
              <a:rPr lang="fr-CA" sz="7200" dirty="0">
                <a:latin typeface="KG Tangled Up In You " panose="02000000000000000000" pitchFamily="2" charset="0"/>
              </a:rPr>
            </a:br>
            <a:r>
              <a:rPr lang="fr-CA" sz="7200" dirty="0">
                <a:latin typeface="KG Tangled Up In You " panose="02000000000000000000" pitchFamily="2" charset="0"/>
              </a:rPr>
              <a:t>L’OXIDATION</a:t>
            </a:r>
          </a:p>
        </p:txBody>
      </p:sp>
      <p:sp>
        <p:nvSpPr>
          <p:cNvPr id="17" name="ZoneTexte 16">
            <a:extLst>
              <a:ext uri="{FF2B5EF4-FFF2-40B4-BE49-F238E27FC236}">
                <a16:creationId xmlns:a16="http://schemas.microsoft.com/office/drawing/2014/main" id="{C4ABCD20-0043-42B8-9BD8-341F93933F35}"/>
              </a:ext>
            </a:extLst>
          </p:cNvPr>
          <p:cNvSpPr txBox="1"/>
          <p:nvPr/>
        </p:nvSpPr>
        <p:spPr>
          <a:xfrm>
            <a:off x="10297055" y="4051782"/>
            <a:ext cx="166748" cy="1200329"/>
          </a:xfrm>
          <a:prstGeom prst="rect">
            <a:avLst/>
          </a:prstGeom>
          <a:noFill/>
        </p:spPr>
        <p:txBody>
          <a:bodyPr wrap="square" rtlCol="0">
            <a:spAutoFit/>
          </a:bodyPr>
          <a:lstStyle/>
          <a:p>
            <a:endParaRPr lang="fr-CA" sz="2400" dirty="0">
              <a:latin typeface="Book Antiqua" panose="02040602050305030304" pitchFamily="18" charset="0"/>
            </a:endParaRPr>
          </a:p>
          <a:p>
            <a:endParaRPr lang="fr-CA" sz="2400" dirty="0">
              <a:latin typeface="Book Antiqua" panose="02040602050305030304" pitchFamily="18" charset="0"/>
            </a:endParaRPr>
          </a:p>
          <a:p>
            <a:endParaRPr lang="fr-CA" sz="2400" dirty="0">
              <a:latin typeface="Book Antiqua" panose="02040602050305030304" pitchFamily="18" charset="0"/>
            </a:endParaRPr>
          </a:p>
        </p:txBody>
      </p:sp>
      <p:pic>
        <p:nvPicPr>
          <p:cNvPr id="9218" name="Image 75">
            <a:extLst>
              <a:ext uri="{FF2B5EF4-FFF2-40B4-BE49-F238E27FC236}">
                <a16:creationId xmlns:a16="http://schemas.microsoft.com/office/drawing/2014/main" id="{AA17E5F9-2E83-4BF7-A288-82C4A6464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67" y="5229224"/>
            <a:ext cx="1047750" cy="585788"/>
          </a:xfrm>
          <a:prstGeom prst="rect">
            <a:avLst/>
          </a:prstGeom>
          <a:noFill/>
          <a:extLst>
            <a:ext uri="{909E8E84-426E-40DD-AFC4-6F175D3DCCD1}">
              <a14:hiddenFill xmlns:a14="http://schemas.microsoft.com/office/drawing/2010/main">
                <a:solidFill>
                  <a:srgbClr val="FFFFFF"/>
                </a:solidFill>
              </a14:hiddenFill>
            </a:ext>
          </a:extLst>
        </p:spPr>
      </p:pic>
      <p:pic>
        <p:nvPicPr>
          <p:cNvPr id="9217" name="Image 79">
            <a:extLst>
              <a:ext uri="{FF2B5EF4-FFF2-40B4-BE49-F238E27FC236}">
                <a16:creationId xmlns:a16="http://schemas.microsoft.com/office/drawing/2014/main" id="{91599108-7281-450E-9662-CFF3BA282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096" y="5308125"/>
            <a:ext cx="438150" cy="4143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4501BED1-8D1D-4AD2-8CCD-6A5CAB85AF8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sp>
        <p:nvSpPr>
          <p:cNvPr id="3" name="Rectangle 4">
            <a:extLst>
              <a:ext uri="{FF2B5EF4-FFF2-40B4-BE49-F238E27FC236}">
                <a16:creationId xmlns:a16="http://schemas.microsoft.com/office/drawing/2014/main" id="{99703A77-3E59-41FD-BBCF-BF5A33CEBB48}"/>
              </a:ext>
            </a:extLst>
          </p:cNvPr>
          <p:cNvSpPr>
            <a:spLocks noChangeArrowheads="1"/>
          </p:cNvSpPr>
          <p:nvPr/>
        </p:nvSpPr>
        <p:spPr bwMode="auto">
          <a:xfrm>
            <a:off x="0" y="1042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CA" altLang="fr-FR" sz="1800" b="0" i="0" u="none" strike="noStrike" cap="none" normalizeH="0" baseline="0">
              <a:ln>
                <a:noFill/>
              </a:ln>
              <a:solidFill>
                <a:schemeClr val="tx1"/>
              </a:solidFill>
              <a:effectLst/>
              <a:latin typeface="Arial" panose="020B0604020202020204" pitchFamily="34" charset="0"/>
            </a:endParaRPr>
          </a:p>
        </p:txBody>
      </p:sp>
      <p:sp>
        <p:nvSpPr>
          <p:cNvPr id="15" name="Signe Plus 14">
            <a:extLst>
              <a:ext uri="{FF2B5EF4-FFF2-40B4-BE49-F238E27FC236}">
                <a16:creationId xmlns:a16="http://schemas.microsoft.com/office/drawing/2014/main" id="{1710FCD7-264E-4208-A5C5-F74126D23D3A}"/>
              </a:ext>
            </a:extLst>
          </p:cNvPr>
          <p:cNvSpPr/>
          <p:nvPr/>
        </p:nvSpPr>
        <p:spPr>
          <a:xfrm>
            <a:off x="3693495" y="5229033"/>
            <a:ext cx="559435" cy="54546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pic>
        <p:nvPicPr>
          <p:cNvPr id="18" name="Image 17" descr="EPA will regulate two toxic chemicals in drinking water">
            <a:extLst>
              <a:ext uri="{FF2B5EF4-FFF2-40B4-BE49-F238E27FC236}">
                <a16:creationId xmlns:a16="http://schemas.microsoft.com/office/drawing/2014/main" id="{FB20D34C-5CB3-4BB9-88F2-23F936B764A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8140" y="5222683"/>
            <a:ext cx="868045" cy="579755"/>
          </a:xfrm>
          <a:prstGeom prst="rect">
            <a:avLst/>
          </a:prstGeom>
          <a:noFill/>
          <a:ln>
            <a:noFill/>
          </a:ln>
        </p:spPr>
      </p:pic>
      <p:pic>
        <p:nvPicPr>
          <p:cNvPr id="19" name="Image 18">
            <a:extLst>
              <a:ext uri="{FF2B5EF4-FFF2-40B4-BE49-F238E27FC236}">
                <a16:creationId xmlns:a16="http://schemas.microsoft.com/office/drawing/2014/main" id="{6CD833A8-F8FB-4CEA-A9FE-E9F7196EFD9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9595" y="5133148"/>
            <a:ext cx="974725" cy="729615"/>
          </a:xfrm>
          <a:prstGeom prst="rect">
            <a:avLst/>
          </a:prstGeom>
          <a:noFill/>
          <a:ln>
            <a:noFill/>
          </a:ln>
        </p:spPr>
      </p:pic>
      <p:sp>
        <p:nvSpPr>
          <p:cNvPr id="20" name="Est égal à 19">
            <a:extLst>
              <a:ext uri="{FF2B5EF4-FFF2-40B4-BE49-F238E27FC236}">
                <a16:creationId xmlns:a16="http://schemas.microsoft.com/office/drawing/2014/main" id="{A88D4CC9-7F2A-464D-AB98-3DB5125A6BEE}"/>
              </a:ext>
            </a:extLst>
          </p:cNvPr>
          <p:cNvSpPr/>
          <p:nvPr/>
        </p:nvSpPr>
        <p:spPr>
          <a:xfrm>
            <a:off x="5288691" y="5294437"/>
            <a:ext cx="579755" cy="43624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pic>
        <p:nvPicPr>
          <p:cNvPr id="21" name="Image 20" descr="Enlever la rouille du fer forgé">
            <a:extLst>
              <a:ext uri="{FF2B5EF4-FFF2-40B4-BE49-F238E27FC236}">
                <a16:creationId xmlns:a16="http://schemas.microsoft.com/office/drawing/2014/main" id="{66F6448E-B12A-4084-A308-F474CB1CF83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2817" y="5125353"/>
            <a:ext cx="936625" cy="702310"/>
          </a:xfrm>
          <a:prstGeom prst="rect">
            <a:avLst/>
          </a:prstGeom>
          <a:noFill/>
          <a:ln>
            <a:noFill/>
          </a:ln>
        </p:spPr>
      </p:pic>
      <p:pic>
        <p:nvPicPr>
          <p:cNvPr id="9222" name="Picture 6" descr="Pourquoi le fer rouille-t-il ? | CNEWS">
            <a:extLst>
              <a:ext uri="{FF2B5EF4-FFF2-40B4-BE49-F238E27FC236}">
                <a16:creationId xmlns:a16="http://schemas.microsoft.com/office/drawing/2014/main" id="{1CFA291B-7ECC-4BFF-A780-6B15F340B4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1116" y="3357349"/>
            <a:ext cx="3548417" cy="266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9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 calcmode="lin" valueType="num">
                                      <p:cBhvr additive="base">
                                        <p:cTn id="18"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 calcmode="lin" valueType="num">
                                      <p:cBhvr additive="base">
                                        <p:cTn id="24"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 calcmode="lin" valueType="num">
                                      <p:cBhvr additive="base">
                                        <p:cTn id="30"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xEl>
                                              <p:pRg st="4" end="4"/>
                                            </p:txEl>
                                          </p:spTgt>
                                        </p:tgtEl>
                                        <p:attrNameLst>
                                          <p:attrName>style.visibility</p:attrName>
                                        </p:attrNameLst>
                                      </p:cBhvr>
                                      <p:to>
                                        <p:strVal val="visible"/>
                                      </p:to>
                                    </p:set>
                                    <p:anim calcmode="lin" valueType="num">
                                      <p:cBhvr additive="base">
                                        <p:cTn id="36"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9218"/>
                                        </p:tgtEl>
                                        <p:attrNameLst>
                                          <p:attrName>style.visibility</p:attrName>
                                        </p:attrNameLst>
                                      </p:cBhvr>
                                      <p:to>
                                        <p:strVal val="visible"/>
                                      </p:to>
                                    </p:set>
                                    <p:animEffect transition="in" filter="wipe(down)">
                                      <p:cBhvr>
                                        <p:cTn id="42" dur="580">
                                          <p:stCondLst>
                                            <p:cond delay="0"/>
                                          </p:stCondLst>
                                        </p:cTn>
                                        <p:tgtEl>
                                          <p:spTgt spid="9218"/>
                                        </p:tgtEl>
                                      </p:cBhvr>
                                    </p:animEffect>
                                    <p:anim calcmode="lin" valueType="num">
                                      <p:cBhvr>
                                        <p:cTn id="43" dur="1822" tmFilter="0,0; 0.14,0.36; 0.43,0.73; 0.71,0.91; 1.0,1.0">
                                          <p:stCondLst>
                                            <p:cond delay="0"/>
                                          </p:stCondLst>
                                        </p:cTn>
                                        <p:tgtEl>
                                          <p:spTgt spid="921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921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921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921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9218"/>
                                        </p:tgtEl>
                                        <p:attrNameLst>
                                          <p:attrName>ppt_y</p:attrName>
                                        </p:attrNameLst>
                                      </p:cBhvr>
                                      <p:tavLst>
                                        <p:tav tm="0" fmla="#ppt_y-sin(pi*$)/81">
                                          <p:val>
                                            <p:fltVal val="0"/>
                                          </p:val>
                                        </p:tav>
                                        <p:tav tm="100000">
                                          <p:val>
                                            <p:fltVal val="1"/>
                                          </p:val>
                                        </p:tav>
                                      </p:tavLst>
                                    </p:anim>
                                    <p:animScale>
                                      <p:cBhvr>
                                        <p:cTn id="48" dur="26">
                                          <p:stCondLst>
                                            <p:cond delay="650"/>
                                          </p:stCondLst>
                                        </p:cTn>
                                        <p:tgtEl>
                                          <p:spTgt spid="9218"/>
                                        </p:tgtEl>
                                      </p:cBhvr>
                                      <p:to x="100000" y="60000"/>
                                    </p:animScale>
                                    <p:animScale>
                                      <p:cBhvr>
                                        <p:cTn id="49" dur="166" decel="50000">
                                          <p:stCondLst>
                                            <p:cond delay="676"/>
                                          </p:stCondLst>
                                        </p:cTn>
                                        <p:tgtEl>
                                          <p:spTgt spid="9218"/>
                                        </p:tgtEl>
                                      </p:cBhvr>
                                      <p:to x="100000" y="100000"/>
                                    </p:animScale>
                                    <p:animScale>
                                      <p:cBhvr>
                                        <p:cTn id="50" dur="26">
                                          <p:stCondLst>
                                            <p:cond delay="1312"/>
                                          </p:stCondLst>
                                        </p:cTn>
                                        <p:tgtEl>
                                          <p:spTgt spid="9218"/>
                                        </p:tgtEl>
                                      </p:cBhvr>
                                      <p:to x="100000" y="80000"/>
                                    </p:animScale>
                                    <p:animScale>
                                      <p:cBhvr>
                                        <p:cTn id="51" dur="166" decel="50000">
                                          <p:stCondLst>
                                            <p:cond delay="1338"/>
                                          </p:stCondLst>
                                        </p:cTn>
                                        <p:tgtEl>
                                          <p:spTgt spid="9218"/>
                                        </p:tgtEl>
                                      </p:cBhvr>
                                      <p:to x="100000" y="100000"/>
                                    </p:animScale>
                                    <p:animScale>
                                      <p:cBhvr>
                                        <p:cTn id="52" dur="26">
                                          <p:stCondLst>
                                            <p:cond delay="1642"/>
                                          </p:stCondLst>
                                        </p:cTn>
                                        <p:tgtEl>
                                          <p:spTgt spid="9218"/>
                                        </p:tgtEl>
                                      </p:cBhvr>
                                      <p:to x="100000" y="90000"/>
                                    </p:animScale>
                                    <p:animScale>
                                      <p:cBhvr>
                                        <p:cTn id="53" dur="166" decel="50000">
                                          <p:stCondLst>
                                            <p:cond delay="1668"/>
                                          </p:stCondLst>
                                        </p:cTn>
                                        <p:tgtEl>
                                          <p:spTgt spid="9218"/>
                                        </p:tgtEl>
                                      </p:cBhvr>
                                      <p:to x="100000" y="100000"/>
                                    </p:animScale>
                                    <p:animScale>
                                      <p:cBhvr>
                                        <p:cTn id="54" dur="26">
                                          <p:stCondLst>
                                            <p:cond delay="1808"/>
                                          </p:stCondLst>
                                        </p:cTn>
                                        <p:tgtEl>
                                          <p:spTgt spid="9218"/>
                                        </p:tgtEl>
                                      </p:cBhvr>
                                      <p:to x="100000" y="95000"/>
                                    </p:animScale>
                                    <p:animScale>
                                      <p:cBhvr>
                                        <p:cTn id="55" dur="166" decel="50000">
                                          <p:stCondLst>
                                            <p:cond delay="1834"/>
                                          </p:stCondLst>
                                        </p:cTn>
                                        <p:tgtEl>
                                          <p:spTgt spid="9218"/>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9217"/>
                                        </p:tgtEl>
                                        <p:attrNameLst>
                                          <p:attrName>style.visibility</p:attrName>
                                        </p:attrNameLst>
                                      </p:cBhvr>
                                      <p:to>
                                        <p:strVal val="visible"/>
                                      </p:to>
                                    </p:set>
                                    <p:animEffect transition="in" filter="wipe(down)">
                                      <p:cBhvr>
                                        <p:cTn id="60" dur="580">
                                          <p:stCondLst>
                                            <p:cond delay="0"/>
                                          </p:stCondLst>
                                        </p:cTn>
                                        <p:tgtEl>
                                          <p:spTgt spid="9217"/>
                                        </p:tgtEl>
                                      </p:cBhvr>
                                    </p:animEffect>
                                    <p:anim calcmode="lin" valueType="num">
                                      <p:cBhvr>
                                        <p:cTn id="61" dur="1822" tmFilter="0,0; 0.14,0.36; 0.43,0.73; 0.71,0.91; 1.0,1.0">
                                          <p:stCondLst>
                                            <p:cond delay="0"/>
                                          </p:stCondLst>
                                        </p:cTn>
                                        <p:tgtEl>
                                          <p:spTgt spid="9217"/>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9217"/>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9217"/>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9217"/>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9217"/>
                                        </p:tgtEl>
                                        <p:attrNameLst>
                                          <p:attrName>ppt_y</p:attrName>
                                        </p:attrNameLst>
                                      </p:cBhvr>
                                      <p:tavLst>
                                        <p:tav tm="0" fmla="#ppt_y-sin(pi*$)/81">
                                          <p:val>
                                            <p:fltVal val="0"/>
                                          </p:val>
                                        </p:tav>
                                        <p:tav tm="100000">
                                          <p:val>
                                            <p:fltVal val="1"/>
                                          </p:val>
                                        </p:tav>
                                      </p:tavLst>
                                    </p:anim>
                                    <p:animScale>
                                      <p:cBhvr>
                                        <p:cTn id="66" dur="26">
                                          <p:stCondLst>
                                            <p:cond delay="650"/>
                                          </p:stCondLst>
                                        </p:cTn>
                                        <p:tgtEl>
                                          <p:spTgt spid="9217"/>
                                        </p:tgtEl>
                                      </p:cBhvr>
                                      <p:to x="100000" y="60000"/>
                                    </p:animScale>
                                    <p:animScale>
                                      <p:cBhvr>
                                        <p:cTn id="67" dur="166" decel="50000">
                                          <p:stCondLst>
                                            <p:cond delay="676"/>
                                          </p:stCondLst>
                                        </p:cTn>
                                        <p:tgtEl>
                                          <p:spTgt spid="9217"/>
                                        </p:tgtEl>
                                      </p:cBhvr>
                                      <p:to x="100000" y="100000"/>
                                    </p:animScale>
                                    <p:animScale>
                                      <p:cBhvr>
                                        <p:cTn id="68" dur="26">
                                          <p:stCondLst>
                                            <p:cond delay="1312"/>
                                          </p:stCondLst>
                                        </p:cTn>
                                        <p:tgtEl>
                                          <p:spTgt spid="9217"/>
                                        </p:tgtEl>
                                      </p:cBhvr>
                                      <p:to x="100000" y="80000"/>
                                    </p:animScale>
                                    <p:animScale>
                                      <p:cBhvr>
                                        <p:cTn id="69" dur="166" decel="50000">
                                          <p:stCondLst>
                                            <p:cond delay="1338"/>
                                          </p:stCondLst>
                                        </p:cTn>
                                        <p:tgtEl>
                                          <p:spTgt spid="9217"/>
                                        </p:tgtEl>
                                      </p:cBhvr>
                                      <p:to x="100000" y="100000"/>
                                    </p:animScale>
                                    <p:animScale>
                                      <p:cBhvr>
                                        <p:cTn id="70" dur="26">
                                          <p:stCondLst>
                                            <p:cond delay="1642"/>
                                          </p:stCondLst>
                                        </p:cTn>
                                        <p:tgtEl>
                                          <p:spTgt spid="9217"/>
                                        </p:tgtEl>
                                      </p:cBhvr>
                                      <p:to x="100000" y="90000"/>
                                    </p:animScale>
                                    <p:animScale>
                                      <p:cBhvr>
                                        <p:cTn id="71" dur="166" decel="50000">
                                          <p:stCondLst>
                                            <p:cond delay="1668"/>
                                          </p:stCondLst>
                                        </p:cTn>
                                        <p:tgtEl>
                                          <p:spTgt spid="9217"/>
                                        </p:tgtEl>
                                      </p:cBhvr>
                                      <p:to x="100000" y="100000"/>
                                    </p:animScale>
                                    <p:animScale>
                                      <p:cBhvr>
                                        <p:cTn id="72" dur="26">
                                          <p:stCondLst>
                                            <p:cond delay="1808"/>
                                          </p:stCondLst>
                                        </p:cTn>
                                        <p:tgtEl>
                                          <p:spTgt spid="9217"/>
                                        </p:tgtEl>
                                      </p:cBhvr>
                                      <p:to x="100000" y="95000"/>
                                    </p:animScale>
                                    <p:animScale>
                                      <p:cBhvr>
                                        <p:cTn id="73" dur="166" decel="50000">
                                          <p:stCondLst>
                                            <p:cond delay="1834"/>
                                          </p:stCondLst>
                                        </p:cTn>
                                        <p:tgtEl>
                                          <p:spTgt spid="9217"/>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down)">
                                      <p:cBhvr>
                                        <p:cTn id="78" dur="580">
                                          <p:stCondLst>
                                            <p:cond delay="0"/>
                                          </p:stCondLst>
                                        </p:cTn>
                                        <p:tgtEl>
                                          <p:spTgt spid="18"/>
                                        </p:tgtEl>
                                      </p:cBhvr>
                                    </p:animEffect>
                                    <p:anim calcmode="lin" valueType="num">
                                      <p:cBhvr>
                                        <p:cTn id="7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84" dur="26">
                                          <p:stCondLst>
                                            <p:cond delay="650"/>
                                          </p:stCondLst>
                                        </p:cTn>
                                        <p:tgtEl>
                                          <p:spTgt spid="18"/>
                                        </p:tgtEl>
                                      </p:cBhvr>
                                      <p:to x="100000" y="60000"/>
                                    </p:animScale>
                                    <p:animScale>
                                      <p:cBhvr>
                                        <p:cTn id="85" dur="166" decel="50000">
                                          <p:stCondLst>
                                            <p:cond delay="676"/>
                                          </p:stCondLst>
                                        </p:cTn>
                                        <p:tgtEl>
                                          <p:spTgt spid="18"/>
                                        </p:tgtEl>
                                      </p:cBhvr>
                                      <p:to x="100000" y="100000"/>
                                    </p:animScale>
                                    <p:animScale>
                                      <p:cBhvr>
                                        <p:cTn id="86" dur="26">
                                          <p:stCondLst>
                                            <p:cond delay="1312"/>
                                          </p:stCondLst>
                                        </p:cTn>
                                        <p:tgtEl>
                                          <p:spTgt spid="18"/>
                                        </p:tgtEl>
                                      </p:cBhvr>
                                      <p:to x="100000" y="80000"/>
                                    </p:animScale>
                                    <p:animScale>
                                      <p:cBhvr>
                                        <p:cTn id="87" dur="166" decel="50000">
                                          <p:stCondLst>
                                            <p:cond delay="1338"/>
                                          </p:stCondLst>
                                        </p:cTn>
                                        <p:tgtEl>
                                          <p:spTgt spid="18"/>
                                        </p:tgtEl>
                                      </p:cBhvr>
                                      <p:to x="100000" y="100000"/>
                                    </p:animScale>
                                    <p:animScale>
                                      <p:cBhvr>
                                        <p:cTn id="88" dur="26">
                                          <p:stCondLst>
                                            <p:cond delay="1642"/>
                                          </p:stCondLst>
                                        </p:cTn>
                                        <p:tgtEl>
                                          <p:spTgt spid="18"/>
                                        </p:tgtEl>
                                      </p:cBhvr>
                                      <p:to x="100000" y="90000"/>
                                    </p:animScale>
                                    <p:animScale>
                                      <p:cBhvr>
                                        <p:cTn id="89" dur="166" decel="50000">
                                          <p:stCondLst>
                                            <p:cond delay="1668"/>
                                          </p:stCondLst>
                                        </p:cTn>
                                        <p:tgtEl>
                                          <p:spTgt spid="18"/>
                                        </p:tgtEl>
                                      </p:cBhvr>
                                      <p:to x="100000" y="100000"/>
                                    </p:animScale>
                                    <p:animScale>
                                      <p:cBhvr>
                                        <p:cTn id="90" dur="26">
                                          <p:stCondLst>
                                            <p:cond delay="1808"/>
                                          </p:stCondLst>
                                        </p:cTn>
                                        <p:tgtEl>
                                          <p:spTgt spid="18"/>
                                        </p:tgtEl>
                                      </p:cBhvr>
                                      <p:to x="100000" y="95000"/>
                                    </p:animScale>
                                    <p:animScale>
                                      <p:cBhvr>
                                        <p:cTn id="91" dur="166" decel="50000">
                                          <p:stCondLst>
                                            <p:cond delay="1834"/>
                                          </p:stCondLst>
                                        </p:cTn>
                                        <p:tgtEl>
                                          <p:spTgt spid="18"/>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26" presetClass="entr" presetSubtype="0" fill="hold" grpId="0" nodeType="click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nodeType="click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down)">
                                      <p:cBhvr>
                                        <p:cTn id="114" dur="580">
                                          <p:stCondLst>
                                            <p:cond delay="0"/>
                                          </p:stCondLst>
                                        </p:cTn>
                                        <p:tgtEl>
                                          <p:spTgt spid="19"/>
                                        </p:tgtEl>
                                      </p:cBhvr>
                                    </p:animEffect>
                                    <p:anim calcmode="lin" valueType="num">
                                      <p:cBhvr>
                                        <p:cTn id="11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20" dur="26">
                                          <p:stCondLst>
                                            <p:cond delay="650"/>
                                          </p:stCondLst>
                                        </p:cTn>
                                        <p:tgtEl>
                                          <p:spTgt spid="19"/>
                                        </p:tgtEl>
                                      </p:cBhvr>
                                      <p:to x="100000" y="60000"/>
                                    </p:animScale>
                                    <p:animScale>
                                      <p:cBhvr>
                                        <p:cTn id="121" dur="166" decel="50000">
                                          <p:stCondLst>
                                            <p:cond delay="676"/>
                                          </p:stCondLst>
                                        </p:cTn>
                                        <p:tgtEl>
                                          <p:spTgt spid="19"/>
                                        </p:tgtEl>
                                      </p:cBhvr>
                                      <p:to x="100000" y="100000"/>
                                    </p:animScale>
                                    <p:animScale>
                                      <p:cBhvr>
                                        <p:cTn id="122" dur="26">
                                          <p:stCondLst>
                                            <p:cond delay="1312"/>
                                          </p:stCondLst>
                                        </p:cTn>
                                        <p:tgtEl>
                                          <p:spTgt spid="19"/>
                                        </p:tgtEl>
                                      </p:cBhvr>
                                      <p:to x="100000" y="80000"/>
                                    </p:animScale>
                                    <p:animScale>
                                      <p:cBhvr>
                                        <p:cTn id="123" dur="166" decel="50000">
                                          <p:stCondLst>
                                            <p:cond delay="1338"/>
                                          </p:stCondLst>
                                        </p:cTn>
                                        <p:tgtEl>
                                          <p:spTgt spid="19"/>
                                        </p:tgtEl>
                                      </p:cBhvr>
                                      <p:to x="100000" y="100000"/>
                                    </p:animScale>
                                    <p:animScale>
                                      <p:cBhvr>
                                        <p:cTn id="124" dur="26">
                                          <p:stCondLst>
                                            <p:cond delay="1642"/>
                                          </p:stCondLst>
                                        </p:cTn>
                                        <p:tgtEl>
                                          <p:spTgt spid="19"/>
                                        </p:tgtEl>
                                      </p:cBhvr>
                                      <p:to x="100000" y="90000"/>
                                    </p:animScale>
                                    <p:animScale>
                                      <p:cBhvr>
                                        <p:cTn id="125" dur="166" decel="50000">
                                          <p:stCondLst>
                                            <p:cond delay="1668"/>
                                          </p:stCondLst>
                                        </p:cTn>
                                        <p:tgtEl>
                                          <p:spTgt spid="19"/>
                                        </p:tgtEl>
                                      </p:cBhvr>
                                      <p:to x="100000" y="100000"/>
                                    </p:animScale>
                                    <p:animScale>
                                      <p:cBhvr>
                                        <p:cTn id="126" dur="26">
                                          <p:stCondLst>
                                            <p:cond delay="1808"/>
                                          </p:stCondLst>
                                        </p:cTn>
                                        <p:tgtEl>
                                          <p:spTgt spid="19"/>
                                        </p:tgtEl>
                                      </p:cBhvr>
                                      <p:to x="100000" y="95000"/>
                                    </p:animScale>
                                    <p:animScale>
                                      <p:cBhvr>
                                        <p:cTn id="127" dur="166" decel="50000">
                                          <p:stCondLst>
                                            <p:cond delay="1834"/>
                                          </p:stCondLst>
                                        </p:cTn>
                                        <p:tgtEl>
                                          <p:spTgt spid="19"/>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26" presetClass="entr" presetSubtype="0" fill="hold" grpId="0" nodeType="clickEffect">
                                  <p:stCondLst>
                                    <p:cond delay="0"/>
                                  </p:stCondLst>
                                  <p:childTnLst>
                                    <p:set>
                                      <p:cBhvr>
                                        <p:cTn id="131" dur="1" fill="hold">
                                          <p:stCondLst>
                                            <p:cond delay="0"/>
                                          </p:stCondLst>
                                        </p:cTn>
                                        <p:tgtEl>
                                          <p:spTgt spid="20"/>
                                        </p:tgtEl>
                                        <p:attrNameLst>
                                          <p:attrName>style.visibility</p:attrName>
                                        </p:attrNameLst>
                                      </p:cBhvr>
                                      <p:to>
                                        <p:strVal val="visible"/>
                                      </p:to>
                                    </p:set>
                                    <p:animEffect transition="in" filter="wipe(down)">
                                      <p:cBhvr>
                                        <p:cTn id="132" dur="580">
                                          <p:stCondLst>
                                            <p:cond delay="0"/>
                                          </p:stCondLst>
                                        </p:cTn>
                                        <p:tgtEl>
                                          <p:spTgt spid="20"/>
                                        </p:tgtEl>
                                      </p:cBhvr>
                                    </p:animEffect>
                                    <p:anim calcmode="lin" valueType="num">
                                      <p:cBhvr>
                                        <p:cTn id="13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8" dur="26">
                                          <p:stCondLst>
                                            <p:cond delay="650"/>
                                          </p:stCondLst>
                                        </p:cTn>
                                        <p:tgtEl>
                                          <p:spTgt spid="20"/>
                                        </p:tgtEl>
                                      </p:cBhvr>
                                      <p:to x="100000" y="60000"/>
                                    </p:animScale>
                                    <p:animScale>
                                      <p:cBhvr>
                                        <p:cTn id="139" dur="166" decel="50000">
                                          <p:stCondLst>
                                            <p:cond delay="676"/>
                                          </p:stCondLst>
                                        </p:cTn>
                                        <p:tgtEl>
                                          <p:spTgt spid="20"/>
                                        </p:tgtEl>
                                      </p:cBhvr>
                                      <p:to x="100000" y="100000"/>
                                    </p:animScale>
                                    <p:animScale>
                                      <p:cBhvr>
                                        <p:cTn id="140" dur="26">
                                          <p:stCondLst>
                                            <p:cond delay="1312"/>
                                          </p:stCondLst>
                                        </p:cTn>
                                        <p:tgtEl>
                                          <p:spTgt spid="20"/>
                                        </p:tgtEl>
                                      </p:cBhvr>
                                      <p:to x="100000" y="80000"/>
                                    </p:animScale>
                                    <p:animScale>
                                      <p:cBhvr>
                                        <p:cTn id="141" dur="166" decel="50000">
                                          <p:stCondLst>
                                            <p:cond delay="1338"/>
                                          </p:stCondLst>
                                        </p:cTn>
                                        <p:tgtEl>
                                          <p:spTgt spid="20"/>
                                        </p:tgtEl>
                                      </p:cBhvr>
                                      <p:to x="100000" y="100000"/>
                                    </p:animScale>
                                    <p:animScale>
                                      <p:cBhvr>
                                        <p:cTn id="142" dur="26">
                                          <p:stCondLst>
                                            <p:cond delay="1642"/>
                                          </p:stCondLst>
                                        </p:cTn>
                                        <p:tgtEl>
                                          <p:spTgt spid="20"/>
                                        </p:tgtEl>
                                      </p:cBhvr>
                                      <p:to x="100000" y="90000"/>
                                    </p:animScale>
                                    <p:animScale>
                                      <p:cBhvr>
                                        <p:cTn id="143" dur="166" decel="50000">
                                          <p:stCondLst>
                                            <p:cond delay="1668"/>
                                          </p:stCondLst>
                                        </p:cTn>
                                        <p:tgtEl>
                                          <p:spTgt spid="20"/>
                                        </p:tgtEl>
                                      </p:cBhvr>
                                      <p:to x="100000" y="100000"/>
                                    </p:animScale>
                                    <p:animScale>
                                      <p:cBhvr>
                                        <p:cTn id="144" dur="26">
                                          <p:stCondLst>
                                            <p:cond delay="1808"/>
                                          </p:stCondLst>
                                        </p:cTn>
                                        <p:tgtEl>
                                          <p:spTgt spid="20"/>
                                        </p:tgtEl>
                                      </p:cBhvr>
                                      <p:to x="100000" y="95000"/>
                                    </p:animScale>
                                    <p:animScale>
                                      <p:cBhvr>
                                        <p:cTn id="145" dur="166" decel="50000">
                                          <p:stCondLst>
                                            <p:cond delay="1834"/>
                                          </p:stCondLst>
                                        </p:cTn>
                                        <p:tgtEl>
                                          <p:spTgt spid="20"/>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26" presetClass="entr" presetSubtype="0" fill="hold" nodeType="clickEffect">
                                  <p:stCondLst>
                                    <p:cond delay="0"/>
                                  </p:stCondLst>
                                  <p:childTnLst>
                                    <p:set>
                                      <p:cBhvr>
                                        <p:cTn id="149" dur="1" fill="hold">
                                          <p:stCondLst>
                                            <p:cond delay="0"/>
                                          </p:stCondLst>
                                        </p:cTn>
                                        <p:tgtEl>
                                          <p:spTgt spid="21"/>
                                        </p:tgtEl>
                                        <p:attrNameLst>
                                          <p:attrName>style.visibility</p:attrName>
                                        </p:attrNameLst>
                                      </p:cBhvr>
                                      <p:to>
                                        <p:strVal val="visible"/>
                                      </p:to>
                                    </p:set>
                                    <p:animEffect transition="in" filter="wipe(down)">
                                      <p:cBhvr>
                                        <p:cTn id="150" dur="580">
                                          <p:stCondLst>
                                            <p:cond delay="0"/>
                                          </p:stCondLst>
                                        </p:cTn>
                                        <p:tgtEl>
                                          <p:spTgt spid="21"/>
                                        </p:tgtEl>
                                      </p:cBhvr>
                                    </p:animEffect>
                                    <p:anim calcmode="lin" valueType="num">
                                      <p:cBhvr>
                                        <p:cTn id="15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5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5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5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56" dur="26">
                                          <p:stCondLst>
                                            <p:cond delay="650"/>
                                          </p:stCondLst>
                                        </p:cTn>
                                        <p:tgtEl>
                                          <p:spTgt spid="21"/>
                                        </p:tgtEl>
                                      </p:cBhvr>
                                      <p:to x="100000" y="60000"/>
                                    </p:animScale>
                                    <p:animScale>
                                      <p:cBhvr>
                                        <p:cTn id="157" dur="166" decel="50000">
                                          <p:stCondLst>
                                            <p:cond delay="676"/>
                                          </p:stCondLst>
                                        </p:cTn>
                                        <p:tgtEl>
                                          <p:spTgt spid="21"/>
                                        </p:tgtEl>
                                      </p:cBhvr>
                                      <p:to x="100000" y="100000"/>
                                    </p:animScale>
                                    <p:animScale>
                                      <p:cBhvr>
                                        <p:cTn id="158" dur="26">
                                          <p:stCondLst>
                                            <p:cond delay="1312"/>
                                          </p:stCondLst>
                                        </p:cTn>
                                        <p:tgtEl>
                                          <p:spTgt spid="21"/>
                                        </p:tgtEl>
                                      </p:cBhvr>
                                      <p:to x="100000" y="80000"/>
                                    </p:animScale>
                                    <p:animScale>
                                      <p:cBhvr>
                                        <p:cTn id="159" dur="166" decel="50000">
                                          <p:stCondLst>
                                            <p:cond delay="1338"/>
                                          </p:stCondLst>
                                        </p:cTn>
                                        <p:tgtEl>
                                          <p:spTgt spid="21"/>
                                        </p:tgtEl>
                                      </p:cBhvr>
                                      <p:to x="100000" y="100000"/>
                                    </p:animScale>
                                    <p:animScale>
                                      <p:cBhvr>
                                        <p:cTn id="160" dur="26">
                                          <p:stCondLst>
                                            <p:cond delay="1642"/>
                                          </p:stCondLst>
                                        </p:cTn>
                                        <p:tgtEl>
                                          <p:spTgt spid="21"/>
                                        </p:tgtEl>
                                      </p:cBhvr>
                                      <p:to x="100000" y="90000"/>
                                    </p:animScale>
                                    <p:animScale>
                                      <p:cBhvr>
                                        <p:cTn id="161" dur="166" decel="50000">
                                          <p:stCondLst>
                                            <p:cond delay="1668"/>
                                          </p:stCondLst>
                                        </p:cTn>
                                        <p:tgtEl>
                                          <p:spTgt spid="21"/>
                                        </p:tgtEl>
                                      </p:cBhvr>
                                      <p:to x="100000" y="100000"/>
                                    </p:animScale>
                                    <p:animScale>
                                      <p:cBhvr>
                                        <p:cTn id="162" dur="26">
                                          <p:stCondLst>
                                            <p:cond delay="1808"/>
                                          </p:stCondLst>
                                        </p:cTn>
                                        <p:tgtEl>
                                          <p:spTgt spid="21"/>
                                        </p:tgtEl>
                                      </p:cBhvr>
                                      <p:to x="100000" y="95000"/>
                                    </p:animScale>
                                    <p:animScale>
                                      <p:cBhvr>
                                        <p:cTn id="163" dur="166" decel="50000">
                                          <p:stCondLst>
                                            <p:cond delay="1834"/>
                                          </p:stCondLst>
                                        </p:cTn>
                                        <p:tgtEl>
                                          <p:spTgt spid="21"/>
                                        </p:tgtEl>
                                      </p:cBhvr>
                                      <p:to x="100000" y="100000"/>
                                    </p:animScale>
                                  </p:childTnLst>
                                </p:cTn>
                              </p:par>
                            </p:childTnLst>
                          </p:cTn>
                        </p:par>
                      </p:childTnLst>
                    </p:cTn>
                  </p:par>
                  <p:par>
                    <p:cTn id="164" fill="hold">
                      <p:stCondLst>
                        <p:cond delay="indefinite"/>
                      </p:stCondLst>
                      <p:childTnLst>
                        <p:par>
                          <p:cTn id="165" fill="hold">
                            <p:stCondLst>
                              <p:cond delay="0"/>
                            </p:stCondLst>
                            <p:childTnLst>
                              <p:par>
                                <p:cTn id="166" presetID="14" presetClass="entr" presetSubtype="10" fill="hold" nodeType="clickEffect">
                                  <p:stCondLst>
                                    <p:cond delay="0"/>
                                  </p:stCondLst>
                                  <p:childTnLst>
                                    <p:set>
                                      <p:cBhvr>
                                        <p:cTn id="167" dur="1" fill="hold">
                                          <p:stCondLst>
                                            <p:cond delay="0"/>
                                          </p:stCondLst>
                                        </p:cTn>
                                        <p:tgtEl>
                                          <p:spTgt spid="9222"/>
                                        </p:tgtEl>
                                        <p:attrNameLst>
                                          <p:attrName>style.visibility</p:attrName>
                                        </p:attrNameLst>
                                      </p:cBhvr>
                                      <p:to>
                                        <p:strVal val="visible"/>
                                      </p:to>
                                    </p:set>
                                    <p:animEffect transition="in" filter="randombar(horizontal)">
                                      <p:cBhvr>
                                        <p:cTn id="168"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descr="Rendu de structure moléculaire claire">
            <a:extLst>
              <a:ext uri="{FF2B5EF4-FFF2-40B4-BE49-F238E27FC236}">
                <a16:creationId xmlns:a16="http://schemas.microsoft.com/office/drawing/2014/main" id="{EA93F6BE-E1C9-486D-8B45-10F36EEFD073}"/>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tretch>
            <a:fillRect/>
          </a:stretch>
        </p:blipFill>
        <p:spPr>
          <a:xfrm>
            <a:off x="0" y="12510"/>
            <a:ext cx="12817483" cy="7203577"/>
          </a:xfrm>
        </p:spPr>
      </p:pic>
      <p:sp>
        <p:nvSpPr>
          <p:cNvPr id="14" name="ZoneTexte 13">
            <a:extLst>
              <a:ext uri="{FF2B5EF4-FFF2-40B4-BE49-F238E27FC236}">
                <a16:creationId xmlns:a16="http://schemas.microsoft.com/office/drawing/2014/main" id="{1D979DE3-4ED9-4403-9A71-347E697AD5BD}"/>
              </a:ext>
            </a:extLst>
          </p:cNvPr>
          <p:cNvSpPr txBox="1"/>
          <p:nvPr/>
        </p:nvSpPr>
        <p:spPr>
          <a:xfrm>
            <a:off x="866633" y="1685450"/>
            <a:ext cx="6264322" cy="4862870"/>
          </a:xfrm>
          <a:prstGeom prst="rect">
            <a:avLst/>
          </a:prstGeom>
          <a:noFill/>
        </p:spPr>
        <p:txBody>
          <a:bodyPr wrap="square" rtlCol="0">
            <a:spAutoFit/>
          </a:bodyPr>
          <a:lstStyle/>
          <a:p>
            <a:pPr algn="l"/>
            <a:r>
              <a:rPr lang="fr-CA" sz="2200" b="1" i="0" dirty="0">
                <a:solidFill>
                  <a:srgbClr val="000000"/>
                </a:solidFill>
                <a:effectLst/>
                <a:latin typeface="Book Antiqua" panose="02040602050305030304" pitchFamily="18" charset="0"/>
              </a:rPr>
              <a:t>La formation d’un gaz (effervescence)</a:t>
            </a:r>
          </a:p>
          <a:p>
            <a:pPr algn="l"/>
            <a:r>
              <a:rPr lang="fr-CA" sz="2200" b="0" i="0" dirty="0">
                <a:solidFill>
                  <a:srgbClr val="000000"/>
                </a:solidFill>
                <a:effectLst/>
                <a:latin typeface="Book Antiqua" panose="02040602050305030304" pitchFamily="18" charset="0"/>
              </a:rPr>
              <a:t>Lorsque certaines substances entrent en contact, il peut y avoir production d'un gaz qui n'était pas présent au début de la réaction. Ce gaz peut être observé par la présence de bulles ou d'une fumée, ou encore par l'odeur dégagée par le gaz produit.</a:t>
            </a:r>
          </a:p>
          <a:p>
            <a:pPr algn="l"/>
            <a:endParaRPr lang="fr-CA" sz="2200" dirty="0">
              <a:solidFill>
                <a:srgbClr val="000000"/>
              </a:solidFill>
              <a:latin typeface="Book Antiqua" panose="02040602050305030304" pitchFamily="18" charset="0"/>
            </a:endParaRPr>
          </a:p>
          <a:p>
            <a:pPr algn="l"/>
            <a:r>
              <a:rPr lang="fr-CA" sz="2200" b="0" i="0" dirty="0">
                <a:solidFill>
                  <a:srgbClr val="000000"/>
                </a:solidFill>
                <a:effectLst/>
                <a:latin typeface="Chromatica"/>
              </a:rPr>
              <a:t>Lorsqu’on mélange du vinaigre (substance liquide) avec du bicarbonate de soude), on assiste à un fort dégagement de gaz: les bulles de gaz sont bien visibles. Il y a une nouvelle substance gazeuse qui vient d’être créée.</a:t>
            </a:r>
            <a:endParaRPr lang="fr-CA" sz="2200" b="0" i="0" dirty="0">
              <a:solidFill>
                <a:srgbClr val="000000"/>
              </a:solidFill>
              <a:effectLst/>
              <a:latin typeface="Book Antiqua" panose="02040602050305030304" pitchFamily="18" charset="0"/>
            </a:endParaRPr>
          </a:p>
          <a:p>
            <a:endParaRPr lang="fr-CA" sz="2400" dirty="0">
              <a:latin typeface="Book Antiqua" panose="02040602050305030304" pitchFamily="18" charset="0"/>
            </a:endParaRPr>
          </a:p>
        </p:txBody>
      </p:sp>
      <p:sp>
        <p:nvSpPr>
          <p:cNvPr id="16" name="Titre 1">
            <a:extLst>
              <a:ext uri="{FF2B5EF4-FFF2-40B4-BE49-F238E27FC236}">
                <a16:creationId xmlns:a16="http://schemas.microsoft.com/office/drawing/2014/main" id="{5332C082-48FC-41BF-84FB-EBB33B07F198}"/>
              </a:ext>
            </a:extLst>
          </p:cNvPr>
          <p:cNvSpPr>
            <a:spLocks noGrp="1"/>
          </p:cNvSpPr>
          <p:nvPr>
            <p:ph type="title"/>
          </p:nvPr>
        </p:nvSpPr>
        <p:spPr>
          <a:xfrm>
            <a:off x="504967" y="-1"/>
            <a:ext cx="10952329" cy="1030337"/>
          </a:xfrm>
        </p:spPr>
        <p:txBody>
          <a:bodyPr>
            <a:noAutofit/>
          </a:bodyPr>
          <a:lstStyle/>
          <a:p>
            <a:pPr algn="ctr"/>
            <a:br>
              <a:rPr lang="fr-CA" sz="4400" dirty="0">
                <a:latin typeface="KG Tangled Up In You " panose="02000000000000000000" pitchFamily="2" charset="0"/>
              </a:rPr>
            </a:br>
            <a:r>
              <a:rPr lang="fr-CA" sz="4400" dirty="0">
                <a:latin typeface="KG Tangled Up In You " panose="02000000000000000000" pitchFamily="2" charset="0"/>
              </a:rPr>
              <a:t>Les indices pour reconnaitre un changement chimique</a:t>
            </a:r>
          </a:p>
        </p:txBody>
      </p:sp>
      <p:sp>
        <p:nvSpPr>
          <p:cNvPr id="17" name="ZoneTexte 16">
            <a:extLst>
              <a:ext uri="{FF2B5EF4-FFF2-40B4-BE49-F238E27FC236}">
                <a16:creationId xmlns:a16="http://schemas.microsoft.com/office/drawing/2014/main" id="{C4ABCD20-0043-42B8-9BD8-341F93933F35}"/>
              </a:ext>
            </a:extLst>
          </p:cNvPr>
          <p:cNvSpPr txBox="1"/>
          <p:nvPr/>
        </p:nvSpPr>
        <p:spPr>
          <a:xfrm>
            <a:off x="10297055" y="4051782"/>
            <a:ext cx="166748" cy="1200329"/>
          </a:xfrm>
          <a:prstGeom prst="rect">
            <a:avLst/>
          </a:prstGeom>
          <a:noFill/>
        </p:spPr>
        <p:txBody>
          <a:bodyPr wrap="square" rtlCol="0">
            <a:spAutoFit/>
          </a:bodyPr>
          <a:lstStyle/>
          <a:p>
            <a:endParaRPr lang="fr-CA" sz="2400" dirty="0">
              <a:latin typeface="Book Antiqua" panose="02040602050305030304" pitchFamily="18" charset="0"/>
            </a:endParaRPr>
          </a:p>
          <a:p>
            <a:endParaRPr lang="fr-CA" sz="2400" dirty="0">
              <a:latin typeface="Book Antiqua" panose="02040602050305030304" pitchFamily="18" charset="0"/>
            </a:endParaRPr>
          </a:p>
          <a:p>
            <a:endParaRPr lang="fr-CA" sz="2400" dirty="0">
              <a:latin typeface="Book Antiqua" panose="02040602050305030304" pitchFamily="18" charset="0"/>
            </a:endParaRPr>
          </a:p>
        </p:txBody>
      </p:sp>
      <p:sp>
        <p:nvSpPr>
          <p:cNvPr id="2" name="Rectangle 3">
            <a:extLst>
              <a:ext uri="{FF2B5EF4-FFF2-40B4-BE49-F238E27FC236}">
                <a16:creationId xmlns:a16="http://schemas.microsoft.com/office/drawing/2014/main" id="{4501BED1-8D1D-4AD2-8CCD-6A5CAB85AF8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sp>
        <p:nvSpPr>
          <p:cNvPr id="3" name="Rectangle 4">
            <a:extLst>
              <a:ext uri="{FF2B5EF4-FFF2-40B4-BE49-F238E27FC236}">
                <a16:creationId xmlns:a16="http://schemas.microsoft.com/office/drawing/2014/main" id="{99703A77-3E59-41FD-BBCF-BF5A33CEBB48}"/>
              </a:ext>
            </a:extLst>
          </p:cNvPr>
          <p:cNvSpPr>
            <a:spLocks noChangeArrowheads="1"/>
          </p:cNvSpPr>
          <p:nvPr/>
        </p:nvSpPr>
        <p:spPr bwMode="auto">
          <a:xfrm>
            <a:off x="0" y="1042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CA" altLang="fr-FR" sz="1800" b="0" i="0" u="none" strike="noStrike" cap="none" normalizeH="0" baseline="0">
              <a:ln>
                <a:noFill/>
              </a:ln>
              <a:solidFill>
                <a:schemeClr val="tx1"/>
              </a:solidFill>
              <a:effectLst/>
              <a:latin typeface="Arial" panose="020B0604020202020204" pitchFamily="34" charset="0"/>
            </a:endParaRPr>
          </a:p>
        </p:txBody>
      </p:sp>
      <p:pic>
        <p:nvPicPr>
          <p:cNvPr id="10242" name="Picture 2" descr="bicarbonate de soude vinaigre blanc">
            <a:extLst>
              <a:ext uri="{FF2B5EF4-FFF2-40B4-BE49-F238E27FC236}">
                <a16:creationId xmlns:a16="http://schemas.microsoft.com/office/drawing/2014/main" id="{44D08595-783F-4120-BD1E-DED686823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371" y="2408828"/>
            <a:ext cx="4264925" cy="284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16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fade">
                                      <p:cBhvr>
                                        <p:cTn id="19" dur="1000"/>
                                        <p:tgtEl>
                                          <p:spTgt spid="14">
                                            <p:txEl>
                                              <p:pRg st="1" end="1"/>
                                            </p:txEl>
                                          </p:spTgt>
                                        </p:tgtEl>
                                      </p:cBhvr>
                                    </p:animEffect>
                                    <p:anim calcmode="lin" valueType="num">
                                      <p:cBhvr>
                                        <p:cTn id="20"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xEl>
                                              <p:pRg st="3" end="3"/>
                                            </p:txEl>
                                          </p:spTgt>
                                        </p:tgtEl>
                                        <p:attrNameLst>
                                          <p:attrName>style.visibility</p:attrName>
                                        </p:attrNameLst>
                                      </p:cBhvr>
                                      <p:to>
                                        <p:strVal val="visible"/>
                                      </p:to>
                                    </p:set>
                                    <p:animEffect transition="in" filter="fade">
                                      <p:cBhvr>
                                        <p:cTn id="26" dur="1000"/>
                                        <p:tgtEl>
                                          <p:spTgt spid="14">
                                            <p:txEl>
                                              <p:pRg st="3" end="3"/>
                                            </p:txEl>
                                          </p:spTgt>
                                        </p:tgtEl>
                                      </p:cBhvr>
                                    </p:animEffect>
                                    <p:anim calcmode="lin" valueType="num">
                                      <p:cBhvr>
                                        <p:cTn id="27"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242"/>
                                        </p:tgtEl>
                                        <p:attrNameLst>
                                          <p:attrName>style.visibility</p:attrName>
                                        </p:attrNameLst>
                                      </p:cBhvr>
                                      <p:to>
                                        <p:strVal val="visible"/>
                                      </p:to>
                                    </p:set>
                                    <p:animEffect transition="in" filter="fade">
                                      <p:cBhvr>
                                        <p:cTn id="33" dur="1000"/>
                                        <p:tgtEl>
                                          <p:spTgt spid="10242"/>
                                        </p:tgtEl>
                                      </p:cBhvr>
                                    </p:animEffect>
                                    <p:anim calcmode="lin" valueType="num">
                                      <p:cBhvr>
                                        <p:cTn id="34" dur="1000" fill="hold"/>
                                        <p:tgtEl>
                                          <p:spTgt spid="10242"/>
                                        </p:tgtEl>
                                        <p:attrNameLst>
                                          <p:attrName>ppt_x</p:attrName>
                                        </p:attrNameLst>
                                      </p:cBhvr>
                                      <p:tavLst>
                                        <p:tav tm="0">
                                          <p:val>
                                            <p:strVal val="#ppt_x"/>
                                          </p:val>
                                        </p:tav>
                                        <p:tav tm="100000">
                                          <p:val>
                                            <p:strVal val="#ppt_x"/>
                                          </p:val>
                                        </p:tav>
                                      </p:tavLst>
                                    </p:anim>
                                    <p:anim calcmode="lin" valueType="num">
                                      <p:cBhvr>
                                        <p:cTn id="35"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descr="Rendu de structure moléculaire claire">
            <a:extLst>
              <a:ext uri="{FF2B5EF4-FFF2-40B4-BE49-F238E27FC236}">
                <a16:creationId xmlns:a16="http://schemas.microsoft.com/office/drawing/2014/main" id="{EA93F6BE-E1C9-486D-8B45-10F36EEFD073}"/>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tretch>
            <a:fillRect/>
          </a:stretch>
        </p:blipFill>
        <p:spPr>
          <a:xfrm>
            <a:off x="-368490" y="6032"/>
            <a:ext cx="12817483" cy="7203577"/>
          </a:xfrm>
        </p:spPr>
      </p:pic>
      <p:sp>
        <p:nvSpPr>
          <p:cNvPr id="14" name="ZoneTexte 13">
            <a:extLst>
              <a:ext uri="{FF2B5EF4-FFF2-40B4-BE49-F238E27FC236}">
                <a16:creationId xmlns:a16="http://schemas.microsoft.com/office/drawing/2014/main" id="{1D979DE3-4ED9-4403-9A71-347E697AD5BD}"/>
              </a:ext>
            </a:extLst>
          </p:cNvPr>
          <p:cNvSpPr txBox="1"/>
          <p:nvPr/>
        </p:nvSpPr>
        <p:spPr>
          <a:xfrm>
            <a:off x="866633" y="1685450"/>
            <a:ext cx="10522424" cy="2646878"/>
          </a:xfrm>
          <a:prstGeom prst="rect">
            <a:avLst/>
          </a:prstGeom>
          <a:noFill/>
        </p:spPr>
        <p:txBody>
          <a:bodyPr wrap="square" rtlCol="0">
            <a:spAutoFit/>
          </a:bodyPr>
          <a:lstStyle/>
          <a:p>
            <a:pPr algn="l"/>
            <a:r>
              <a:rPr lang="fr-CA" sz="2400" b="0" i="0" dirty="0">
                <a:solidFill>
                  <a:srgbClr val="000000"/>
                </a:solidFill>
                <a:effectLst/>
                <a:latin typeface="Chromatica"/>
              </a:rPr>
              <a:t>Les réactions de </a:t>
            </a:r>
            <a:r>
              <a:rPr lang="fr-CA" sz="2400" b="1" i="0" dirty="0">
                <a:solidFill>
                  <a:srgbClr val="000000"/>
                </a:solidFill>
                <a:effectLst/>
                <a:latin typeface="Chromatica"/>
              </a:rPr>
              <a:t>combustion </a:t>
            </a:r>
            <a:r>
              <a:rPr lang="fr-CA" sz="2400" b="0" i="0" dirty="0">
                <a:solidFill>
                  <a:srgbClr val="000000"/>
                </a:solidFill>
                <a:effectLst/>
                <a:latin typeface="Chromatica"/>
              </a:rPr>
              <a:t>impliquent toujours un combustible (une substance qui brûle) et un comburant (une substance qui entretient la combustion).</a:t>
            </a:r>
          </a:p>
          <a:p>
            <a:pPr algn="l"/>
            <a:endParaRPr lang="fr-CA" sz="2400" dirty="0">
              <a:solidFill>
                <a:srgbClr val="000000"/>
              </a:solidFill>
              <a:latin typeface="Chromatica"/>
            </a:endParaRPr>
          </a:p>
          <a:p>
            <a:pPr algn="l"/>
            <a:r>
              <a:rPr lang="fr-CA" sz="2400" dirty="0">
                <a:solidFill>
                  <a:srgbClr val="000000"/>
                </a:solidFill>
                <a:latin typeface="Chromatica"/>
              </a:rPr>
              <a:t>Pour qu’il y ait combustion, nous avons besoin du triangle de feu, c’est-à-dire 3 éléments:</a:t>
            </a:r>
          </a:p>
          <a:p>
            <a:pPr algn="l"/>
            <a:endParaRPr lang="fr-CA" sz="2200" dirty="0">
              <a:solidFill>
                <a:srgbClr val="000000"/>
              </a:solidFill>
              <a:latin typeface="Book Antiqua" panose="02040602050305030304" pitchFamily="18" charset="0"/>
            </a:endParaRPr>
          </a:p>
          <a:p>
            <a:endParaRPr lang="fr-CA" sz="2400" dirty="0">
              <a:latin typeface="Book Antiqua" panose="02040602050305030304" pitchFamily="18" charset="0"/>
            </a:endParaRPr>
          </a:p>
        </p:txBody>
      </p:sp>
      <p:sp>
        <p:nvSpPr>
          <p:cNvPr id="16" name="Titre 1">
            <a:extLst>
              <a:ext uri="{FF2B5EF4-FFF2-40B4-BE49-F238E27FC236}">
                <a16:creationId xmlns:a16="http://schemas.microsoft.com/office/drawing/2014/main" id="{5332C082-48FC-41BF-84FB-EBB33B07F198}"/>
              </a:ext>
            </a:extLst>
          </p:cNvPr>
          <p:cNvSpPr>
            <a:spLocks noGrp="1"/>
          </p:cNvSpPr>
          <p:nvPr>
            <p:ph type="title"/>
          </p:nvPr>
        </p:nvSpPr>
        <p:spPr>
          <a:xfrm>
            <a:off x="504967" y="-1"/>
            <a:ext cx="10952329" cy="1030337"/>
          </a:xfrm>
        </p:spPr>
        <p:txBody>
          <a:bodyPr>
            <a:noAutofit/>
          </a:bodyPr>
          <a:lstStyle/>
          <a:p>
            <a:pPr algn="ctr"/>
            <a:br>
              <a:rPr lang="fr-CA" sz="4400" dirty="0">
                <a:latin typeface="KG Tangled Up In You " panose="02000000000000000000" pitchFamily="2" charset="0"/>
              </a:rPr>
            </a:br>
            <a:r>
              <a:rPr lang="fr-CA" sz="5400" dirty="0">
                <a:latin typeface="KG Tangled Up In You " panose="02000000000000000000" pitchFamily="2" charset="0"/>
              </a:rPr>
              <a:t>La combustion</a:t>
            </a:r>
          </a:p>
        </p:txBody>
      </p:sp>
      <p:sp>
        <p:nvSpPr>
          <p:cNvPr id="17" name="ZoneTexte 16">
            <a:extLst>
              <a:ext uri="{FF2B5EF4-FFF2-40B4-BE49-F238E27FC236}">
                <a16:creationId xmlns:a16="http://schemas.microsoft.com/office/drawing/2014/main" id="{C4ABCD20-0043-42B8-9BD8-341F93933F35}"/>
              </a:ext>
            </a:extLst>
          </p:cNvPr>
          <p:cNvSpPr txBox="1"/>
          <p:nvPr/>
        </p:nvSpPr>
        <p:spPr>
          <a:xfrm>
            <a:off x="10297055" y="4051782"/>
            <a:ext cx="166748" cy="1200329"/>
          </a:xfrm>
          <a:prstGeom prst="rect">
            <a:avLst/>
          </a:prstGeom>
          <a:noFill/>
        </p:spPr>
        <p:txBody>
          <a:bodyPr wrap="square" rtlCol="0">
            <a:spAutoFit/>
          </a:bodyPr>
          <a:lstStyle/>
          <a:p>
            <a:endParaRPr lang="fr-CA" sz="2400" dirty="0">
              <a:latin typeface="Book Antiqua" panose="02040602050305030304" pitchFamily="18" charset="0"/>
            </a:endParaRPr>
          </a:p>
          <a:p>
            <a:endParaRPr lang="fr-CA" sz="2400" dirty="0">
              <a:latin typeface="Book Antiqua" panose="02040602050305030304" pitchFamily="18" charset="0"/>
            </a:endParaRPr>
          </a:p>
          <a:p>
            <a:endParaRPr lang="fr-CA" sz="2400" dirty="0">
              <a:latin typeface="Book Antiqua" panose="02040602050305030304" pitchFamily="18" charset="0"/>
            </a:endParaRPr>
          </a:p>
        </p:txBody>
      </p:sp>
      <p:sp>
        <p:nvSpPr>
          <p:cNvPr id="2" name="Rectangle 3">
            <a:extLst>
              <a:ext uri="{FF2B5EF4-FFF2-40B4-BE49-F238E27FC236}">
                <a16:creationId xmlns:a16="http://schemas.microsoft.com/office/drawing/2014/main" id="{4501BED1-8D1D-4AD2-8CCD-6A5CAB85AF8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sp>
        <p:nvSpPr>
          <p:cNvPr id="3" name="Rectangle 4">
            <a:extLst>
              <a:ext uri="{FF2B5EF4-FFF2-40B4-BE49-F238E27FC236}">
                <a16:creationId xmlns:a16="http://schemas.microsoft.com/office/drawing/2014/main" id="{99703A77-3E59-41FD-BBCF-BF5A33CEBB48}"/>
              </a:ext>
            </a:extLst>
          </p:cNvPr>
          <p:cNvSpPr>
            <a:spLocks noChangeArrowheads="1"/>
          </p:cNvSpPr>
          <p:nvPr/>
        </p:nvSpPr>
        <p:spPr bwMode="auto">
          <a:xfrm>
            <a:off x="0" y="1042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CA" altLang="fr-FR" sz="1800" b="0" i="0" u="none" strike="noStrike" cap="none" normalizeH="0" baseline="0">
              <a:ln>
                <a:noFill/>
              </a:ln>
              <a:solidFill>
                <a:schemeClr val="tx1"/>
              </a:solidFill>
              <a:effectLst/>
              <a:latin typeface="Arial" panose="020B0604020202020204" pitchFamily="34" charset="0"/>
            </a:endParaRPr>
          </a:p>
        </p:txBody>
      </p:sp>
      <p:pic>
        <p:nvPicPr>
          <p:cNvPr id="11266" name="Picture 2" descr="image">
            <a:extLst>
              <a:ext uri="{FF2B5EF4-FFF2-40B4-BE49-F238E27FC236}">
                <a16:creationId xmlns:a16="http://schemas.microsoft.com/office/drawing/2014/main" id="{BF16CBA6-5DD4-409A-B5FD-8AC8F680F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927" y="3847437"/>
            <a:ext cx="3705225" cy="220027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E0456A16-7EFE-4E37-8EAF-A0FEB86F6CC7}"/>
              </a:ext>
            </a:extLst>
          </p:cNvPr>
          <p:cNvSpPr txBox="1"/>
          <p:nvPr/>
        </p:nvSpPr>
        <p:spPr>
          <a:xfrm>
            <a:off x="2586251" y="5355470"/>
            <a:ext cx="2006221" cy="830997"/>
          </a:xfrm>
          <a:prstGeom prst="rect">
            <a:avLst/>
          </a:prstGeom>
          <a:noFill/>
        </p:spPr>
        <p:txBody>
          <a:bodyPr wrap="square" rtlCol="0">
            <a:spAutoFit/>
          </a:bodyPr>
          <a:lstStyle/>
          <a:p>
            <a:r>
              <a:rPr lang="fr-CA" sz="4800" dirty="0" err="1">
                <a:latin typeface="KG Tangled Up In You " panose="02000000000000000000" pitchFamily="2" charset="0"/>
              </a:rPr>
              <a:t>oXYGÈNE</a:t>
            </a:r>
            <a:endParaRPr lang="fr-CA" sz="4800" dirty="0">
              <a:latin typeface="KG Tangled Up In You " panose="02000000000000000000" pitchFamily="2" charset="0"/>
            </a:endParaRPr>
          </a:p>
        </p:txBody>
      </p:sp>
      <p:sp>
        <p:nvSpPr>
          <p:cNvPr id="12" name="ZoneTexte 11">
            <a:extLst>
              <a:ext uri="{FF2B5EF4-FFF2-40B4-BE49-F238E27FC236}">
                <a16:creationId xmlns:a16="http://schemas.microsoft.com/office/drawing/2014/main" id="{F57CC459-F191-45FA-BF9D-F3A37B4BAA6B}"/>
              </a:ext>
            </a:extLst>
          </p:cNvPr>
          <p:cNvSpPr txBox="1"/>
          <p:nvPr/>
        </p:nvSpPr>
        <p:spPr>
          <a:xfrm>
            <a:off x="5686568" y="3192323"/>
            <a:ext cx="2006221" cy="830997"/>
          </a:xfrm>
          <a:prstGeom prst="rect">
            <a:avLst/>
          </a:prstGeom>
          <a:noFill/>
        </p:spPr>
        <p:txBody>
          <a:bodyPr wrap="square" rtlCol="0">
            <a:spAutoFit/>
          </a:bodyPr>
          <a:lstStyle/>
          <a:p>
            <a:r>
              <a:rPr lang="fr-CA" sz="4800" dirty="0">
                <a:latin typeface="KG Tangled Up In You " panose="02000000000000000000" pitchFamily="2" charset="0"/>
              </a:rPr>
              <a:t>BOIS</a:t>
            </a:r>
          </a:p>
        </p:txBody>
      </p:sp>
    </p:spTree>
    <p:extLst>
      <p:ext uri="{BB962C8B-B14F-4D97-AF65-F5344CB8AC3E}">
        <p14:creationId xmlns:p14="http://schemas.microsoft.com/office/powerpoint/2010/main" val="36312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266"/>
                                        </p:tgtEl>
                                        <p:attrNameLst>
                                          <p:attrName>style.visibility</p:attrName>
                                        </p:attrNameLst>
                                      </p:cBhvr>
                                      <p:to>
                                        <p:strVal val="visible"/>
                                      </p:to>
                                    </p:set>
                                    <p:animEffect transition="in" filter="randombar(horizontal)">
                                      <p:cBhvr>
                                        <p:cTn id="28" dur="500"/>
                                        <p:tgtEl>
                                          <p:spTgt spid="1126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additive="base">
                                        <p:cTn id="3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additive="base">
                                        <p:cTn id="3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descr="Rendu de structure moléculaire claire">
            <a:extLst>
              <a:ext uri="{FF2B5EF4-FFF2-40B4-BE49-F238E27FC236}">
                <a16:creationId xmlns:a16="http://schemas.microsoft.com/office/drawing/2014/main" id="{EA93F6BE-E1C9-486D-8B45-10F36EEFD073}"/>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tretch>
            <a:fillRect/>
          </a:stretch>
        </p:blipFill>
        <p:spPr>
          <a:xfrm>
            <a:off x="0" y="9798"/>
            <a:ext cx="12753754" cy="7167761"/>
          </a:xfrm>
        </p:spPr>
      </p:pic>
      <p:sp>
        <p:nvSpPr>
          <p:cNvPr id="14" name="ZoneTexte 13">
            <a:extLst>
              <a:ext uri="{FF2B5EF4-FFF2-40B4-BE49-F238E27FC236}">
                <a16:creationId xmlns:a16="http://schemas.microsoft.com/office/drawing/2014/main" id="{1D979DE3-4ED9-4403-9A71-347E697AD5BD}"/>
              </a:ext>
            </a:extLst>
          </p:cNvPr>
          <p:cNvSpPr txBox="1"/>
          <p:nvPr/>
        </p:nvSpPr>
        <p:spPr>
          <a:xfrm>
            <a:off x="866633" y="1685450"/>
            <a:ext cx="10522424" cy="1200329"/>
          </a:xfrm>
          <a:prstGeom prst="rect">
            <a:avLst/>
          </a:prstGeom>
          <a:noFill/>
        </p:spPr>
        <p:txBody>
          <a:bodyPr wrap="square" rtlCol="0">
            <a:spAutoFit/>
          </a:bodyPr>
          <a:lstStyle/>
          <a:p>
            <a:pPr algn="l"/>
            <a:r>
              <a:rPr lang="fr-CA" sz="2400" dirty="0">
                <a:solidFill>
                  <a:srgbClr val="000000"/>
                </a:solidFill>
                <a:latin typeface="Chromatica"/>
              </a:rPr>
              <a:t>U</a:t>
            </a:r>
            <a:r>
              <a:rPr lang="fr-CA" sz="2400" b="0" i="0" dirty="0">
                <a:solidFill>
                  <a:srgbClr val="000000"/>
                </a:solidFill>
                <a:effectLst/>
                <a:latin typeface="Chromatica"/>
              </a:rPr>
              <a:t>ne </a:t>
            </a:r>
            <a:r>
              <a:rPr lang="fr-CA" sz="2400" b="1" i="0" dirty="0">
                <a:solidFill>
                  <a:srgbClr val="000000"/>
                </a:solidFill>
                <a:effectLst/>
                <a:latin typeface="Chromatica"/>
              </a:rPr>
              <a:t>combustion vive </a:t>
            </a:r>
            <a:r>
              <a:rPr lang="fr-CA" sz="2400" b="0" i="0" dirty="0">
                <a:solidFill>
                  <a:srgbClr val="000000"/>
                </a:solidFill>
                <a:effectLst/>
                <a:latin typeface="Chromatica"/>
              </a:rPr>
              <a:t>est une combustion qui libère beaucoup d'énergie sous forme de chaleur et de lumière en peu de temps.</a:t>
            </a:r>
            <a:endParaRPr lang="fr-CA" sz="2200" dirty="0">
              <a:solidFill>
                <a:srgbClr val="000000"/>
              </a:solidFill>
              <a:latin typeface="Book Antiqua" panose="02040602050305030304" pitchFamily="18" charset="0"/>
            </a:endParaRPr>
          </a:p>
          <a:p>
            <a:endParaRPr lang="fr-CA" sz="2400" dirty="0">
              <a:latin typeface="Book Antiqua" panose="02040602050305030304" pitchFamily="18" charset="0"/>
            </a:endParaRPr>
          </a:p>
        </p:txBody>
      </p:sp>
      <p:sp>
        <p:nvSpPr>
          <p:cNvPr id="16" name="Titre 1">
            <a:extLst>
              <a:ext uri="{FF2B5EF4-FFF2-40B4-BE49-F238E27FC236}">
                <a16:creationId xmlns:a16="http://schemas.microsoft.com/office/drawing/2014/main" id="{5332C082-48FC-41BF-84FB-EBB33B07F198}"/>
              </a:ext>
            </a:extLst>
          </p:cNvPr>
          <p:cNvSpPr>
            <a:spLocks noGrp="1"/>
          </p:cNvSpPr>
          <p:nvPr>
            <p:ph type="title"/>
          </p:nvPr>
        </p:nvSpPr>
        <p:spPr>
          <a:xfrm>
            <a:off x="504967" y="-1"/>
            <a:ext cx="10952329" cy="1030337"/>
          </a:xfrm>
        </p:spPr>
        <p:txBody>
          <a:bodyPr>
            <a:noAutofit/>
          </a:bodyPr>
          <a:lstStyle/>
          <a:p>
            <a:pPr algn="ctr"/>
            <a:br>
              <a:rPr lang="fr-CA" sz="4400" dirty="0">
                <a:latin typeface="KG Tangled Up In You " panose="02000000000000000000" pitchFamily="2" charset="0"/>
              </a:rPr>
            </a:br>
            <a:r>
              <a:rPr lang="fr-CA" sz="5400" dirty="0">
                <a:latin typeface="KG Tangled Up In You " panose="02000000000000000000" pitchFamily="2" charset="0"/>
              </a:rPr>
              <a:t>La combustion VIVE</a:t>
            </a:r>
          </a:p>
        </p:txBody>
      </p:sp>
      <p:sp>
        <p:nvSpPr>
          <p:cNvPr id="17" name="ZoneTexte 16">
            <a:extLst>
              <a:ext uri="{FF2B5EF4-FFF2-40B4-BE49-F238E27FC236}">
                <a16:creationId xmlns:a16="http://schemas.microsoft.com/office/drawing/2014/main" id="{C4ABCD20-0043-42B8-9BD8-341F93933F35}"/>
              </a:ext>
            </a:extLst>
          </p:cNvPr>
          <p:cNvSpPr txBox="1"/>
          <p:nvPr/>
        </p:nvSpPr>
        <p:spPr>
          <a:xfrm>
            <a:off x="10297055" y="4051782"/>
            <a:ext cx="166748" cy="1200329"/>
          </a:xfrm>
          <a:prstGeom prst="rect">
            <a:avLst/>
          </a:prstGeom>
          <a:noFill/>
        </p:spPr>
        <p:txBody>
          <a:bodyPr wrap="square" rtlCol="0">
            <a:spAutoFit/>
          </a:bodyPr>
          <a:lstStyle/>
          <a:p>
            <a:endParaRPr lang="fr-CA" sz="2400" dirty="0">
              <a:latin typeface="Book Antiqua" panose="02040602050305030304" pitchFamily="18" charset="0"/>
            </a:endParaRPr>
          </a:p>
          <a:p>
            <a:endParaRPr lang="fr-CA" sz="2400" dirty="0">
              <a:latin typeface="Book Antiqua" panose="02040602050305030304" pitchFamily="18" charset="0"/>
            </a:endParaRPr>
          </a:p>
          <a:p>
            <a:endParaRPr lang="fr-CA" sz="2400" dirty="0">
              <a:latin typeface="Book Antiqua" panose="02040602050305030304" pitchFamily="18" charset="0"/>
            </a:endParaRPr>
          </a:p>
        </p:txBody>
      </p:sp>
      <p:sp>
        <p:nvSpPr>
          <p:cNvPr id="2" name="Rectangle 3">
            <a:extLst>
              <a:ext uri="{FF2B5EF4-FFF2-40B4-BE49-F238E27FC236}">
                <a16:creationId xmlns:a16="http://schemas.microsoft.com/office/drawing/2014/main" id="{4501BED1-8D1D-4AD2-8CCD-6A5CAB85AF8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sp>
        <p:nvSpPr>
          <p:cNvPr id="3" name="Rectangle 4">
            <a:extLst>
              <a:ext uri="{FF2B5EF4-FFF2-40B4-BE49-F238E27FC236}">
                <a16:creationId xmlns:a16="http://schemas.microsoft.com/office/drawing/2014/main" id="{99703A77-3E59-41FD-BBCF-BF5A33CEBB48}"/>
              </a:ext>
            </a:extLst>
          </p:cNvPr>
          <p:cNvSpPr>
            <a:spLocks noChangeArrowheads="1"/>
          </p:cNvSpPr>
          <p:nvPr/>
        </p:nvSpPr>
        <p:spPr bwMode="auto">
          <a:xfrm>
            <a:off x="0" y="1042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CA" altLang="fr-FR" sz="1800" b="0" i="0" u="none" strike="noStrike" cap="none" normalizeH="0" baseline="0">
              <a:ln>
                <a:noFill/>
              </a:ln>
              <a:solidFill>
                <a:schemeClr val="tx1"/>
              </a:solidFill>
              <a:effectLst/>
              <a:latin typeface="Arial" panose="020B0604020202020204" pitchFamily="34" charset="0"/>
            </a:endParaRPr>
          </a:p>
        </p:txBody>
      </p:sp>
      <p:pic>
        <p:nvPicPr>
          <p:cNvPr id="12290" name="Picture 2" descr="No photo description available.">
            <a:extLst>
              <a:ext uri="{FF2B5EF4-FFF2-40B4-BE49-F238E27FC236}">
                <a16:creationId xmlns:a16="http://schemas.microsoft.com/office/drawing/2014/main" id="{430D1856-E754-4FBE-9E07-35D192556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03354"/>
            <a:ext cx="5282726" cy="3526171"/>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4C31CE84-E3BD-452B-B6BE-1A29DFB5D4E8}"/>
              </a:ext>
            </a:extLst>
          </p:cNvPr>
          <p:cNvSpPr txBox="1"/>
          <p:nvPr/>
        </p:nvSpPr>
        <p:spPr>
          <a:xfrm>
            <a:off x="6448567" y="3456264"/>
            <a:ext cx="4881350" cy="1569660"/>
          </a:xfrm>
          <a:prstGeom prst="rect">
            <a:avLst/>
          </a:prstGeom>
          <a:noFill/>
        </p:spPr>
        <p:txBody>
          <a:bodyPr wrap="square" rtlCol="0">
            <a:spAutoFit/>
          </a:bodyPr>
          <a:lstStyle/>
          <a:p>
            <a:pPr algn="l"/>
            <a:r>
              <a:rPr lang="fr-CA" sz="2400" b="0" i="0" dirty="0">
                <a:solidFill>
                  <a:srgbClr val="000000"/>
                </a:solidFill>
                <a:effectLst/>
                <a:latin typeface="Chromatica"/>
              </a:rPr>
              <a:t>Un feu d'artifice qui explose est un exemple de combustion vive car une grande quantité de chaleur vive est dégagée dans un court laps de temps.</a:t>
            </a:r>
            <a:endParaRPr lang="fr-CA" sz="2400" dirty="0">
              <a:latin typeface="Book Antiqua" panose="02040602050305030304" pitchFamily="18" charset="0"/>
            </a:endParaRPr>
          </a:p>
        </p:txBody>
      </p:sp>
    </p:spTree>
    <p:extLst>
      <p:ext uri="{BB962C8B-B14F-4D97-AF65-F5344CB8AC3E}">
        <p14:creationId xmlns:p14="http://schemas.microsoft.com/office/powerpoint/2010/main" val="195895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290"/>
                                        </p:tgtEl>
                                        <p:attrNameLst>
                                          <p:attrName>style.visibility</p:attrName>
                                        </p:attrNameLst>
                                      </p:cBhvr>
                                      <p:to>
                                        <p:strVal val="visible"/>
                                      </p:to>
                                    </p:set>
                                    <p:anim calcmode="lin" valueType="num">
                                      <p:cBhvr additive="base">
                                        <p:cTn id="20" dur="500" fill="hold"/>
                                        <p:tgtEl>
                                          <p:spTgt spid="12290"/>
                                        </p:tgtEl>
                                        <p:attrNameLst>
                                          <p:attrName>ppt_x</p:attrName>
                                        </p:attrNameLst>
                                      </p:cBhvr>
                                      <p:tavLst>
                                        <p:tav tm="0">
                                          <p:val>
                                            <p:strVal val="#ppt_x"/>
                                          </p:val>
                                        </p:tav>
                                        <p:tav tm="100000">
                                          <p:val>
                                            <p:strVal val="#ppt_x"/>
                                          </p:val>
                                        </p:tav>
                                      </p:tavLst>
                                    </p:anim>
                                    <p:anim calcmode="lin" valueType="num">
                                      <p:cBhvr additive="base">
                                        <p:cTn id="21"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 calcmode="lin" valueType="num">
                                      <p:cBhvr additive="base">
                                        <p:cTn id="2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descr="Rendu de structure moléculaire claire">
            <a:extLst>
              <a:ext uri="{FF2B5EF4-FFF2-40B4-BE49-F238E27FC236}">
                <a16:creationId xmlns:a16="http://schemas.microsoft.com/office/drawing/2014/main" id="{EA93F6BE-E1C9-486D-8B45-10F36EEFD073}"/>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tretch>
            <a:fillRect/>
          </a:stretch>
        </p:blipFill>
        <p:spPr>
          <a:xfrm>
            <a:off x="0" y="9798"/>
            <a:ext cx="12753754" cy="7167761"/>
          </a:xfrm>
        </p:spPr>
      </p:pic>
      <p:sp>
        <p:nvSpPr>
          <p:cNvPr id="16" name="Titre 1">
            <a:extLst>
              <a:ext uri="{FF2B5EF4-FFF2-40B4-BE49-F238E27FC236}">
                <a16:creationId xmlns:a16="http://schemas.microsoft.com/office/drawing/2014/main" id="{5332C082-48FC-41BF-84FB-EBB33B07F198}"/>
              </a:ext>
            </a:extLst>
          </p:cNvPr>
          <p:cNvSpPr>
            <a:spLocks noGrp="1"/>
          </p:cNvSpPr>
          <p:nvPr>
            <p:ph type="title"/>
          </p:nvPr>
        </p:nvSpPr>
        <p:spPr>
          <a:xfrm>
            <a:off x="504967" y="-1"/>
            <a:ext cx="10952329" cy="1030337"/>
          </a:xfrm>
        </p:spPr>
        <p:txBody>
          <a:bodyPr>
            <a:noAutofit/>
          </a:bodyPr>
          <a:lstStyle/>
          <a:p>
            <a:pPr algn="ctr"/>
            <a:br>
              <a:rPr lang="fr-CA" sz="4400" dirty="0">
                <a:latin typeface="KG Tangled Up In You " panose="02000000000000000000" pitchFamily="2" charset="0"/>
              </a:rPr>
            </a:br>
            <a:r>
              <a:rPr lang="fr-CA" sz="5400" dirty="0">
                <a:latin typeface="KG Tangled Up In You " panose="02000000000000000000" pitchFamily="2" charset="0"/>
              </a:rPr>
              <a:t>La combustion VIVE</a:t>
            </a:r>
          </a:p>
        </p:txBody>
      </p:sp>
      <p:sp>
        <p:nvSpPr>
          <p:cNvPr id="17" name="ZoneTexte 16">
            <a:extLst>
              <a:ext uri="{FF2B5EF4-FFF2-40B4-BE49-F238E27FC236}">
                <a16:creationId xmlns:a16="http://schemas.microsoft.com/office/drawing/2014/main" id="{C4ABCD20-0043-42B8-9BD8-341F93933F35}"/>
              </a:ext>
            </a:extLst>
          </p:cNvPr>
          <p:cNvSpPr txBox="1"/>
          <p:nvPr/>
        </p:nvSpPr>
        <p:spPr>
          <a:xfrm>
            <a:off x="10297055" y="4051782"/>
            <a:ext cx="166748" cy="1200329"/>
          </a:xfrm>
          <a:prstGeom prst="rect">
            <a:avLst/>
          </a:prstGeom>
          <a:noFill/>
        </p:spPr>
        <p:txBody>
          <a:bodyPr wrap="square" rtlCol="0">
            <a:spAutoFit/>
          </a:bodyPr>
          <a:lstStyle/>
          <a:p>
            <a:endParaRPr lang="fr-CA" sz="2400" dirty="0">
              <a:latin typeface="Book Antiqua" panose="02040602050305030304" pitchFamily="18" charset="0"/>
            </a:endParaRPr>
          </a:p>
          <a:p>
            <a:endParaRPr lang="fr-CA" sz="2400" dirty="0">
              <a:latin typeface="Book Antiqua" panose="02040602050305030304" pitchFamily="18" charset="0"/>
            </a:endParaRPr>
          </a:p>
          <a:p>
            <a:endParaRPr lang="fr-CA" sz="2400" dirty="0">
              <a:latin typeface="Book Antiqua" panose="02040602050305030304" pitchFamily="18" charset="0"/>
            </a:endParaRPr>
          </a:p>
        </p:txBody>
      </p:sp>
      <p:sp>
        <p:nvSpPr>
          <p:cNvPr id="2" name="Rectangle 3">
            <a:extLst>
              <a:ext uri="{FF2B5EF4-FFF2-40B4-BE49-F238E27FC236}">
                <a16:creationId xmlns:a16="http://schemas.microsoft.com/office/drawing/2014/main" id="{4501BED1-8D1D-4AD2-8CCD-6A5CAB85AF8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sp>
        <p:nvSpPr>
          <p:cNvPr id="3" name="Rectangle 4">
            <a:extLst>
              <a:ext uri="{FF2B5EF4-FFF2-40B4-BE49-F238E27FC236}">
                <a16:creationId xmlns:a16="http://schemas.microsoft.com/office/drawing/2014/main" id="{99703A77-3E59-41FD-BBCF-BF5A33CEBB48}"/>
              </a:ext>
            </a:extLst>
          </p:cNvPr>
          <p:cNvSpPr>
            <a:spLocks noChangeArrowheads="1"/>
          </p:cNvSpPr>
          <p:nvPr/>
        </p:nvSpPr>
        <p:spPr bwMode="auto">
          <a:xfrm>
            <a:off x="0" y="1042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CA" altLang="fr-FR" sz="1800" b="0" i="0" u="none" strike="noStrike" cap="none" normalizeH="0" baseline="0">
              <a:ln>
                <a:noFill/>
              </a:ln>
              <a:solidFill>
                <a:schemeClr val="tx1"/>
              </a:solidFill>
              <a:effectLst/>
              <a:latin typeface="Arial" panose="020B0604020202020204" pitchFamily="34" charset="0"/>
            </a:endParaRPr>
          </a:p>
        </p:txBody>
      </p:sp>
      <p:sp>
        <p:nvSpPr>
          <p:cNvPr id="15" name="ZoneTexte 14">
            <a:extLst>
              <a:ext uri="{FF2B5EF4-FFF2-40B4-BE49-F238E27FC236}">
                <a16:creationId xmlns:a16="http://schemas.microsoft.com/office/drawing/2014/main" id="{4C31CE84-E3BD-452B-B6BE-1A29DFB5D4E8}"/>
              </a:ext>
            </a:extLst>
          </p:cNvPr>
          <p:cNvSpPr txBox="1"/>
          <p:nvPr/>
        </p:nvSpPr>
        <p:spPr>
          <a:xfrm>
            <a:off x="736979" y="4548812"/>
            <a:ext cx="4881350" cy="1569660"/>
          </a:xfrm>
          <a:prstGeom prst="rect">
            <a:avLst/>
          </a:prstGeom>
          <a:noFill/>
        </p:spPr>
        <p:txBody>
          <a:bodyPr wrap="square" rtlCol="0">
            <a:spAutoFit/>
          </a:bodyPr>
          <a:lstStyle/>
          <a:p>
            <a:pPr algn="l"/>
            <a:r>
              <a:rPr lang="fr-CA" sz="2400" b="0" i="0" dirty="0">
                <a:solidFill>
                  <a:srgbClr val="000000"/>
                </a:solidFill>
                <a:effectLst/>
                <a:latin typeface="Chromatica"/>
              </a:rPr>
              <a:t>Lorsque l'on craque une allumette, un dégagement de chaleur est suffisamment élevé pour que l'allumette produise une flamme.</a:t>
            </a:r>
            <a:endParaRPr lang="fr-CA" sz="2400" dirty="0">
              <a:latin typeface="Book Antiqua" panose="02040602050305030304" pitchFamily="18" charset="0"/>
            </a:endParaRPr>
          </a:p>
        </p:txBody>
      </p:sp>
      <p:pic>
        <p:nvPicPr>
          <p:cNvPr id="13314" name="Picture 2" descr="image">
            <a:extLst>
              <a:ext uri="{FF2B5EF4-FFF2-40B4-BE49-F238E27FC236}">
                <a16:creationId xmlns:a16="http://schemas.microsoft.com/office/drawing/2014/main" id="{059EBBE3-FE88-415F-8EAC-E7CA52E16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79" y="1628777"/>
            <a:ext cx="3657600" cy="244141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a:extLst>
              <a:ext uri="{FF2B5EF4-FFF2-40B4-BE49-F238E27FC236}">
                <a16:creationId xmlns:a16="http://schemas.microsoft.com/office/drawing/2014/main" id="{5F4C064A-E4D4-426A-BD10-4170FFCD9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728" y="3531338"/>
            <a:ext cx="3762752" cy="2504582"/>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8B533087-E5E3-42E8-A1B8-1201E1DB608E}"/>
              </a:ext>
            </a:extLst>
          </p:cNvPr>
          <p:cNvSpPr txBox="1"/>
          <p:nvPr/>
        </p:nvSpPr>
        <p:spPr>
          <a:xfrm>
            <a:off x="4890448" y="1789534"/>
            <a:ext cx="4881350" cy="1200329"/>
          </a:xfrm>
          <a:prstGeom prst="rect">
            <a:avLst/>
          </a:prstGeom>
          <a:noFill/>
        </p:spPr>
        <p:txBody>
          <a:bodyPr wrap="square" rtlCol="0">
            <a:spAutoFit/>
          </a:bodyPr>
          <a:lstStyle/>
          <a:p>
            <a:pPr algn="l"/>
            <a:r>
              <a:rPr lang="fr-CA" sz="2400" b="0" i="0" dirty="0">
                <a:solidFill>
                  <a:srgbClr val="000000"/>
                </a:solidFill>
                <a:effectLst/>
                <a:latin typeface="Chromatica"/>
              </a:rPr>
              <a:t>La combustion vive de l'essence dans le moteur d'une voiture lui permet d'avancer.</a:t>
            </a:r>
            <a:endParaRPr lang="fr-CA" sz="2400" dirty="0">
              <a:latin typeface="Book Antiqua" panose="02040602050305030304" pitchFamily="18" charset="0"/>
            </a:endParaRPr>
          </a:p>
        </p:txBody>
      </p:sp>
    </p:spTree>
    <p:extLst>
      <p:ext uri="{BB962C8B-B14F-4D97-AF65-F5344CB8AC3E}">
        <p14:creationId xmlns:p14="http://schemas.microsoft.com/office/powerpoint/2010/main" val="247183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316"/>
                                        </p:tgtEl>
                                        <p:attrNameLst>
                                          <p:attrName>style.visibility</p:attrName>
                                        </p:attrNameLst>
                                      </p:cBhvr>
                                      <p:to>
                                        <p:strVal val="visible"/>
                                      </p:to>
                                    </p:set>
                                    <p:animEffect transition="in" filter="randombar(horizontal)">
                                      <p:cBhvr>
                                        <p:cTn id="25"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descr="Rendu de structure moléculaire claire">
            <a:extLst>
              <a:ext uri="{FF2B5EF4-FFF2-40B4-BE49-F238E27FC236}">
                <a16:creationId xmlns:a16="http://schemas.microsoft.com/office/drawing/2014/main" id="{EA93F6BE-E1C9-486D-8B45-10F36EEFD073}"/>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tretch>
            <a:fillRect/>
          </a:stretch>
        </p:blipFill>
        <p:spPr>
          <a:xfrm>
            <a:off x="0" y="9798"/>
            <a:ext cx="12753754" cy="7167761"/>
          </a:xfrm>
        </p:spPr>
      </p:pic>
      <p:sp>
        <p:nvSpPr>
          <p:cNvPr id="16" name="Titre 1">
            <a:extLst>
              <a:ext uri="{FF2B5EF4-FFF2-40B4-BE49-F238E27FC236}">
                <a16:creationId xmlns:a16="http://schemas.microsoft.com/office/drawing/2014/main" id="{5332C082-48FC-41BF-84FB-EBB33B07F198}"/>
              </a:ext>
            </a:extLst>
          </p:cNvPr>
          <p:cNvSpPr>
            <a:spLocks noGrp="1"/>
          </p:cNvSpPr>
          <p:nvPr>
            <p:ph type="title"/>
          </p:nvPr>
        </p:nvSpPr>
        <p:spPr>
          <a:xfrm>
            <a:off x="504967" y="-1"/>
            <a:ext cx="10952329" cy="1030337"/>
          </a:xfrm>
        </p:spPr>
        <p:txBody>
          <a:bodyPr>
            <a:noAutofit/>
          </a:bodyPr>
          <a:lstStyle/>
          <a:p>
            <a:pPr algn="ctr"/>
            <a:br>
              <a:rPr lang="fr-CA" sz="4400" dirty="0">
                <a:latin typeface="KG Tangled Up In You " panose="02000000000000000000" pitchFamily="2" charset="0"/>
              </a:rPr>
            </a:br>
            <a:r>
              <a:rPr lang="fr-CA" sz="5400" dirty="0">
                <a:latin typeface="KG Tangled Up In You " panose="02000000000000000000" pitchFamily="2" charset="0"/>
              </a:rPr>
              <a:t>La combustion spontanée</a:t>
            </a:r>
          </a:p>
        </p:txBody>
      </p:sp>
      <p:sp>
        <p:nvSpPr>
          <p:cNvPr id="17" name="ZoneTexte 16">
            <a:extLst>
              <a:ext uri="{FF2B5EF4-FFF2-40B4-BE49-F238E27FC236}">
                <a16:creationId xmlns:a16="http://schemas.microsoft.com/office/drawing/2014/main" id="{C4ABCD20-0043-42B8-9BD8-341F93933F35}"/>
              </a:ext>
            </a:extLst>
          </p:cNvPr>
          <p:cNvSpPr txBox="1"/>
          <p:nvPr/>
        </p:nvSpPr>
        <p:spPr>
          <a:xfrm>
            <a:off x="10297055" y="4051782"/>
            <a:ext cx="166748" cy="1200329"/>
          </a:xfrm>
          <a:prstGeom prst="rect">
            <a:avLst/>
          </a:prstGeom>
          <a:noFill/>
        </p:spPr>
        <p:txBody>
          <a:bodyPr wrap="square" rtlCol="0">
            <a:spAutoFit/>
          </a:bodyPr>
          <a:lstStyle/>
          <a:p>
            <a:endParaRPr lang="fr-CA" sz="2400" dirty="0">
              <a:latin typeface="Book Antiqua" panose="02040602050305030304" pitchFamily="18" charset="0"/>
            </a:endParaRPr>
          </a:p>
          <a:p>
            <a:endParaRPr lang="fr-CA" sz="2400" dirty="0">
              <a:latin typeface="Book Antiqua" panose="02040602050305030304" pitchFamily="18" charset="0"/>
            </a:endParaRPr>
          </a:p>
          <a:p>
            <a:endParaRPr lang="fr-CA" sz="2400" dirty="0">
              <a:latin typeface="Book Antiqua" panose="02040602050305030304" pitchFamily="18" charset="0"/>
            </a:endParaRPr>
          </a:p>
        </p:txBody>
      </p:sp>
      <p:sp>
        <p:nvSpPr>
          <p:cNvPr id="2" name="Rectangle 3">
            <a:extLst>
              <a:ext uri="{FF2B5EF4-FFF2-40B4-BE49-F238E27FC236}">
                <a16:creationId xmlns:a16="http://schemas.microsoft.com/office/drawing/2014/main" id="{4501BED1-8D1D-4AD2-8CCD-6A5CAB85AF8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sp>
        <p:nvSpPr>
          <p:cNvPr id="3" name="Rectangle 4">
            <a:extLst>
              <a:ext uri="{FF2B5EF4-FFF2-40B4-BE49-F238E27FC236}">
                <a16:creationId xmlns:a16="http://schemas.microsoft.com/office/drawing/2014/main" id="{99703A77-3E59-41FD-BBCF-BF5A33CEBB48}"/>
              </a:ext>
            </a:extLst>
          </p:cNvPr>
          <p:cNvSpPr>
            <a:spLocks noChangeArrowheads="1"/>
          </p:cNvSpPr>
          <p:nvPr/>
        </p:nvSpPr>
        <p:spPr bwMode="auto">
          <a:xfrm>
            <a:off x="0" y="1042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CA" altLang="fr-FR" sz="1800" b="0" i="0" u="none" strike="noStrike" cap="none" normalizeH="0" baseline="0">
              <a:ln>
                <a:noFill/>
              </a:ln>
              <a:solidFill>
                <a:schemeClr val="tx1"/>
              </a:solidFill>
              <a:effectLst/>
              <a:latin typeface="Arial" panose="020B0604020202020204" pitchFamily="34" charset="0"/>
            </a:endParaRPr>
          </a:p>
        </p:txBody>
      </p:sp>
      <p:sp>
        <p:nvSpPr>
          <p:cNvPr id="12" name="ZoneTexte 11">
            <a:extLst>
              <a:ext uri="{FF2B5EF4-FFF2-40B4-BE49-F238E27FC236}">
                <a16:creationId xmlns:a16="http://schemas.microsoft.com/office/drawing/2014/main" id="{8B533087-E5E3-42E8-A1B8-1201E1DB608E}"/>
              </a:ext>
            </a:extLst>
          </p:cNvPr>
          <p:cNvSpPr txBox="1"/>
          <p:nvPr/>
        </p:nvSpPr>
        <p:spPr>
          <a:xfrm>
            <a:off x="839337" y="1531471"/>
            <a:ext cx="10510198" cy="830997"/>
          </a:xfrm>
          <a:prstGeom prst="rect">
            <a:avLst/>
          </a:prstGeom>
          <a:noFill/>
        </p:spPr>
        <p:txBody>
          <a:bodyPr wrap="square" rtlCol="0">
            <a:spAutoFit/>
          </a:bodyPr>
          <a:lstStyle/>
          <a:p>
            <a:pPr algn="l"/>
            <a:r>
              <a:rPr lang="fr-CA" sz="2400" b="0" i="0" dirty="0">
                <a:solidFill>
                  <a:srgbClr val="000000"/>
                </a:solidFill>
                <a:effectLst/>
                <a:latin typeface="Chromatica"/>
              </a:rPr>
              <a:t>Une </a:t>
            </a:r>
            <a:r>
              <a:rPr lang="fr-CA" sz="2400" b="1" i="0" dirty="0">
                <a:solidFill>
                  <a:srgbClr val="000000"/>
                </a:solidFill>
                <a:effectLst/>
                <a:latin typeface="Chromatica"/>
              </a:rPr>
              <a:t>combustion spontanée</a:t>
            </a:r>
            <a:r>
              <a:rPr lang="fr-CA" sz="2400" b="0" i="0" dirty="0">
                <a:solidFill>
                  <a:srgbClr val="000000"/>
                </a:solidFill>
                <a:effectLst/>
                <a:latin typeface="Chromatica"/>
              </a:rPr>
              <a:t> est une combustion vive qui atteint sa température d'ignition sans agent extérieur.</a:t>
            </a:r>
            <a:endParaRPr lang="fr-CA" sz="2400" dirty="0">
              <a:latin typeface="Book Antiqua" panose="02040602050305030304" pitchFamily="18" charset="0"/>
            </a:endParaRPr>
          </a:p>
        </p:txBody>
      </p:sp>
      <p:pic>
        <p:nvPicPr>
          <p:cNvPr id="14340" name="Picture 4" descr="image">
            <a:extLst>
              <a:ext uri="{FF2B5EF4-FFF2-40B4-BE49-F238E27FC236}">
                <a16:creationId xmlns:a16="http://schemas.microsoft.com/office/drawing/2014/main" id="{BE185A92-F5E0-48C0-88FA-4D1FB0C99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99661"/>
            <a:ext cx="5253535" cy="3021372"/>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1803685F-FECF-4782-8792-F579B1BEEF27}"/>
              </a:ext>
            </a:extLst>
          </p:cNvPr>
          <p:cNvSpPr txBox="1"/>
          <p:nvPr/>
        </p:nvSpPr>
        <p:spPr>
          <a:xfrm>
            <a:off x="1011640" y="3910182"/>
            <a:ext cx="4836426" cy="1200329"/>
          </a:xfrm>
          <a:prstGeom prst="rect">
            <a:avLst/>
          </a:prstGeom>
          <a:noFill/>
        </p:spPr>
        <p:txBody>
          <a:bodyPr wrap="square">
            <a:spAutoFit/>
          </a:bodyPr>
          <a:lstStyle/>
          <a:p>
            <a:r>
              <a:rPr lang="fr-CA" sz="2400" b="0" i="0" dirty="0">
                <a:solidFill>
                  <a:srgbClr val="000000"/>
                </a:solidFill>
                <a:effectLst/>
                <a:latin typeface="Chromatica"/>
              </a:rPr>
              <a:t>Pendant une période de sécheresse, la chaleur fait enflammer le bois causant un feu de forêt.</a:t>
            </a:r>
            <a:endParaRPr lang="fr-CA" sz="2400" dirty="0"/>
          </a:p>
        </p:txBody>
      </p:sp>
    </p:spTree>
    <p:extLst>
      <p:ext uri="{BB962C8B-B14F-4D97-AF65-F5344CB8AC3E}">
        <p14:creationId xmlns:p14="http://schemas.microsoft.com/office/powerpoint/2010/main" val="39893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additive="base">
                                        <p:cTn id="1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340"/>
                                        </p:tgtEl>
                                        <p:attrNameLst>
                                          <p:attrName>style.visibility</p:attrName>
                                        </p:attrNameLst>
                                      </p:cBhvr>
                                      <p:to>
                                        <p:strVal val="visible"/>
                                      </p:to>
                                    </p:set>
                                    <p:animEffect transition="in" filter="randombar(horizontal)">
                                      <p:cBhvr>
                                        <p:cTn id="20" dur="500"/>
                                        <p:tgtEl>
                                          <p:spTgt spid="1434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éo 3">
            <a:extLst>
              <a:ext uri="{FF2B5EF4-FFF2-40B4-BE49-F238E27FC236}">
                <a16:creationId xmlns:a16="http://schemas.microsoft.com/office/drawing/2014/main" id="{87AA5607-E90A-4780-B70B-4A45A4B421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327" y="1032"/>
            <a:ext cx="12191980" cy="6857990"/>
          </a:xfrm>
          <a:prstGeom prst="rect">
            <a:avLst/>
          </a:prstGeom>
        </p:spPr>
      </p:pic>
      <p:sp>
        <p:nvSpPr>
          <p:cNvPr id="11" name="Rectangle 10">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4539"/>
            <a:ext cx="12188952" cy="2368866"/>
          </a:xfrm>
          <a:prstGeom prst="rect">
            <a:avLst/>
          </a:prstGeom>
          <a:gradFill>
            <a:gsLst>
              <a:gs pos="42000">
                <a:srgbClr val="000000">
                  <a:alpha val="16000"/>
                </a:srgbClr>
              </a:gs>
              <a:gs pos="0">
                <a:srgbClr val="000000">
                  <a:alpha val="0"/>
                </a:srgbClr>
              </a:gs>
              <a:gs pos="100000">
                <a:srgbClr val="000000">
                  <a:alpha val="2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F877D6-4CFA-4E80-B7DE-D8B7EA77E693}"/>
              </a:ext>
            </a:extLst>
          </p:cNvPr>
          <p:cNvSpPr>
            <a:spLocks noGrp="1"/>
          </p:cNvSpPr>
          <p:nvPr>
            <p:ph type="ctrTitle"/>
          </p:nvPr>
        </p:nvSpPr>
        <p:spPr>
          <a:xfrm>
            <a:off x="428507" y="921860"/>
            <a:ext cx="9906000" cy="1770317"/>
          </a:xfrm>
        </p:spPr>
        <p:txBody>
          <a:bodyPr>
            <a:normAutofit/>
          </a:bodyPr>
          <a:lstStyle/>
          <a:p>
            <a:pPr algn="ctr"/>
            <a:r>
              <a:rPr lang="fr-CA" sz="7200" dirty="0">
                <a:solidFill>
                  <a:srgbClr val="FFFFFF"/>
                </a:solidFill>
                <a:latin typeface="KG Tangled Up In You " panose="02000000000000000000" pitchFamily="2" charset="0"/>
              </a:rPr>
              <a:t>La matière dans tous ses états</a:t>
            </a:r>
          </a:p>
        </p:txBody>
      </p:sp>
      <p:sp>
        <p:nvSpPr>
          <p:cNvPr id="13" name="Rectangle 12">
            <a:extLst>
              <a:ext uri="{FF2B5EF4-FFF2-40B4-BE49-F238E27FC236}">
                <a16:creationId xmlns:a16="http://schemas.microsoft.com/office/drawing/2014/main" id="{612349FF-7742-42ED-ADF3-238B5DDD1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888006"/>
            <a:ext cx="12188952" cy="1969994"/>
          </a:xfrm>
          <a:prstGeom prst="rect">
            <a:avLst/>
          </a:prstGeom>
          <a:gradFill>
            <a:gsLst>
              <a:gs pos="42000">
                <a:srgbClr val="000000">
                  <a:alpha val="14000"/>
                </a:srgbClr>
              </a:gs>
              <a:gs pos="0">
                <a:srgbClr val="000000">
                  <a:alpha val="0"/>
                </a:srgbClr>
              </a:gs>
              <a:gs pos="100000">
                <a:srgbClr val="000000">
                  <a:alpha val="31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F06E40-3ECB-4820-95B5-8A70B07D4B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10591800" cy="0"/>
          </a:xfrm>
          <a:prstGeom prst="line">
            <a:avLst/>
          </a:prstGeom>
          <a:ln w="1270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0F980DCA-2C27-4D28-88C9-CAB53A42F539}"/>
              </a:ext>
            </a:extLst>
          </p:cNvPr>
          <p:cNvSpPr/>
          <p:nvPr/>
        </p:nvSpPr>
        <p:spPr>
          <a:xfrm>
            <a:off x="9659566" y="1614798"/>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14" name="Ellipse 13">
            <a:extLst>
              <a:ext uri="{FF2B5EF4-FFF2-40B4-BE49-F238E27FC236}">
                <a16:creationId xmlns:a16="http://schemas.microsoft.com/office/drawing/2014/main" id="{A8F580EE-7AB6-46AD-AF26-CAC6A7EB693C}"/>
              </a:ext>
            </a:extLst>
          </p:cNvPr>
          <p:cNvSpPr/>
          <p:nvPr/>
        </p:nvSpPr>
        <p:spPr>
          <a:xfrm rot="14626707">
            <a:off x="9599727" y="1635043"/>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16" name="Ellipse 15">
            <a:extLst>
              <a:ext uri="{FF2B5EF4-FFF2-40B4-BE49-F238E27FC236}">
                <a16:creationId xmlns:a16="http://schemas.microsoft.com/office/drawing/2014/main" id="{C46BB260-5935-46FE-8A9F-25FF247A0B4E}"/>
              </a:ext>
            </a:extLst>
          </p:cNvPr>
          <p:cNvSpPr/>
          <p:nvPr/>
        </p:nvSpPr>
        <p:spPr>
          <a:xfrm rot="18872803">
            <a:off x="9567885" y="1699842"/>
            <a:ext cx="2033081" cy="418283"/>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800" dirty="0">
                <a:effectLst/>
                <a:latin typeface="Calibri" panose="020F0502020204030204" pitchFamily="34" charset="0"/>
                <a:ea typeface="Calibri" panose="020F0502020204030204" pitchFamily="34" charset="0"/>
                <a:cs typeface="Times New Roman" panose="02020603050405020304" pitchFamily="18" charset="0"/>
                <a:sym typeface="Webdings" panose="05030102010509060703" pitchFamily="18" charset="2"/>
              </a:rPr>
              <a:t></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fr-CA" dirty="0"/>
          </a:p>
        </p:txBody>
      </p:sp>
      <p:sp>
        <p:nvSpPr>
          <p:cNvPr id="8" name="Ellipse 7">
            <a:extLst>
              <a:ext uri="{FF2B5EF4-FFF2-40B4-BE49-F238E27FC236}">
                <a16:creationId xmlns:a16="http://schemas.microsoft.com/office/drawing/2014/main" id="{798F3D43-1DC8-49CD-80D0-C3E47A092226}"/>
              </a:ext>
            </a:extLst>
          </p:cNvPr>
          <p:cNvSpPr/>
          <p:nvPr/>
        </p:nvSpPr>
        <p:spPr>
          <a:xfrm>
            <a:off x="10116126" y="839276"/>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Ellipse 18">
            <a:extLst>
              <a:ext uri="{FF2B5EF4-FFF2-40B4-BE49-F238E27FC236}">
                <a16:creationId xmlns:a16="http://schemas.microsoft.com/office/drawing/2014/main" id="{7AEAB874-075E-48FE-9825-3F7979DA66C4}"/>
              </a:ext>
            </a:extLst>
          </p:cNvPr>
          <p:cNvSpPr/>
          <p:nvPr/>
        </p:nvSpPr>
        <p:spPr>
          <a:xfrm>
            <a:off x="11298004" y="1559547"/>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Ellipse 19">
            <a:extLst>
              <a:ext uri="{FF2B5EF4-FFF2-40B4-BE49-F238E27FC236}">
                <a16:creationId xmlns:a16="http://schemas.microsoft.com/office/drawing/2014/main" id="{54B4E3E2-6F21-4AEB-9E12-5B4EFD1B3794}"/>
              </a:ext>
            </a:extLst>
          </p:cNvPr>
          <p:cNvSpPr/>
          <p:nvPr/>
        </p:nvSpPr>
        <p:spPr>
          <a:xfrm>
            <a:off x="10490995" y="2103017"/>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a:extLst>
              <a:ext uri="{FF2B5EF4-FFF2-40B4-BE49-F238E27FC236}">
                <a16:creationId xmlns:a16="http://schemas.microsoft.com/office/drawing/2014/main" id="{20F932BB-3221-4B0B-A172-8D68499221A1}"/>
              </a:ext>
            </a:extLst>
          </p:cNvPr>
          <p:cNvSpPr/>
          <p:nvPr/>
        </p:nvSpPr>
        <p:spPr>
          <a:xfrm>
            <a:off x="10580584" y="1739603"/>
            <a:ext cx="156146" cy="2182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ZoneTexte 2">
            <a:extLst>
              <a:ext uri="{FF2B5EF4-FFF2-40B4-BE49-F238E27FC236}">
                <a16:creationId xmlns:a16="http://schemas.microsoft.com/office/drawing/2014/main" id="{6439BD23-6E34-49AF-86F3-219B55FC8EEA}"/>
              </a:ext>
            </a:extLst>
          </p:cNvPr>
          <p:cNvSpPr txBox="1"/>
          <p:nvPr/>
        </p:nvSpPr>
        <p:spPr>
          <a:xfrm>
            <a:off x="938961" y="2321292"/>
            <a:ext cx="7120042" cy="584775"/>
          </a:xfrm>
          <a:prstGeom prst="rect">
            <a:avLst/>
          </a:prstGeom>
          <a:noFill/>
        </p:spPr>
        <p:txBody>
          <a:bodyPr wrap="square" rtlCol="0">
            <a:spAutoFit/>
          </a:bodyPr>
          <a:lstStyle/>
          <a:p>
            <a:r>
              <a:rPr lang="fr-CA" sz="3200" b="1" dirty="0">
                <a:solidFill>
                  <a:schemeClr val="bg1"/>
                </a:solidFill>
                <a:latin typeface="Book Antiqua" panose="02040602050305030304" pitchFamily="18" charset="0"/>
              </a:rPr>
              <a:t>La matière peut avoir plusieurs états:</a:t>
            </a:r>
          </a:p>
        </p:txBody>
      </p:sp>
      <p:sp>
        <p:nvSpPr>
          <p:cNvPr id="5" name="ZoneTexte 4">
            <a:extLst>
              <a:ext uri="{FF2B5EF4-FFF2-40B4-BE49-F238E27FC236}">
                <a16:creationId xmlns:a16="http://schemas.microsoft.com/office/drawing/2014/main" id="{47DCF23F-4D37-48BA-9A37-18CA05BFD1AE}"/>
              </a:ext>
            </a:extLst>
          </p:cNvPr>
          <p:cNvSpPr txBox="1"/>
          <p:nvPr/>
        </p:nvSpPr>
        <p:spPr>
          <a:xfrm>
            <a:off x="938961" y="3207225"/>
            <a:ext cx="2988859" cy="1107996"/>
          </a:xfrm>
          <a:prstGeom prst="rect">
            <a:avLst/>
          </a:prstGeom>
          <a:noFill/>
        </p:spPr>
        <p:txBody>
          <a:bodyPr wrap="square" rtlCol="0">
            <a:spAutoFit/>
          </a:bodyPr>
          <a:lstStyle/>
          <a:p>
            <a:r>
              <a:rPr lang="fr-CA" sz="6600" dirty="0">
                <a:solidFill>
                  <a:srgbClr val="FFFF00"/>
                </a:solidFill>
                <a:latin typeface="KG Tangled Up In You " panose="02000000000000000000" pitchFamily="2" charset="0"/>
              </a:rPr>
              <a:t>LIQUIDE</a:t>
            </a:r>
          </a:p>
        </p:txBody>
      </p:sp>
      <p:sp>
        <p:nvSpPr>
          <p:cNvPr id="23" name="ZoneTexte 22">
            <a:extLst>
              <a:ext uri="{FF2B5EF4-FFF2-40B4-BE49-F238E27FC236}">
                <a16:creationId xmlns:a16="http://schemas.microsoft.com/office/drawing/2014/main" id="{DBD67F55-9E00-44FB-A916-790A580133E4}"/>
              </a:ext>
            </a:extLst>
          </p:cNvPr>
          <p:cNvSpPr txBox="1"/>
          <p:nvPr/>
        </p:nvSpPr>
        <p:spPr>
          <a:xfrm>
            <a:off x="3632580" y="4019156"/>
            <a:ext cx="2988859" cy="1107996"/>
          </a:xfrm>
          <a:prstGeom prst="rect">
            <a:avLst/>
          </a:prstGeom>
          <a:noFill/>
        </p:spPr>
        <p:txBody>
          <a:bodyPr wrap="square" rtlCol="0">
            <a:spAutoFit/>
          </a:bodyPr>
          <a:lstStyle/>
          <a:p>
            <a:r>
              <a:rPr lang="fr-CA" sz="6600" dirty="0">
                <a:solidFill>
                  <a:srgbClr val="FFFF00"/>
                </a:solidFill>
                <a:latin typeface="KG Tangled Up In You " panose="02000000000000000000" pitchFamily="2" charset="0"/>
              </a:rPr>
              <a:t>SOLIDE</a:t>
            </a:r>
          </a:p>
        </p:txBody>
      </p:sp>
      <p:sp>
        <p:nvSpPr>
          <p:cNvPr id="24" name="ZoneTexte 23">
            <a:extLst>
              <a:ext uri="{FF2B5EF4-FFF2-40B4-BE49-F238E27FC236}">
                <a16:creationId xmlns:a16="http://schemas.microsoft.com/office/drawing/2014/main" id="{B82C1799-4295-410E-A9EB-2E84D0D0BFDB}"/>
              </a:ext>
            </a:extLst>
          </p:cNvPr>
          <p:cNvSpPr txBox="1"/>
          <p:nvPr/>
        </p:nvSpPr>
        <p:spPr>
          <a:xfrm>
            <a:off x="5571053" y="3104276"/>
            <a:ext cx="2988859" cy="1107996"/>
          </a:xfrm>
          <a:prstGeom prst="rect">
            <a:avLst/>
          </a:prstGeom>
          <a:noFill/>
        </p:spPr>
        <p:txBody>
          <a:bodyPr wrap="square" rtlCol="0">
            <a:spAutoFit/>
          </a:bodyPr>
          <a:lstStyle/>
          <a:p>
            <a:r>
              <a:rPr lang="fr-CA" sz="6600" dirty="0">
                <a:solidFill>
                  <a:srgbClr val="FFFF00"/>
                </a:solidFill>
                <a:latin typeface="KG Tangled Up In You " panose="02000000000000000000" pitchFamily="2" charset="0"/>
              </a:rPr>
              <a:t>GAZEUX</a:t>
            </a:r>
          </a:p>
        </p:txBody>
      </p:sp>
      <p:sp>
        <p:nvSpPr>
          <p:cNvPr id="25" name="ZoneTexte 24">
            <a:extLst>
              <a:ext uri="{FF2B5EF4-FFF2-40B4-BE49-F238E27FC236}">
                <a16:creationId xmlns:a16="http://schemas.microsoft.com/office/drawing/2014/main" id="{4E1953C5-2E19-46C4-8976-EF87C9127866}"/>
              </a:ext>
            </a:extLst>
          </p:cNvPr>
          <p:cNvSpPr txBox="1"/>
          <p:nvPr/>
        </p:nvSpPr>
        <p:spPr>
          <a:xfrm>
            <a:off x="800100" y="5165978"/>
            <a:ext cx="10497904" cy="584775"/>
          </a:xfrm>
          <a:prstGeom prst="rect">
            <a:avLst/>
          </a:prstGeom>
          <a:noFill/>
        </p:spPr>
        <p:txBody>
          <a:bodyPr wrap="square" rtlCol="0">
            <a:spAutoFit/>
          </a:bodyPr>
          <a:lstStyle/>
          <a:p>
            <a:pPr algn="ctr"/>
            <a:r>
              <a:rPr lang="fr-CA" sz="3200" b="1" dirty="0">
                <a:solidFill>
                  <a:srgbClr val="FFC000"/>
                </a:solidFill>
                <a:latin typeface="Arial Black" panose="020B0A04020102020204" pitchFamily="34" charset="0"/>
              </a:rPr>
              <a:t>Elle peut passer d’un état à l’autre</a:t>
            </a:r>
          </a:p>
        </p:txBody>
      </p:sp>
    </p:spTree>
    <p:extLst>
      <p:ext uri="{BB962C8B-B14F-4D97-AF65-F5344CB8AC3E}">
        <p14:creationId xmlns:p14="http://schemas.microsoft.com/office/powerpoint/2010/main" val="53036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2000"/>
                                        <p:tgtEl>
                                          <p:spTgt spid="5">
                                            <p:txEl>
                                              <p:pRg st="0" end="0"/>
                                            </p:txEl>
                                          </p:spTgt>
                                        </p:tgtEl>
                                      </p:cBhvr>
                                    </p:animEffect>
                                    <p:anim calcmode="lin" valueType="num">
                                      <p:cBhvr>
                                        <p:cTn id="27"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28"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fade">
                                      <p:cBhvr>
                                        <p:cTn id="33" dur="2000"/>
                                        <p:tgtEl>
                                          <p:spTgt spid="24">
                                            <p:txEl>
                                              <p:pRg st="0" end="0"/>
                                            </p:txEl>
                                          </p:spTgt>
                                        </p:tgtEl>
                                      </p:cBhvr>
                                    </p:animEffect>
                                    <p:anim calcmode="lin" valueType="num">
                                      <p:cBhvr>
                                        <p:cTn id="34" dur="2000" fill="hold"/>
                                        <p:tgtEl>
                                          <p:spTgt spid="24">
                                            <p:txEl>
                                              <p:pRg st="0" end="0"/>
                                            </p:txEl>
                                          </p:spTgt>
                                        </p:tgtEl>
                                        <p:attrNameLst>
                                          <p:attrName>ppt_w</p:attrName>
                                        </p:attrNameLst>
                                      </p:cBhvr>
                                      <p:tavLst>
                                        <p:tav tm="0" fmla="#ppt_w*sin(2.5*pi*$)">
                                          <p:val>
                                            <p:fltVal val="0"/>
                                          </p:val>
                                        </p:tav>
                                        <p:tav tm="100000">
                                          <p:val>
                                            <p:fltVal val="1"/>
                                          </p:val>
                                        </p:tav>
                                      </p:tavLst>
                                    </p:anim>
                                    <p:anim calcmode="lin" valueType="num">
                                      <p:cBhvr>
                                        <p:cTn id="35" dur="2000" fill="hold"/>
                                        <p:tgtEl>
                                          <p:spTgt spid="2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fade">
                                      <p:cBhvr>
                                        <p:cTn id="40" dur="2000"/>
                                        <p:tgtEl>
                                          <p:spTgt spid="23">
                                            <p:txEl>
                                              <p:pRg st="0" end="0"/>
                                            </p:txEl>
                                          </p:spTgt>
                                        </p:tgtEl>
                                      </p:cBhvr>
                                    </p:animEffect>
                                    <p:anim calcmode="lin" valueType="num">
                                      <p:cBhvr>
                                        <p:cTn id="41" dur="2000" fill="hold"/>
                                        <p:tgtEl>
                                          <p:spTgt spid="23">
                                            <p:txEl>
                                              <p:pRg st="0" end="0"/>
                                            </p:txEl>
                                          </p:spTgt>
                                        </p:tgtEl>
                                        <p:attrNameLst>
                                          <p:attrName>ppt_w</p:attrName>
                                        </p:attrNameLst>
                                      </p:cBhvr>
                                      <p:tavLst>
                                        <p:tav tm="0" fmla="#ppt_w*sin(2.5*pi*$)">
                                          <p:val>
                                            <p:fltVal val="0"/>
                                          </p:val>
                                        </p:tav>
                                        <p:tav tm="100000">
                                          <p:val>
                                            <p:fltVal val="1"/>
                                          </p:val>
                                        </p:tav>
                                      </p:tavLst>
                                    </p:anim>
                                    <p:anim calcmode="lin" valueType="num">
                                      <p:cBhvr>
                                        <p:cTn id="42" dur="2000" fill="hold"/>
                                        <p:tgtEl>
                                          <p:spTgt spid="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anim calcmode="lin" valueType="num">
                                      <p:cBhvr>
                                        <p:cTn id="47" dur="10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25">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25">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4"/>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4"/>
                                        </p:tgtEl>
                                      </p:cBhvr>
                                    </p:cmd>
                                  </p:childTnLst>
                                </p:cTn>
                              </p:par>
                            </p:childTnLst>
                          </p:cTn>
                        </p:par>
                      </p:childTnLst>
                    </p:cTn>
                  </p:par>
                </p:childTnLst>
              </p:cTn>
              <p:nextCondLst>
                <p:cond evt="onClick" delay="0">
                  <p:tgtEl>
                    <p:spTgt spid="4"/>
                  </p:tgtEl>
                </p:cond>
              </p:nextCondLst>
            </p:seq>
            <p:video>
              <p:cMediaNode mute="1">
                <p:cTn id="56" repeatCount="indefinite" fill="hold" display="0">
                  <p:stCondLst>
                    <p:cond delay="indefinite"/>
                  </p:stCondLst>
                </p:cTn>
                <p:tgtEl>
                  <p:spTgt spid="4"/>
                </p:tgtEl>
              </p:cMediaNode>
            </p:vide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du contenu 12" descr="Rendu de structure moléculaire claire">
            <a:extLst>
              <a:ext uri="{FF2B5EF4-FFF2-40B4-BE49-F238E27FC236}">
                <a16:creationId xmlns:a16="http://schemas.microsoft.com/office/drawing/2014/main" id="{EA93F6BE-E1C9-486D-8B45-10F36EEFD073}"/>
              </a:ext>
            </a:extLst>
          </p:cNvPr>
          <p:cNvPicPr>
            <a:picLocks noGrp="1" noChangeAspect="1"/>
          </p:cNvPicPr>
          <p:nvPr>
            <p:ph idx="1"/>
          </p:nvPr>
        </p:nvPicPr>
        <p:blipFill>
          <a:blip r:embed="rId2">
            <a:alphaModFix amt="46000"/>
            <a:extLst>
              <a:ext uri="{28A0092B-C50C-407E-A947-70E740481C1C}">
                <a14:useLocalDpi xmlns:a14="http://schemas.microsoft.com/office/drawing/2010/main" val="0"/>
              </a:ext>
            </a:extLst>
          </a:blip>
          <a:stretch>
            <a:fillRect/>
          </a:stretch>
        </p:blipFill>
        <p:spPr>
          <a:xfrm>
            <a:off x="-88711" y="-318668"/>
            <a:ext cx="12753754" cy="7167761"/>
          </a:xfrm>
        </p:spPr>
      </p:pic>
      <p:sp>
        <p:nvSpPr>
          <p:cNvPr id="16" name="Titre 1">
            <a:extLst>
              <a:ext uri="{FF2B5EF4-FFF2-40B4-BE49-F238E27FC236}">
                <a16:creationId xmlns:a16="http://schemas.microsoft.com/office/drawing/2014/main" id="{5332C082-48FC-41BF-84FB-EBB33B07F198}"/>
              </a:ext>
            </a:extLst>
          </p:cNvPr>
          <p:cNvSpPr>
            <a:spLocks noGrp="1"/>
          </p:cNvSpPr>
          <p:nvPr>
            <p:ph type="title"/>
          </p:nvPr>
        </p:nvSpPr>
        <p:spPr>
          <a:xfrm>
            <a:off x="504967" y="-1"/>
            <a:ext cx="10952329" cy="1030337"/>
          </a:xfrm>
        </p:spPr>
        <p:txBody>
          <a:bodyPr>
            <a:noAutofit/>
          </a:bodyPr>
          <a:lstStyle/>
          <a:p>
            <a:pPr algn="ctr"/>
            <a:br>
              <a:rPr lang="fr-CA" sz="4400" dirty="0">
                <a:latin typeface="KG Tangled Up In You " panose="02000000000000000000" pitchFamily="2" charset="0"/>
              </a:rPr>
            </a:br>
            <a:r>
              <a:rPr lang="fr-CA" sz="5400" dirty="0">
                <a:latin typeface="KG Tangled Up In You " panose="02000000000000000000" pitchFamily="2" charset="0"/>
              </a:rPr>
              <a:t>La combustion lente</a:t>
            </a:r>
          </a:p>
        </p:txBody>
      </p:sp>
      <p:sp>
        <p:nvSpPr>
          <p:cNvPr id="17" name="ZoneTexte 16">
            <a:extLst>
              <a:ext uri="{FF2B5EF4-FFF2-40B4-BE49-F238E27FC236}">
                <a16:creationId xmlns:a16="http://schemas.microsoft.com/office/drawing/2014/main" id="{C4ABCD20-0043-42B8-9BD8-341F93933F35}"/>
              </a:ext>
            </a:extLst>
          </p:cNvPr>
          <p:cNvSpPr txBox="1"/>
          <p:nvPr/>
        </p:nvSpPr>
        <p:spPr>
          <a:xfrm>
            <a:off x="10297055" y="4051782"/>
            <a:ext cx="166748" cy="1200329"/>
          </a:xfrm>
          <a:prstGeom prst="rect">
            <a:avLst/>
          </a:prstGeom>
          <a:noFill/>
        </p:spPr>
        <p:txBody>
          <a:bodyPr wrap="square" rtlCol="0">
            <a:spAutoFit/>
          </a:bodyPr>
          <a:lstStyle/>
          <a:p>
            <a:endParaRPr lang="fr-CA" sz="2400" dirty="0">
              <a:latin typeface="Book Antiqua" panose="02040602050305030304" pitchFamily="18" charset="0"/>
            </a:endParaRPr>
          </a:p>
          <a:p>
            <a:endParaRPr lang="fr-CA" sz="2400" dirty="0">
              <a:latin typeface="Book Antiqua" panose="02040602050305030304" pitchFamily="18" charset="0"/>
            </a:endParaRPr>
          </a:p>
          <a:p>
            <a:endParaRPr lang="fr-CA" sz="2400" dirty="0">
              <a:latin typeface="Book Antiqua" panose="02040602050305030304" pitchFamily="18" charset="0"/>
            </a:endParaRPr>
          </a:p>
        </p:txBody>
      </p:sp>
      <p:sp>
        <p:nvSpPr>
          <p:cNvPr id="2" name="Rectangle 3">
            <a:extLst>
              <a:ext uri="{FF2B5EF4-FFF2-40B4-BE49-F238E27FC236}">
                <a16:creationId xmlns:a16="http://schemas.microsoft.com/office/drawing/2014/main" id="{4501BED1-8D1D-4AD2-8CCD-6A5CAB85AF8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sp>
        <p:nvSpPr>
          <p:cNvPr id="3" name="Rectangle 4">
            <a:extLst>
              <a:ext uri="{FF2B5EF4-FFF2-40B4-BE49-F238E27FC236}">
                <a16:creationId xmlns:a16="http://schemas.microsoft.com/office/drawing/2014/main" id="{99703A77-3E59-41FD-BBCF-BF5A33CEBB48}"/>
              </a:ext>
            </a:extLst>
          </p:cNvPr>
          <p:cNvSpPr>
            <a:spLocks noChangeArrowheads="1"/>
          </p:cNvSpPr>
          <p:nvPr/>
        </p:nvSpPr>
        <p:spPr bwMode="auto">
          <a:xfrm>
            <a:off x="0" y="10429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CA" altLang="fr-FR" sz="1800" b="0" i="0" u="none" strike="noStrike" cap="none" normalizeH="0" baseline="0">
              <a:ln>
                <a:noFill/>
              </a:ln>
              <a:solidFill>
                <a:schemeClr val="tx1"/>
              </a:solidFill>
              <a:effectLst/>
              <a:latin typeface="Arial" panose="020B0604020202020204" pitchFamily="34" charset="0"/>
            </a:endParaRPr>
          </a:p>
        </p:txBody>
      </p:sp>
      <p:sp>
        <p:nvSpPr>
          <p:cNvPr id="12" name="ZoneTexte 11">
            <a:extLst>
              <a:ext uri="{FF2B5EF4-FFF2-40B4-BE49-F238E27FC236}">
                <a16:creationId xmlns:a16="http://schemas.microsoft.com/office/drawing/2014/main" id="{8B533087-E5E3-42E8-A1B8-1201E1DB608E}"/>
              </a:ext>
            </a:extLst>
          </p:cNvPr>
          <p:cNvSpPr txBox="1"/>
          <p:nvPr/>
        </p:nvSpPr>
        <p:spPr>
          <a:xfrm>
            <a:off x="839337" y="1531471"/>
            <a:ext cx="10510198" cy="1569660"/>
          </a:xfrm>
          <a:prstGeom prst="rect">
            <a:avLst/>
          </a:prstGeom>
          <a:noFill/>
        </p:spPr>
        <p:txBody>
          <a:bodyPr wrap="square" rtlCol="0">
            <a:spAutoFit/>
          </a:bodyPr>
          <a:lstStyle/>
          <a:p>
            <a:pPr algn="l"/>
            <a:r>
              <a:rPr lang="fr-CA" sz="2400" b="0" i="0" dirty="0">
                <a:solidFill>
                  <a:srgbClr val="000000"/>
                </a:solidFill>
                <a:effectLst/>
                <a:latin typeface="Chromatica"/>
              </a:rPr>
              <a:t>Une </a:t>
            </a:r>
            <a:r>
              <a:rPr lang="fr-CA" sz="2400" b="1" i="0" dirty="0">
                <a:solidFill>
                  <a:srgbClr val="000000"/>
                </a:solidFill>
                <a:effectLst/>
                <a:latin typeface="Chromatica"/>
              </a:rPr>
              <a:t>combustion lente</a:t>
            </a:r>
            <a:r>
              <a:rPr lang="fr-CA" sz="2400" b="0" i="0" dirty="0">
                <a:solidFill>
                  <a:srgbClr val="000000"/>
                </a:solidFill>
                <a:effectLst/>
                <a:latin typeface="Chromatica"/>
              </a:rPr>
              <a:t> est une combustion qui se produit sur une longue période de temps. L'énergie est tranquillement libérée dans l'environnement. Il n'y a pas de flammes produites lors d'une combustion lente, car l'énergie est lentement dégagée.</a:t>
            </a:r>
            <a:endParaRPr lang="fr-CA" sz="2400" dirty="0">
              <a:latin typeface="Book Antiqua" panose="02040602050305030304" pitchFamily="18" charset="0"/>
            </a:endParaRPr>
          </a:p>
        </p:txBody>
      </p:sp>
      <p:sp>
        <p:nvSpPr>
          <p:cNvPr id="14" name="ZoneTexte 13">
            <a:extLst>
              <a:ext uri="{FF2B5EF4-FFF2-40B4-BE49-F238E27FC236}">
                <a16:creationId xmlns:a16="http://schemas.microsoft.com/office/drawing/2014/main" id="{1803685F-FECF-4782-8792-F579B1BEEF27}"/>
              </a:ext>
            </a:extLst>
          </p:cNvPr>
          <p:cNvSpPr txBox="1"/>
          <p:nvPr/>
        </p:nvSpPr>
        <p:spPr>
          <a:xfrm>
            <a:off x="1011640" y="3910182"/>
            <a:ext cx="4836426" cy="1569660"/>
          </a:xfrm>
          <a:prstGeom prst="rect">
            <a:avLst/>
          </a:prstGeom>
          <a:noFill/>
        </p:spPr>
        <p:txBody>
          <a:bodyPr wrap="square">
            <a:spAutoFit/>
          </a:bodyPr>
          <a:lstStyle/>
          <a:p>
            <a:r>
              <a:rPr lang="fr-CA" sz="2400" b="0" i="0" dirty="0">
                <a:solidFill>
                  <a:srgbClr val="000000"/>
                </a:solidFill>
                <a:effectLst/>
                <a:latin typeface="Chromatica"/>
              </a:rPr>
              <a:t>La fermentation est une réaction de combustion lente. Le pain et la bière, par exemple, représentent tous deux des réactions de fermentation.</a:t>
            </a:r>
            <a:endParaRPr lang="fr-CA" sz="2400" dirty="0"/>
          </a:p>
        </p:txBody>
      </p:sp>
      <p:pic>
        <p:nvPicPr>
          <p:cNvPr id="15362" name="Picture 2" descr="image">
            <a:extLst>
              <a:ext uri="{FF2B5EF4-FFF2-40B4-BE49-F238E27FC236}">
                <a16:creationId xmlns:a16="http://schemas.microsoft.com/office/drawing/2014/main" id="{EF06C878-542B-4C83-9D52-9F0EF78A8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701" y="2920621"/>
            <a:ext cx="4048834" cy="30366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15A4C8A-E198-4A06-9EB3-308308AC3E88}"/>
              </a:ext>
            </a:extLst>
          </p:cNvPr>
          <p:cNvSpPr txBox="1"/>
          <p:nvPr/>
        </p:nvSpPr>
        <p:spPr>
          <a:xfrm>
            <a:off x="839337" y="6202762"/>
            <a:ext cx="10563367" cy="646331"/>
          </a:xfrm>
          <a:prstGeom prst="rect">
            <a:avLst/>
          </a:prstGeom>
          <a:noFill/>
        </p:spPr>
        <p:txBody>
          <a:bodyPr wrap="square" rtlCol="0">
            <a:spAutoFit/>
          </a:bodyPr>
          <a:lstStyle/>
          <a:p>
            <a:r>
              <a:rPr lang="fr-CA" b="1" i="0" dirty="0">
                <a:effectLst/>
                <a:latin typeface="Book Antiqua" panose="02040602050305030304" pitchFamily="18" charset="0"/>
              </a:rPr>
              <a:t>La </a:t>
            </a:r>
            <a:r>
              <a:rPr lang="fr-CA" b="1" i="0" strike="noStrike" dirty="0">
                <a:effectLst/>
                <a:latin typeface="Book Antiqua" panose="02040602050305030304" pitchFamily="18" charset="0"/>
                <a:hlinkClick r:id="rId4">
                  <a:extLst>
                    <a:ext uri="{A12FA001-AC4F-418D-AE19-62706E023703}">
                      <ahyp:hlinkClr xmlns:ahyp="http://schemas.microsoft.com/office/drawing/2018/hyperlinkcolor" val="tx"/>
                    </a:ext>
                  </a:extLst>
                </a:hlinkClick>
              </a:rPr>
              <a:t>décomposition</a:t>
            </a:r>
            <a:r>
              <a:rPr lang="fr-CA" b="1" i="0" dirty="0">
                <a:effectLst/>
                <a:latin typeface="Book Antiqua" panose="02040602050305030304" pitchFamily="18" charset="0"/>
              </a:rPr>
              <a:t>, la </a:t>
            </a:r>
            <a:r>
              <a:rPr lang="fr-CA" b="1" i="0" strike="noStrike" dirty="0">
                <a:effectLst/>
                <a:latin typeface="Book Antiqua" panose="02040602050305030304" pitchFamily="18" charset="0"/>
                <a:hlinkClick r:id="rId5">
                  <a:extLst>
                    <a:ext uri="{A12FA001-AC4F-418D-AE19-62706E023703}">
                      <ahyp:hlinkClr xmlns:ahyp="http://schemas.microsoft.com/office/drawing/2018/hyperlinkcolor" val="tx"/>
                    </a:ext>
                  </a:extLst>
                </a:hlinkClick>
              </a:rPr>
              <a:t>respiration cellulaire</a:t>
            </a:r>
            <a:r>
              <a:rPr lang="fr-CA" b="1" i="0" dirty="0">
                <a:effectLst/>
                <a:latin typeface="Book Antiqua" panose="02040602050305030304" pitchFamily="18" charset="0"/>
              </a:rPr>
              <a:t> et la </a:t>
            </a:r>
            <a:r>
              <a:rPr lang="fr-CA" b="1" i="0" strike="noStrike" dirty="0">
                <a:effectLst/>
                <a:latin typeface="Book Antiqua" panose="02040602050305030304" pitchFamily="18" charset="0"/>
                <a:hlinkClick r:id="rId6">
                  <a:extLst>
                    <a:ext uri="{A12FA001-AC4F-418D-AE19-62706E023703}">
                      <ahyp:hlinkClr xmlns:ahyp="http://schemas.microsoft.com/office/drawing/2018/hyperlinkcolor" val="tx"/>
                    </a:ext>
                  </a:extLst>
                </a:hlinkClick>
              </a:rPr>
              <a:t>corrosion</a:t>
            </a:r>
            <a:r>
              <a:rPr lang="fr-CA" b="1" i="0" dirty="0">
                <a:effectLst/>
                <a:latin typeface="Book Antiqua" panose="02040602050305030304" pitchFamily="18" charset="0"/>
              </a:rPr>
              <a:t> (rouille) sont également des exemples de combustions lentes.</a:t>
            </a:r>
            <a:endParaRPr lang="fr-CA" b="1" dirty="0">
              <a:latin typeface="Book Antiqua" panose="02040602050305030304" pitchFamily="18" charset="0"/>
            </a:endParaRPr>
          </a:p>
        </p:txBody>
      </p:sp>
    </p:spTree>
    <p:extLst>
      <p:ext uri="{BB962C8B-B14F-4D97-AF65-F5344CB8AC3E}">
        <p14:creationId xmlns:p14="http://schemas.microsoft.com/office/powerpoint/2010/main" val="272896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additive="base">
                                        <p:cTn id="1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Molécules">
            <a:extLst>
              <a:ext uri="{FF2B5EF4-FFF2-40B4-BE49-F238E27FC236}">
                <a16:creationId xmlns:a16="http://schemas.microsoft.com/office/drawing/2014/main" id="{55E9CBCA-D070-4BFE-9E9B-1EC7206B33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638" r="17020" b="2"/>
          <a:stretch/>
        </p:blipFill>
        <p:spPr>
          <a:xfrm>
            <a:off x="20" y="-17929"/>
            <a:ext cx="4876780" cy="6875929"/>
          </a:xfrm>
          <a:prstGeom prst="rect">
            <a:avLst/>
          </a:prstGeom>
        </p:spPr>
      </p:pic>
      <p:cxnSp>
        <p:nvCxnSpPr>
          <p:cNvPr id="25" name="Straight Connector 24">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Zone de texte 15">
            <a:extLst>
              <a:ext uri="{FF2B5EF4-FFF2-40B4-BE49-F238E27FC236}">
                <a16:creationId xmlns:a16="http://schemas.microsoft.com/office/drawing/2014/main" id="{5D8198DE-7012-49C0-84F9-34E5D1C5C8C7}"/>
              </a:ext>
            </a:extLst>
          </p:cNvPr>
          <p:cNvSpPr txBox="1"/>
          <p:nvPr/>
        </p:nvSpPr>
        <p:spPr>
          <a:xfrm>
            <a:off x="5566943" y="1671852"/>
            <a:ext cx="6005933" cy="4236212"/>
          </a:xfrm>
          <a:prstGeom prst="rect">
            <a:avLst/>
          </a:prstGeom>
        </p:spPr>
        <p:txBody>
          <a:bodyPr rot="0" spcFirstLastPara="0" vert="horz" lIns="91440" tIns="45720" rIns="91440" bIns="45720" numCol="1" spcCol="0" rtlCol="0" fromWordArt="0" anchorCtr="0" forceAA="0" compatLnSpc="1">
            <a:prstTxWarp prst="textNoShape">
              <a:avLst/>
            </a:prstTxWarp>
            <a:noAutofit/>
          </a:bodyPr>
          <a:lstStyle/>
          <a:p>
            <a:pPr>
              <a:lnSpc>
                <a:spcPct val="120000"/>
              </a:lnSpc>
              <a:spcAft>
                <a:spcPts val="800"/>
              </a:spcAft>
            </a:pPr>
            <a:r>
              <a:rPr lang="en-US" sz="2000" dirty="0">
                <a:effectLst/>
                <a:latin typeface="Book Antiqua" panose="02040602050305030304" pitchFamily="18" charset="0"/>
              </a:rPr>
              <a:t>• Les </a:t>
            </a:r>
            <a:r>
              <a:rPr lang="en-US" sz="2000" dirty="0" err="1">
                <a:effectLst/>
                <a:latin typeface="Book Antiqua" panose="02040602050305030304" pitchFamily="18" charset="0"/>
              </a:rPr>
              <a:t>particules</a:t>
            </a:r>
            <a:r>
              <a:rPr lang="en-US" sz="2000" dirty="0">
                <a:effectLst/>
                <a:latin typeface="Book Antiqua" panose="02040602050305030304" pitchFamily="18" charset="0"/>
              </a:rPr>
              <a:t> dans un </a:t>
            </a:r>
            <a:r>
              <a:rPr lang="en-US" sz="2000" dirty="0" err="1">
                <a:effectLst/>
                <a:latin typeface="Book Antiqua" panose="02040602050305030304" pitchFamily="18" charset="0"/>
              </a:rPr>
              <a:t>solide</a:t>
            </a:r>
            <a:r>
              <a:rPr lang="en-US" sz="2000" dirty="0">
                <a:effectLst/>
                <a:latin typeface="Book Antiqua" panose="02040602050305030304" pitchFamily="18" charset="0"/>
              </a:rPr>
              <a:t> </a:t>
            </a:r>
            <a:r>
              <a:rPr lang="en-US" sz="2000" dirty="0" err="1">
                <a:effectLst/>
                <a:latin typeface="Book Antiqua" panose="02040602050305030304" pitchFamily="18" charset="0"/>
              </a:rPr>
              <a:t>sont</a:t>
            </a:r>
            <a:r>
              <a:rPr lang="en-US" sz="2000" dirty="0">
                <a:effectLst/>
                <a:latin typeface="Book Antiqua" panose="02040602050305030304" pitchFamily="18" charset="0"/>
              </a:rPr>
              <a:t> </a:t>
            </a:r>
            <a:r>
              <a:rPr lang="en-US" sz="2000" dirty="0" err="1">
                <a:effectLst/>
                <a:latin typeface="Book Antiqua" panose="02040602050305030304" pitchFamily="18" charset="0"/>
              </a:rPr>
              <a:t>proches</a:t>
            </a:r>
            <a:r>
              <a:rPr lang="en-US" sz="2000" dirty="0">
                <a:effectLst/>
                <a:latin typeface="Book Antiqua" panose="02040602050305030304" pitchFamily="18" charset="0"/>
              </a:rPr>
              <a:t> </a:t>
            </a:r>
            <a:r>
              <a:rPr lang="en-US" sz="2000" dirty="0" err="1">
                <a:effectLst/>
                <a:latin typeface="Book Antiqua" panose="02040602050305030304" pitchFamily="18" charset="0"/>
              </a:rPr>
              <a:t>l’une</a:t>
            </a:r>
            <a:r>
              <a:rPr lang="en-US" sz="2000" dirty="0">
                <a:effectLst/>
                <a:latin typeface="Book Antiqua" panose="02040602050305030304" pitchFamily="18" charset="0"/>
              </a:rPr>
              <a:t>       de </a:t>
            </a:r>
            <a:r>
              <a:rPr lang="en-US" sz="2000" dirty="0" err="1">
                <a:effectLst/>
                <a:latin typeface="Book Antiqua" panose="02040602050305030304" pitchFamily="18" charset="0"/>
              </a:rPr>
              <a:t>l’autre</a:t>
            </a:r>
            <a:r>
              <a:rPr lang="en-US" sz="2000" dirty="0">
                <a:effectLst/>
                <a:latin typeface="Book Antiqua" panose="02040602050305030304" pitchFamily="18" charset="0"/>
              </a:rPr>
              <a:t>.                                 </a:t>
            </a:r>
          </a:p>
          <a:p>
            <a:pPr>
              <a:lnSpc>
                <a:spcPct val="120000"/>
              </a:lnSpc>
              <a:spcAft>
                <a:spcPts val="800"/>
              </a:spcAft>
            </a:pPr>
            <a:r>
              <a:rPr lang="en-US" sz="2000" dirty="0">
                <a:effectLst/>
                <a:latin typeface="Book Antiqua" panose="02040602050305030304" pitchFamily="18" charset="0"/>
              </a:rPr>
              <a:t> • Les </a:t>
            </a:r>
            <a:r>
              <a:rPr lang="en-US" sz="2000" dirty="0" err="1">
                <a:effectLst/>
                <a:latin typeface="Book Antiqua" panose="02040602050305030304" pitchFamily="18" charset="0"/>
              </a:rPr>
              <a:t>solides</a:t>
            </a:r>
            <a:r>
              <a:rPr lang="en-US" sz="2000" dirty="0">
                <a:effectLst/>
                <a:latin typeface="Book Antiqua" panose="02040602050305030304" pitchFamily="18" charset="0"/>
              </a:rPr>
              <a:t> </a:t>
            </a:r>
            <a:r>
              <a:rPr lang="en-US" sz="2000" dirty="0" err="1">
                <a:effectLst/>
                <a:latin typeface="Book Antiqua" panose="02040602050305030304" pitchFamily="18" charset="0"/>
              </a:rPr>
              <a:t>sont</a:t>
            </a:r>
            <a:r>
              <a:rPr lang="en-US" sz="2000" dirty="0">
                <a:effectLst/>
                <a:latin typeface="Book Antiqua" panose="02040602050305030304" pitchFamily="18" charset="0"/>
              </a:rPr>
              <a:t> </a:t>
            </a:r>
            <a:r>
              <a:rPr lang="en-US" sz="2000" dirty="0" err="1">
                <a:effectLst/>
                <a:latin typeface="Book Antiqua" panose="02040602050305030304" pitchFamily="18" charset="0"/>
              </a:rPr>
              <a:t>denses</a:t>
            </a:r>
            <a:r>
              <a:rPr lang="en-US" sz="2000" dirty="0">
                <a:effectLst/>
                <a:latin typeface="Book Antiqua" panose="02040602050305030304" pitchFamily="18" charset="0"/>
              </a:rPr>
              <a:t>.                                                                                                     • </a:t>
            </a:r>
            <a:r>
              <a:rPr lang="en-US" sz="2000" dirty="0" err="1">
                <a:effectLst/>
                <a:latin typeface="Book Antiqua" panose="02040602050305030304" pitchFamily="18" charset="0"/>
              </a:rPr>
              <a:t>Ils</a:t>
            </a:r>
            <a:r>
              <a:rPr lang="en-US" sz="2000" dirty="0">
                <a:effectLst/>
                <a:latin typeface="Book Antiqua" panose="02040602050305030304" pitchFamily="18" charset="0"/>
              </a:rPr>
              <a:t> </a:t>
            </a:r>
            <a:r>
              <a:rPr lang="en-US" sz="2000" dirty="0" err="1">
                <a:effectLst/>
                <a:latin typeface="Book Antiqua" panose="02040602050305030304" pitchFamily="18" charset="0"/>
              </a:rPr>
              <a:t>sont</a:t>
            </a:r>
            <a:r>
              <a:rPr lang="en-US" sz="2000" dirty="0">
                <a:effectLst/>
                <a:latin typeface="Book Antiqua" panose="02040602050305030304" pitchFamily="18" charset="0"/>
              </a:rPr>
              <a:t> plus </a:t>
            </a:r>
            <a:r>
              <a:rPr lang="en-US" sz="2000" dirty="0" err="1">
                <a:effectLst/>
                <a:latin typeface="Book Antiqua" panose="02040602050305030304" pitchFamily="18" charset="0"/>
              </a:rPr>
              <a:t>denses</a:t>
            </a:r>
            <a:r>
              <a:rPr lang="en-US" sz="2000" dirty="0">
                <a:effectLst/>
                <a:latin typeface="Book Antiqua" panose="02040602050305030304" pitchFamily="18" charset="0"/>
              </a:rPr>
              <a:t> </a:t>
            </a:r>
            <a:r>
              <a:rPr lang="en-US" sz="2000" dirty="0" err="1">
                <a:effectLst/>
                <a:latin typeface="Book Antiqua" panose="02040602050305030304" pitchFamily="18" charset="0"/>
              </a:rPr>
              <a:t>qu’un</a:t>
            </a:r>
            <a:r>
              <a:rPr lang="en-US" sz="2000" dirty="0">
                <a:effectLst/>
                <a:latin typeface="Book Antiqua" panose="02040602050305030304" pitchFamily="18" charset="0"/>
              </a:rPr>
              <a:t> </a:t>
            </a:r>
            <a:r>
              <a:rPr lang="en-US" sz="2000" dirty="0" err="1">
                <a:effectLst/>
                <a:latin typeface="Book Antiqua" panose="02040602050305030304" pitchFamily="18" charset="0"/>
              </a:rPr>
              <a:t>liquide</a:t>
            </a:r>
            <a:r>
              <a:rPr lang="en-US" sz="2000" dirty="0">
                <a:effectLst/>
                <a:latin typeface="Book Antiqua" panose="02040602050305030304" pitchFamily="18" charset="0"/>
              </a:rPr>
              <a:t> et </a:t>
            </a:r>
            <a:r>
              <a:rPr lang="en-US" sz="2000" dirty="0" err="1">
                <a:effectLst/>
                <a:latin typeface="Book Antiqua" panose="02040602050305030304" pitchFamily="18" charset="0"/>
              </a:rPr>
              <a:t>qu’un</a:t>
            </a:r>
            <a:r>
              <a:rPr lang="en-US" sz="2000" dirty="0">
                <a:effectLst/>
                <a:latin typeface="Book Antiqua" panose="02040602050305030304" pitchFamily="18" charset="0"/>
              </a:rPr>
              <a:t> gaz.                                            • </a:t>
            </a:r>
            <a:r>
              <a:rPr lang="en-US" sz="2000" dirty="0" err="1">
                <a:effectLst/>
                <a:latin typeface="Book Antiqua" panose="02040602050305030304" pitchFamily="18" charset="0"/>
              </a:rPr>
              <a:t>Ils</a:t>
            </a:r>
            <a:r>
              <a:rPr lang="en-US" sz="2000" dirty="0">
                <a:effectLst/>
                <a:latin typeface="Book Antiqua" panose="02040602050305030304" pitchFamily="18" charset="0"/>
              </a:rPr>
              <a:t> </a:t>
            </a:r>
            <a:r>
              <a:rPr lang="en-US" sz="2000" dirty="0" err="1">
                <a:effectLst/>
                <a:latin typeface="Book Antiqua" panose="02040602050305030304" pitchFamily="18" charset="0"/>
              </a:rPr>
              <a:t>gardent</a:t>
            </a:r>
            <a:r>
              <a:rPr lang="en-US" sz="2000" dirty="0">
                <a:effectLst/>
                <a:latin typeface="Book Antiqua" panose="02040602050305030304" pitchFamily="18" charset="0"/>
              </a:rPr>
              <a:t> </a:t>
            </a:r>
            <a:r>
              <a:rPr lang="en-US" sz="2000" dirty="0" err="1">
                <a:effectLst/>
                <a:latin typeface="Book Antiqua" panose="02040602050305030304" pitchFamily="18" charset="0"/>
              </a:rPr>
              <a:t>leur</a:t>
            </a:r>
            <a:r>
              <a:rPr lang="en-US" sz="2000" dirty="0">
                <a:effectLst/>
                <a:latin typeface="Book Antiqua" panose="02040602050305030304" pitchFamily="18" charset="0"/>
              </a:rPr>
              <a:t> </a:t>
            </a:r>
            <a:r>
              <a:rPr lang="en-US" sz="2000" dirty="0" err="1">
                <a:effectLst/>
                <a:latin typeface="Book Antiqua" panose="02040602050305030304" pitchFamily="18" charset="0"/>
              </a:rPr>
              <a:t>forme</a:t>
            </a:r>
            <a:r>
              <a:rPr lang="en-US" sz="2000" dirty="0">
                <a:effectLst/>
                <a:latin typeface="Book Antiqua" panose="02040602050305030304" pitchFamily="18" charset="0"/>
              </a:rPr>
              <a:t>.                                                                                     • </a:t>
            </a:r>
            <a:r>
              <a:rPr lang="en-US" sz="2000" dirty="0" err="1">
                <a:effectLst/>
                <a:latin typeface="Book Antiqua" panose="02040602050305030304" pitchFamily="18" charset="0"/>
              </a:rPr>
              <a:t>Ils</a:t>
            </a:r>
            <a:r>
              <a:rPr lang="en-US" sz="2000" dirty="0">
                <a:effectLst/>
                <a:latin typeface="Book Antiqua" panose="02040602050305030304" pitchFamily="18" charset="0"/>
              </a:rPr>
              <a:t> </a:t>
            </a:r>
            <a:r>
              <a:rPr lang="en-US" sz="2000" dirty="0" err="1">
                <a:effectLst/>
                <a:latin typeface="Book Antiqua" panose="02040602050305030304" pitchFamily="18" charset="0"/>
              </a:rPr>
              <a:t>ont</a:t>
            </a:r>
            <a:r>
              <a:rPr lang="en-US" sz="2000" dirty="0">
                <a:effectLst/>
                <a:latin typeface="Book Antiqua" panose="02040602050305030304" pitchFamily="18" charset="0"/>
              </a:rPr>
              <a:t> un volume </a:t>
            </a:r>
            <a:r>
              <a:rPr lang="en-US" sz="2000" dirty="0" err="1">
                <a:effectLst/>
                <a:latin typeface="Book Antiqua" panose="02040602050305030304" pitchFamily="18" charset="0"/>
              </a:rPr>
              <a:t>défini</a:t>
            </a:r>
            <a:r>
              <a:rPr lang="en-US" sz="2000" dirty="0">
                <a:effectLst/>
                <a:latin typeface="Book Antiqua" panose="02040602050305030304" pitchFamily="18" charset="0"/>
              </a:rPr>
              <a:t>.</a:t>
            </a:r>
          </a:p>
          <a:p>
            <a:pPr>
              <a:lnSpc>
                <a:spcPct val="120000"/>
              </a:lnSpc>
              <a:spcAft>
                <a:spcPts val="800"/>
              </a:spcAft>
            </a:pPr>
            <a:r>
              <a:rPr lang="en-US" sz="2000" dirty="0">
                <a:effectLst/>
                <a:latin typeface="Book Antiqua" panose="02040602050305030304" pitchFamily="18" charset="0"/>
              </a:rPr>
              <a:t>  •</a:t>
            </a:r>
            <a:r>
              <a:rPr lang="en-US" sz="2000" dirty="0" err="1">
                <a:effectLst/>
                <a:latin typeface="Book Antiqua" panose="02040602050305030304" pitchFamily="18" charset="0"/>
              </a:rPr>
              <a:t>Ils</a:t>
            </a:r>
            <a:r>
              <a:rPr lang="en-US" sz="2000" dirty="0">
                <a:effectLst/>
                <a:latin typeface="Book Antiqua" panose="02040602050305030304" pitchFamily="18" charset="0"/>
              </a:rPr>
              <a:t> </a:t>
            </a:r>
            <a:r>
              <a:rPr lang="en-US" sz="2000" dirty="0" err="1">
                <a:effectLst/>
                <a:latin typeface="Book Antiqua" panose="02040602050305030304" pitchFamily="18" charset="0"/>
              </a:rPr>
              <a:t>occupent</a:t>
            </a:r>
            <a:r>
              <a:rPr lang="en-US" sz="2000" dirty="0">
                <a:effectLst/>
                <a:latin typeface="Book Antiqua" panose="02040602050305030304" pitchFamily="18" charset="0"/>
              </a:rPr>
              <a:t> </a:t>
            </a:r>
            <a:r>
              <a:rPr lang="en-US" sz="2000" dirty="0" err="1">
                <a:effectLst/>
                <a:latin typeface="Book Antiqua" panose="02040602050305030304" pitchFamily="18" charset="0"/>
              </a:rPr>
              <a:t>toujours</a:t>
            </a:r>
            <a:r>
              <a:rPr lang="en-US" sz="2000" dirty="0">
                <a:effectLst/>
                <a:latin typeface="Book Antiqua" panose="02040602050305030304" pitchFamily="18" charset="0"/>
              </a:rPr>
              <a:t> le </a:t>
            </a:r>
            <a:r>
              <a:rPr lang="en-US" sz="2000" dirty="0" err="1">
                <a:effectLst/>
                <a:latin typeface="Book Antiqua" panose="02040602050305030304" pitchFamily="18" charset="0"/>
              </a:rPr>
              <a:t>même</a:t>
            </a:r>
            <a:r>
              <a:rPr lang="en-US" sz="2000" dirty="0">
                <a:effectLst/>
                <a:latin typeface="Book Antiqua" panose="02040602050305030304" pitchFamily="18" charset="0"/>
              </a:rPr>
              <a:t> </a:t>
            </a:r>
            <a:r>
              <a:rPr lang="en-US" sz="2000" dirty="0" err="1">
                <a:effectLst/>
                <a:latin typeface="Book Antiqua" panose="02040602050305030304" pitchFamily="18" charset="0"/>
              </a:rPr>
              <a:t>espace</a:t>
            </a:r>
            <a:r>
              <a:rPr lang="en-US" sz="2000" dirty="0">
                <a:effectLst/>
                <a:latin typeface="Book Antiqua" panose="02040602050305030304" pitchFamily="18" charset="0"/>
              </a:rPr>
              <a:t>.                                                                                                   • </a:t>
            </a:r>
            <a:r>
              <a:rPr lang="en-US" sz="2000" dirty="0" err="1">
                <a:effectLst/>
                <a:latin typeface="Book Antiqua" panose="02040602050305030304" pitchFamily="18" charset="0"/>
              </a:rPr>
              <a:t>Ils</a:t>
            </a:r>
            <a:r>
              <a:rPr lang="en-US" sz="2000" dirty="0">
                <a:effectLst/>
                <a:latin typeface="Book Antiqua" panose="02040602050305030304" pitchFamily="18" charset="0"/>
              </a:rPr>
              <a:t> </a:t>
            </a:r>
            <a:r>
              <a:rPr lang="en-US" sz="2000" dirty="0" err="1">
                <a:effectLst/>
                <a:latin typeface="Book Antiqua" panose="02040602050305030304" pitchFamily="18" charset="0"/>
              </a:rPr>
              <a:t>sont</a:t>
            </a:r>
            <a:r>
              <a:rPr lang="en-US" sz="2000" dirty="0">
                <a:effectLst/>
                <a:latin typeface="Book Antiqua" panose="02040602050305030304" pitchFamily="18" charset="0"/>
              </a:rPr>
              <a:t> </a:t>
            </a:r>
            <a:r>
              <a:rPr lang="en-US" sz="2000" dirty="0" err="1">
                <a:effectLst/>
                <a:latin typeface="Book Antiqua" panose="02040602050305030304" pitchFamily="18" charset="0"/>
              </a:rPr>
              <a:t>habituellement</a:t>
            </a:r>
            <a:r>
              <a:rPr lang="en-US" sz="2000" dirty="0">
                <a:effectLst/>
                <a:latin typeface="Book Antiqua" panose="02040602050305030304" pitchFamily="18" charset="0"/>
              </a:rPr>
              <a:t> </a:t>
            </a:r>
            <a:r>
              <a:rPr lang="en-US" sz="2000" dirty="0" err="1">
                <a:effectLst/>
                <a:latin typeface="Book Antiqua" panose="02040602050305030304" pitchFamily="18" charset="0"/>
              </a:rPr>
              <a:t>durs</a:t>
            </a:r>
            <a:r>
              <a:rPr lang="en-US" sz="2000" dirty="0">
                <a:effectLst/>
                <a:latin typeface="Book Antiqua" panose="02040602050305030304" pitchFamily="18" charset="0"/>
              </a:rPr>
              <a:t>.                                                                                          </a:t>
            </a:r>
          </a:p>
          <a:p>
            <a:pPr>
              <a:lnSpc>
                <a:spcPct val="120000"/>
              </a:lnSpc>
              <a:spcAft>
                <a:spcPts val="800"/>
              </a:spcAft>
            </a:pPr>
            <a:endParaRPr lang="en-US" sz="2000" dirty="0">
              <a:latin typeface="Book Antiqua" panose="02040602050305030304" pitchFamily="18" charset="0"/>
            </a:endParaRPr>
          </a:p>
          <a:p>
            <a:pPr>
              <a:lnSpc>
                <a:spcPct val="120000"/>
              </a:lnSpc>
              <a:spcAft>
                <a:spcPts val="800"/>
              </a:spcAft>
            </a:pPr>
            <a:r>
              <a:rPr lang="en-US" sz="2000" b="1" dirty="0" err="1">
                <a:effectLst/>
                <a:latin typeface="Book Antiqua" panose="02040602050305030304" pitchFamily="18" charset="0"/>
              </a:rPr>
              <a:t>Exemples</a:t>
            </a:r>
            <a:r>
              <a:rPr lang="en-US" sz="2000" b="1" dirty="0">
                <a:effectLst/>
                <a:latin typeface="Book Antiqua" panose="02040602050305030304" pitchFamily="18" charset="0"/>
              </a:rPr>
              <a:t>: un bloc, un crayon, </a:t>
            </a:r>
            <a:r>
              <a:rPr lang="en-US" sz="2000" b="1" dirty="0" err="1">
                <a:effectLst/>
                <a:latin typeface="Book Antiqua" panose="02040602050305030304" pitchFamily="18" charset="0"/>
              </a:rPr>
              <a:t>une</a:t>
            </a:r>
            <a:r>
              <a:rPr lang="en-US" sz="2000" b="1" dirty="0">
                <a:effectLst/>
                <a:latin typeface="Book Antiqua" panose="02040602050305030304" pitchFamily="18" charset="0"/>
              </a:rPr>
              <a:t> </a:t>
            </a:r>
            <a:r>
              <a:rPr lang="en-US" sz="2000" b="1" dirty="0" err="1">
                <a:effectLst/>
                <a:latin typeface="Book Antiqua" panose="02040602050305030304" pitchFamily="18" charset="0"/>
              </a:rPr>
              <a:t>bouteille</a:t>
            </a:r>
            <a:r>
              <a:rPr lang="en-US" sz="2000" b="1" dirty="0">
                <a:effectLst/>
                <a:latin typeface="Book Antiqua" panose="02040602050305030304" pitchFamily="18" charset="0"/>
              </a:rPr>
              <a:t> </a:t>
            </a:r>
            <a:r>
              <a:rPr lang="en-US" sz="2000" b="1" dirty="0" err="1">
                <a:effectLst/>
                <a:latin typeface="Book Antiqua" panose="02040602050305030304" pitchFamily="18" charset="0"/>
              </a:rPr>
              <a:t>d’eau</a:t>
            </a:r>
            <a:endParaRPr lang="en-US" sz="2000" b="1" dirty="0">
              <a:effectLst/>
              <a:latin typeface="Book Antiqua" panose="02040602050305030304" pitchFamily="18" charset="0"/>
            </a:endParaRPr>
          </a:p>
        </p:txBody>
      </p:sp>
      <p:cxnSp>
        <p:nvCxnSpPr>
          <p:cNvPr id="27" name="Straight Connector 26">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0DE319A6-C3ED-4F8D-9274-874A0B8FF050}"/>
              </a:ext>
            </a:extLst>
          </p:cNvPr>
          <p:cNvSpPr txBox="1"/>
          <p:nvPr/>
        </p:nvSpPr>
        <p:spPr>
          <a:xfrm>
            <a:off x="5715000" y="583499"/>
            <a:ext cx="5857876" cy="1200329"/>
          </a:xfrm>
          <a:prstGeom prst="rect">
            <a:avLst/>
          </a:prstGeom>
          <a:noFill/>
        </p:spPr>
        <p:txBody>
          <a:bodyPr wrap="square" rtlCol="0">
            <a:spAutoFit/>
          </a:bodyPr>
          <a:lstStyle/>
          <a:p>
            <a:pPr algn="ctr"/>
            <a:r>
              <a:rPr lang="fr-CA" sz="7200" dirty="0">
                <a:latin typeface="KG Tangled Up In You " panose="02000000000000000000" pitchFamily="2" charset="0"/>
              </a:rPr>
              <a:t>Solide</a:t>
            </a:r>
          </a:p>
        </p:txBody>
      </p:sp>
    </p:spTree>
    <p:extLst>
      <p:ext uri="{BB962C8B-B14F-4D97-AF65-F5344CB8AC3E}">
        <p14:creationId xmlns:p14="http://schemas.microsoft.com/office/powerpoint/2010/main" val="3762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additive="base">
                                        <p:cTn id="1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 calcmode="lin" valueType="num">
                                      <p:cBhvr additive="base">
                                        <p:cTn id="18"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 calcmode="lin" valueType="num">
                                      <p:cBhvr additive="base">
                                        <p:cTn id="24"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 calcmode="lin" valueType="num">
                                      <p:cBhvr additive="base">
                                        <p:cTn id="30"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Espace réservé du contenu 4" descr="Molécules">
            <a:extLst>
              <a:ext uri="{FF2B5EF4-FFF2-40B4-BE49-F238E27FC236}">
                <a16:creationId xmlns:a16="http://schemas.microsoft.com/office/drawing/2014/main" id="{B364D9FE-D962-4C0A-B681-2D7CA1CCBFE3}"/>
              </a:ext>
            </a:extLst>
          </p:cNvPr>
          <p:cNvPicPr>
            <a:picLocks noChangeAspect="1"/>
          </p:cNvPicPr>
          <p:nvPr/>
        </p:nvPicPr>
        <p:blipFill rotWithShape="1">
          <a:blip r:embed="rId2">
            <a:extLst>
              <a:ext uri="{28A0092B-C50C-407E-A947-70E740481C1C}">
                <a14:useLocalDpi xmlns:a14="http://schemas.microsoft.com/office/drawing/2010/main" val="0"/>
              </a:ext>
            </a:extLst>
          </a:blip>
          <a:srcRect l="35638" r="17020" b="2"/>
          <a:stretch/>
        </p:blipFill>
        <p:spPr>
          <a:xfrm>
            <a:off x="7315220" y="-8965"/>
            <a:ext cx="4876780" cy="6875929"/>
          </a:xfrm>
          <a:prstGeom prst="rect">
            <a:avLst/>
          </a:prstGeom>
        </p:spPr>
      </p:pic>
      <p:sp>
        <p:nvSpPr>
          <p:cNvPr id="15" name="Zone de texte 16">
            <a:extLst>
              <a:ext uri="{FF2B5EF4-FFF2-40B4-BE49-F238E27FC236}">
                <a16:creationId xmlns:a16="http://schemas.microsoft.com/office/drawing/2014/main" id="{4CA6DF48-F6BF-41A3-9E57-47DB2EAFBEDF}"/>
              </a:ext>
            </a:extLst>
          </p:cNvPr>
          <p:cNvSpPr txBox="1"/>
          <p:nvPr/>
        </p:nvSpPr>
        <p:spPr>
          <a:xfrm>
            <a:off x="536404" y="1854091"/>
            <a:ext cx="6546784" cy="4615706"/>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rPr>
              <a:t>• Les particules dans un liquide sont moins proches l’une à l’autre qu’un solide mais plus proches l’une à l’autre qu’un gaz.                                                                                                                                                                                                                   </a:t>
            </a:r>
          </a:p>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rPr>
              <a:t>• Les liquides sont un peu denses </a:t>
            </a:r>
          </a:p>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rPr>
              <a:t>• La densité d’un liquide détermine sa viscosité.                                                                           </a:t>
            </a:r>
          </a:p>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rPr>
              <a:t>• Ils prennent la forme d’un contenant.                                                                                   </a:t>
            </a:r>
          </a:p>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rPr>
              <a:t>• Ils ont un volume défini. Ils occupent le même espace même dans des contenants différents.  </a:t>
            </a:r>
          </a:p>
          <a:p>
            <a:pP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rPr>
              <a:t>                                                         </a:t>
            </a:r>
          </a:p>
          <a:p>
            <a:pPr algn="ctr">
              <a:lnSpc>
                <a:spcPct val="107000"/>
              </a:lnSpc>
              <a:spcAft>
                <a:spcPts val="800"/>
              </a:spcAft>
            </a:pPr>
            <a:r>
              <a:rPr lang="fr-CA" sz="2000" dirty="0">
                <a:effectLst/>
                <a:latin typeface="Book Antiqua" panose="02040602050305030304" pitchFamily="18" charset="0"/>
                <a:ea typeface="Calibri" panose="020F0502020204030204" pitchFamily="34" charset="0"/>
                <a:cs typeface="Times New Roman" panose="02020603050405020304" pitchFamily="18" charset="0"/>
              </a:rPr>
              <a:t>• </a:t>
            </a:r>
            <a:r>
              <a:rPr lang="fr-CA" sz="2000" b="1" dirty="0">
                <a:effectLst/>
                <a:latin typeface="Book Antiqua" panose="02040602050305030304" pitchFamily="18" charset="0"/>
                <a:ea typeface="Calibri" panose="020F0502020204030204" pitchFamily="34" charset="0"/>
                <a:cs typeface="Times New Roman" panose="02020603050405020304" pitchFamily="18" charset="0"/>
              </a:rPr>
              <a:t>Exemples: l’eau, l’huile, du savon liquide</a:t>
            </a:r>
          </a:p>
        </p:txBody>
      </p:sp>
      <p:sp>
        <p:nvSpPr>
          <p:cNvPr id="6" name="ZoneTexte 5">
            <a:extLst>
              <a:ext uri="{FF2B5EF4-FFF2-40B4-BE49-F238E27FC236}">
                <a16:creationId xmlns:a16="http://schemas.microsoft.com/office/drawing/2014/main" id="{4430C4E0-CB9A-4201-BA76-C56F471C7F53}"/>
              </a:ext>
            </a:extLst>
          </p:cNvPr>
          <p:cNvSpPr txBox="1"/>
          <p:nvPr/>
        </p:nvSpPr>
        <p:spPr>
          <a:xfrm>
            <a:off x="751490" y="644797"/>
            <a:ext cx="5812240" cy="1200329"/>
          </a:xfrm>
          <a:prstGeom prst="rect">
            <a:avLst/>
          </a:prstGeom>
          <a:noFill/>
        </p:spPr>
        <p:txBody>
          <a:bodyPr wrap="square" rtlCol="0">
            <a:spAutoFit/>
          </a:bodyPr>
          <a:lstStyle/>
          <a:p>
            <a:pPr algn="ctr"/>
            <a:r>
              <a:rPr lang="fr-CA" sz="7200" dirty="0">
                <a:latin typeface="KG Tangled Up In You " panose="02000000000000000000" pitchFamily="2" charset="0"/>
              </a:rPr>
              <a:t>liquide</a:t>
            </a:r>
          </a:p>
        </p:txBody>
      </p:sp>
      <p:cxnSp>
        <p:nvCxnSpPr>
          <p:cNvPr id="8" name="Connecteur droit 7">
            <a:extLst>
              <a:ext uri="{FF2B5EF4-FFF2-40B4-BE49-F238E27FC236}">
                <a16:creationId xmlns:a16="http://schemas.microsoft.com/office/drawing/2014/main" id="{B711E20F-7BD6-4FEE-B85F-FB27219BA3C8}"/>
              </a:ext>
            </a:extLst>
          </p:cNvPr>
          <p:cNvCxnSpPr>
            <a:cxnSpLocks/>
          </p:cNvCxnSpPr>
          <p:nvPr/>
        </p:nvCxnSpPr>
        <p:spPr>
          <a:xfrm>
            <a:off x="800100" y="735287"/>
            <a:ext cx="6092019"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9382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 calcmode="lin" valueType="num">
                                      <p:cBhvr additive="base">
                                        <p:cTn id="1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 calcmode="lin" valueType="num">
                                      <p:cBhvr additive="base">
                                        <p:cTn id="18"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 calcmode="lin" valueType="num">
                                      <p:cBhvr additive="base">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 calcmode="lin" valueType="num">
                                      <p:cBhvr additive="base">
                                        <p:cTn id="28"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 calcmode="lin" valueType="num">
                                      <p:cBhvr additive="base">
                                        <p:cTn id="32"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xEl>
                                              <p:pRg st="6" end="6"/>
                                            </p:txEl>
                                          </p:spTgt>
                                        </p:tgtEl>
                                        <p:attrNameLst>
                                          <p:attrName>style.visibility</p:attrName>
                                        </p:attrNameLst>
                                      </p:cBhvr>
                                      <p:to>
                                        <p:strVal val="visible"/>
                                      </p:to>
                                    </p:set>
                                    <p:anim calcmode="lin" valueType="num">
                                      <p:cBhvr additive="base">
                                        <p:cTn id="38"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Molécules">
            <a:extLst>
              <a:ext uri="{FF2B5EF4-FFF2-40B4-BE49-F238E27FC236}">
                <a16:creationId xmlns:a16="http://schemas.microsoft.com/office/drawing/2014/main" id="{55E9CBCA-D070-4BFE-9E9B-1EC7206B33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638" r="17020" b="2"/>
          <a:stretch/>
        </p:blipFill>
        <p:spPr>
          <a:xfrm>
            <a:off x="20" y="-17929"/>
            <a:ext cx="4876780" cy="6875929"/>
          </a:xfrm>
          <a:prstGeom prst="rect">
            <a:avLst/>
          </a:prstGeom>
        </p:spPr>
      </p:pic>
      <p:cxnSp>
        <p:nvCxnSpPr>
          <p:cNvPr id="25" name="Straight Connector 24">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0DE319A6-C3ED-4F8D-9274-874A0B8FF050}"/>
              </a:ext>
            </a:extLst>
          </p:cNvPr>
          <p:cNvSpPr txBox="1"/>
          <p:nvPr/>
        </p:nvSpPr>
        <p:spPr>
          <a:xfrm>
            <a:off x="5715000" y="583499"/>
            <a:ext cx="5857876" cy="1200329"/>
          </a:xfrm>
          <a:prstGeom prst="rect">
            <a:avLst/>
          </a:prstGeom>
          <a:noFill/>
        </p:spPr>
        <p:txBody>
          <a:bodyPr wrap="square" rtlCol="0">
            <a:spAutoFit/>
          </a:bodyPr>
          <a:lstStyle/>
          <a:p>
            <a:pPr algn="ctr"/>
            <a:r>
              <a:rPr lang="fr-CA" sz="7200" dirty="0">
                <a:latin typeface="KG Tangled Up In You " panose="02000000000000000000" pitchFamily="2" charset="0"/>
              </a:rPr>
              <a:t>gazeux</a:t>
            </a:r>
          </a:p>
        </p:txBody>
      </p:sp>
      <p:sp>
        <p:nvSpPr>
          <p:cNvPr id="8" name="Zone de texte 17">
            <a:extLst>
              <a:ext uri="{FF2B5EF4-FFF2-40B4-BE49-F238E27FC236}">
                <a16:creationId xmlns:a16="http://schemas.microsoft.com/office/drawing/2014/main" id="{B1F7DC8B-3926-4D93-9EB9-5FD6DE76E7AC}"/>
              </a:ext>
            </a:extLst>
          </p:cNvPr>
          <p:cNvSpPr txBox="1"/>
          <p:nvPr/>
        </p:nvSpPr>
        <p:spPr>
          <a:xfrm>
            <a:off x="5654314" y="1685512"/>
            <a:ext cx="6471722" cy="3991954"/>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CA" sz="2200" dirty="0">
                <a:effectLst/>
                <a:latin typeface="Book Antiqua" panose="02040602050305030304" pitchFamily="18" charset="0"/>
                <a:ea typeface="Calibri" panose="020F0502020204030204" pitchFamily="34" charset="0"/>
                <a:cs typeface="Times New Roman" panose="02020603050405020304" pitchFamily="18" charset="0"/>
              </a:rPr>
              <a:t>• Les particules dans un gaz sont dispersées.                                                         </a:t>
            </a:r>
          </a:p>
          <a:p>
            <a:pPr>
              <a:lnSpc>
                <a:spcPct val="107000"/>
              </a:lnSpc>
              <a:spcAft>
                <a:spcPts val="800"/>
              </a:spcAft>
            </a:pPr>
            <a:r>
              <a:rPr lang="fr-CA" sz="2200" dirty="0">
                <a:effectLst/>
                <a:latin typeface="Book Antiqua" panose="02040602050305030304" pitchFamily="18" charset="0"/>
                <a:ea typeface="Calibri" panose="020F0502020204030204" pitchFamily="34" charset="0"/>
                <a:cs typeface="Times New Roman" panose="02020603050405020304" pitchFamily="18" charset="0"/>
              </a:rPr>
              <a:t>• Les gaz ne sont pas denses.                                                                               </a:t>
            </a:r>
          </a:p>
          <a:p>
            <a:pPr>
              <a:lnSpc>
                <a:spcPct val="107000"/>
              </a:lnSpc>
              <a:spcAft>
                <a:spcPts val="800"/>
              </a:spcAft>
            </a:pPr>
            <a:r>
              <a:rPr lang="fr-CA" sz="2200" dirty="0">
                <a:effectLst/>
                <a:latin typeface="Book Antiqua" panose="02040602050305030304" pitchFamily="18" charset="0"/>
                <a:ea typeface="Calibri" panose="020F0502020204030204" pitchFamily="34" charset="0"/>
                <a:cs typeface="Times New Roman" panose="02020603050405020304" pitchFamily="18" charset="0"/>
              </a:rPr>
              <a:t>• Ils ont une plus petite masse que les liquides et les solides                                                    </a:t>
            </a:r>
          </a:p>
          <a:p>
            <a:pPr>
              <a:lnSpc>
                <a:spcPct val="107000"/>
              </a:lnSpc>
              <a:spcAft>
                <a:spcPts val="800"/>
              </a:spcAft>
            </a:pPr>
            <a:r>
              <a:rPr lang="fr-CA" sz="2200" dirty="0">
                <a:effectLst/>
                <a:latin typeface="Book Antiqua" panose="02040602050305030304" pitchFamily="18" charset="0"/>
                <a:ea typeface="Calibri" panose="020F0502020204030204" pitchFamily="34" charset="0"/>
                <a:cs typeface="Times New Roman" panose="02020603050405020304" pitchFamily="18" charset="0"/>
              </a:rPr>
              <a:t>• La plupart des gaz sont invisibles.                                                                                   </a:t>
            </a:r>
          </a:p>
          <a:p>
            <a:pPr>
              <a:lnSpc>
                <a:spcPct val="107000"/>
              </a:lnSpc>
              <a:spcAft>
                <a:spcPts val="800"/>
              </a:spcAft>
            </a:pPr>
            <a:r>
              <a:rPr lang="fr-CA" sz="2200" dirty="0">
                <a:effectLst/>
                <a:latin typeface="Book Antiqua" panose="02040602050305030304" pitchFamily="18" charset="0"/>
                <a:ea typeface="Calibri" panose="020F0502020204030204" pitchFamily="34" charset="0"/>
                <a:cs typeface="Times New Roman" panose="02020603050405020304" pitchFamily="18" charset="0"/>
              </a:rPr>
              <a:t>• Ils n’ont pas de forme définie.                                                                                 </a:t>
            </a:r>
          </a:p>
          <a:p>
            <a:pPr>
              <a:lnSpc>
                <a:spcPct val="107000"/>
              </a:lnSpc>
              <a:spcAft>
                <a:spcPts val="800"/>
              </a:spcAft>
            </a:pPr>
            <a:r>
              <a:rPr lang="fr-CA" sz="2200" dirty="0">
                <a:effectLst/>
                <a:latin typeface="Book Antiqua" panose="02040602050305030304" pitchFamily="18" charset="0"/>
                <a:ea typeface="Calibri" panose="020F0502020204030204" pitchFamily="34" charset="0"/>
                <a:cs typeface="Times New Roman" panose="02020603050405020304" pitchFamily="18" charset="0"/>
              </a:rPr>
              <a:t>• Ils n’ont pas de volume défini. Les particules se dispersent pour remplir le contenant.                                                                                         </a:t>
            </a:r>
          </a:p>
          <a:p>
            <a:pPr algn="ctr">
              <a:lnSpc>
                <a:spcPct val="107000"/>
              </a:lnSpc>
              <a:spcAft>
                <a:spcPts val="800"/>
              </a:spcAft>
            </a:pPr>
            <a:r>
              <a:rPr lang="fr-CA" sz="2200" b="1" dirty="0">
                <a:effectLst/>
                <a:latin typeface="Book Antiqua" panose="02040602050305030304" pitchFamily="18" charset="0"/>
                <a:ea typeface="Calibri" panose="020F0502020204030204" pitchFamily="34" charset="0"/>
                <a:cs typeface="Times New Roman" panose="02020603050405020304" pitchFamily="18" charset="0"/>
              </a:rPr>
              <a:t>Exemples: l’oxygène, la vapeur, le carbone</a:t>
            </a:r>
            <a:r>
              <a:rPr lang="fr-CA" sz="2200" b="1" dirty="0">
                <a:effectLst/>
                <a:latin typeface="Comic Sans MS" panose="030F0702030302020204" pitchFamily="66" charset="0"/>
                <a:ea typeface="Calibri" panose="020F0502020204030204" pitchFamily="34" charset="0"/>
                <a:cs typeface="Times New Roman" panose="02020603050405020304" pitchFamily="18" charset="0"/>
              </a:rPr>
              <a:t>.</a:t>
            </a:r>
            <a:endParaRPr lang="fr-CA"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18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 calcmode="lin" valueType="num">
                                      <p:cBhvr additive="base">
                                        <p:cTn id="42"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8">
                                            <p:txEl>
                                              <p:pRg st="6" end="6"/>
                                            </p:txEl>
                                          </p:spTgt>
                                        </p:tgtEl>
                                        <p:attrNameLst>
                                          <p:attrName>style.visibility</p:attrName>
                                        </p:attrNameLst>
                                      </p:cBhvr>
                                      <p:to>
                                        <p:strVal val="visible"/>
                                      </p:to>
                                    </p:set>
                                    <p:anim calcmode="lin" valueType="num">
                                      <p:cBhvr additive="base">
                                        <p:cTn id="48"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éo 3">
            <a:extLst>
              <a:ext uri="{FF2B5EF4-FFF2-40B4-BE49-F238E27FC236}">
                <a16:creationId xmlns:a16="http://schemas.microsoft.com/office/drawing/2014/main" id="{87AA5607-E90A-4780-B70B-4A45A4B421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80" cy="6857990"/>
          </a:xfrm>
          <a:prstGeom prst="rect">
            <a:avLst/>
          </a:prstGeom>
        </p:spPr>
      </p:pic>
      <p:pic>
        <p:nvPicPr>
          <p:cNvPr id="11" name="Image 10">
            <a:extLst>
              <a:ext uri="{FF2B5EF4-FFF2-40B4-BE49-F238E27FC236}">
                <a16:creationId xmlns:a16="http://schemas.microsoft.com/office/drawing/2014/main" id="{7DD38417-662D-4D2F-B9B8-F2F356FCFA31}"/>
              </a:ext>
            </a:extLst>
          </p:cNvPr>
          <p:cNvPicPr/>
          <p:nvPr/>
        </p:nvPicPr>
        <p:blipFill rotWithShape="1">
          <a:blip r:embed="rId5">
            <a:extLst>
              <a:ext uri="{28A0092B-C50C-407E-A947-70E740481C1C}">
                <a14:useLocalDpi xmlns:a14="http://schemas.microsoft.com/office/drawing/2010/main" val="0"/>
              </a:ext>
            </a:extLst>
          </a:blip>
          <a:srcRect l="5430" r="2160" b="1"/>
          <a:stretch/>
        </p:blipFill>
        <p:spPr>
          <a:xfrm>
            <a:off x="210126" y="269160"/>
            <a:ext cx="4894433" cy="6250559"/>
          </a:xfrm>
          <a:prstGeom prst="rect">
            <a:avLst/>
          </a:prstGeom>
        </p:spPr>
      </p:pic>
      <p:sp>
        <p:nvSpPr>
          <p:cNvPr id="15" name="ZoneTexte 14">
            <a:extLst>
              <a:ext uri="{FF2B5EF4-FFF2-40B4-BE49-F238E27FC236}">
                <a16:creationId xmlns:a16="http://schemas.microsoft.com/office/drawing/2014/main" id="{7E186A8D-9F56-4BF2-A191-0AAD42BCBD74}"/>
              </a:ext>
            </a:extLst>
          </p:cNvPr>
          <p:cNvSpPr txBox="1"/>
          <p:nvPr/>
        </p:nvSpPr>
        <p:spPr>
          <a:xfrm>
            <a:off x="5472897" y="1541828"/>
            <a:ext cx="5806978" cy="3234090"/>
          </a:xfrm>
          <a:prstGeom prst="rect">
            <a:avLst/>
          </a:prstGeom>
          <a:noFill/>
        </p:spPr>
        <p:txBody>
          <a:bodyPr wrap="square">
            <a:spAutoFit/>
          </a:bodyPr>
          <a:lstStyle/>
          <a:p>
            <a:pPr algn="just">
              <a:lnSpc>
                <a:spcPct val="107000"/>
              </a:lnSpc>
              <a:spcAft>
                <a:spcPts val="800"/>
              </a:spcAft>
            </a:pPr>
            <a:r>
              <a:rPr lang="fr-CA" sz="3200" b="1"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Une matière peut subir des changements d’états grâce                                    à certains facteurs, tel que la chaleur. C’est-à-dire qu’elle peut passer d’un état à un autre. </a:t>
            </a:r>
          </a:p>
        </p:txBody>
      </p:sp>
    </p:spTree>
    <p:extLst>
      <p:ext uri="{BB962C8B-B14F-4D97-AF65-F5344CB8AC3E}">
        <p14:creationId xmlns:p14="http://schemas.microsoft.com/office/powerpoint/2010/main" val="23140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1000"/>
                                        <p:tgtEl>
                                          <p:spTgt spid="15">
                                            <p:txEl>
                                              <p:pRg st="0" end="0"/>
                                            </p:txEl>
                                          </p:spTgt>
                                        </p:tgtEl>
                                      </p:cBhvr>
                                    </p:animEffect>
                                    <p:anim calcmode="lin" valueType="num">
                                      <p:cBhvr>
                                        <p:cTn id="1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mute="1">
                <p:cTn id="19"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Espace réservé du contenu 4" descr="Molécules">
            <a:extLst>
              <a:ext uri="{FF2B5EF4-FFF2-40B4-BE49-F238E27FC236}">
                <a16:creationId xmlns:a16="http://schemas.microsoft.com/office/drawing/2014/main" id="{B364D9FE-D962-4C0A-B681-2D7CA1CCBFE3}"/>
              </a:ext>
            </a:extLst>
          </p:cNvPr>
          <p:cNvPicPr>
            <a:picLocks noChangeAspect="1"/>
          </p:cNvPicPr>
          <p:nvPr/>
        </p:nvPicPr>
        <p:blipFill rotWithShape="1">
          <a:blip r:embed="rId2">
            <a:extLst>
              <a:ext uri="{28A0092B-C50C-407E-A947-70E740481C1C}">
                <a14:useLocalDpi xmlns:a14="http://schemas.microsoft.com/office/drawing/2010/main" val="0"/>
              </a:ext>
            </a:extLst>
          </a:blip>
          <a:srcRect l="35638" r="17020" b="2"/>
          <a:stretch/>
        </p:blipFill>
        <p:spPr>
          <a:xfrm>
            <a:off x="7315220" y="-8965"/>
            <a:ext cx="4876780" cy="6875929"/>
          </a:xfrm>
          <a:prstGeom prst="rect">
            <a:avLst/>
          </a:prstGeom>
        </p:spPr>
      </p:pic>
      <p:sp>
        <p:nvSpPr>
          <p:cNvPr id="6" name="ZoneTexte 5">
            <a:extLst>
              <a:ext uri="{FF2B5EF4-FFF2-40B4-BE49-F238E27FC236}">
                <a16:creationId xmlns:a16="http://schemas.microsoft.com/office/drawing/2014/main" id="{4430C4E0-CB9A-4201-BA76-C56F471C7F53}"/>
              </a:ext>
            </a:extLst>
          </p:cNvPr>
          <p:cNvSpPr txBox="1"/>
          <p:nvPr/>
        </p:nvSpPr>
        <p:spPr>
          <a:xfrm>
            <a:off x="751490" y="644797"/>
            <a:ext cx="5812240" cy="1200329"/>
          </a:xfrm>
          <a:prstGeom prst="rect">
            <a:avLst/>
          </a:prstGeom>
          <a:noFill/>
        </p:spPr>
        <p:txBody>
          <a:bodyPr wrap="square" rtlCol="0">
            <a:spAutoFit/>
          </a:bodyPr>
          <a:lstStyle/>
          <a:p>
            <a:pPr algn="ctr"/>
            <a:r>
              <a:rPr lang="fr-CA" sz="7200" dirty="0">
                <a:latin typeface="KG Tangled Up In You " panose="02000000000000000000" pitchFamily="2" charset="0"/>
              </a:rPr>
              <a:t>La fusion</a:t>
            </a:r>
          </a:p>
        </p:txBody>
      </p:sp>
      <p:cxnSp>
        <p:nvCxnSpPr>
          <p:cNvPr id="8" name="Connecteur droit 7">
            <a:extLst>
              <a:ext uri="{FF2B5EF4-FFF2-40B4-BE49-F238E27FC236}">
                <a16:creationId xmlns:a16="http://schemas.microsoft.com/office/drawing/2014/main" id="{B711E20F-7BD6-4FEE-B85F-FB27219BA3C8}"/>
              </a:ext>
            </a:extLst>
          </p:cNvPr>
          <p:cNvCxnSpPr>
            <a:cxnSpLocks/>
          </p:cNvCxnSpPr>
          <p:nvPr/>
        </p:nvCxnSpPr>
        <p:spPr>
          <a:xfrm>
            <a:off x="800100" y="735287"/>
            <a:ext cx="6092019" cy="0"/>
          </a:xfrm>
          <a:prstGeom prst="line">
            <a:avLst/>
          </a:prstGeom>
          <a:ln w="57150"/>
        </p:spPr>
        <p:style>
          <a:lnRef idx="1">
            <a:schemeClr val="dk1"/>
          </a:lnRef>
          <a:fillRef idx="0">
            <a:schemeClr val="dk1"/>
          </a:fillRef>
          <a:effectRef idx="0">
            <a:schemeClr val="dk1"/>
          </a:effectRef>
          <a:fontRef idx="minor">
            <a:schemeClr val="tx1"/>
          </a:fontRef>
        </p:style>
      </p:cxnSp>
      <p:sp>
        <p:nvSpPr>
          <p:cNvPr id="2" name="ZoneTexte 1">
            <a:extLst>
              <a:ext uri="{FF2B5EF4-FFF2-40B4-BE49-F238E27FC236}">
                <a16:creationId xmlns:a16="http://schemas.microsoft.com/office/drawing/2014/main" id="{C43D018E-2FDB-4621-B3A3-E26820DF945D}"/>
              </a:ext>
            </a:extLst>
          </p:cNvPr>
          <p:cNvSpPr txBox="1"/>
          <p:nvPr/>
        </p:nvSpPr>
        <p:spPr>
          <a:xfrm>
            <a:off x="800100" y="1690406"/>
            <a:ext cx="6310384" cy="2686185"/>
          </a:xfrm>
          <a:prstGeom prst="rect">
            <a:avLst/>
          </a:prstGeom>
          <a:noFill/>
        </p:spPr>
        <p:txBody>
          <a:bodyPr wrap="square" rtlCol="0">
            <a:spAutoFit/>
          </a:bodyPr>
          <a:lstStyle/>
          <a:p>
            <a:pPr>
              <a:lnSpc>
                <a:spcPct val="150000"/>
              </a:lnSpc>
            </a:pPr>
            <a:r>
              <a:rPr lang="fr-CA" sz="1600" b="1" dirty="0">
                <a:latin typeface="Book Antiqua" panose="02040602050305030304" pitchFamily="18" charset="0"/>
              </a:rPr>
              <a:t>La fusion signifie la transformation d’un solide en liquide lorsqu’un solide absorbe de la chaleur. Ce processus est plus rapide si le solide est exposé à de très haute températures.</a:t>
            </a:r>
          </a:p>
          <a:p>
            <a:pPr>
              <a:lnSpc>
                <a:spcPct val="150000"/>
              </a:lnSpc>
            </a:pPr>
            <a:r>
              <a:rPr lang="fr-CA" b="1" dirty="0">
                <a:latin typeface="Book Antiqua" panose="02040602050305030304" pitchFamily="18" charset="0"/>
              </a:rPr>
              <a:t>Exemples:</a:t>
            </a:r>
          </a:p>
          <a:p>
            <a:pPr>
              <a:lnSpc>
                <a:spcPct val="150000"/>
              </a:lnSpc>
            </a:pPr>
            <a:r>
              <a:rPr lang="fr-CA" sz="1600" b="0" i="0" dirty="0">
                <a:solidFill>
                  <a:srgbClr val="000000"/>
                </a:solidFill>
                <a:effectLst/>
                <a:latin typeface="Chromatica"/>
              </a:rPr>
              <a:t>La glace qui fond à température ambiante (à gauche), la fusion du fer sous haute température (au centre), et la fonte de pépites de chocolat en cuisine (à droite)</a:t>
            </a:r>
            <a:endParaRPr lang="fr-CA" sz="1600" b="1" dirty="0">
              <a:latin typeface="Book Antiqua" panose="02040602050305030304" pitchFamily="18" charset="0"/>
            </a:endParaRPr>
          </a:p>
        </p:txBody>
      </p:sp>
      <p:pic>
        <p:nvPicPr>
          <p:cNvPr id="1026" name="Picture 2" descr="image">
            <a:extLst>
              <a:ext uri="{FF2B5EF4-FFF2-40B4-BE49-F238E27FC236}">
                <a16:creationId xmlns:a16="http://schemas.microsoft.com/office/drawing/2014/main" id="{93BBC231-1DA0-4202-AFD4-94783814D7F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6774" y="4612873"/>
            <a:ext cx="1171952" cy="18834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ADC88E45-A638-4571-9295-572C22D15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5228" y="4658382"/>
            <a:ext cx="2229134" cy="15548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E2887674-92F9-43B9-8C02-5DFD4A55E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0864" y="4658382"/>
            <a:ext cx="2196025" cy="1647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44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additive="base">
                                        <p:cTn id="16"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 calcmode="lin" valueType="num">
                                      <p:cBhvr additive="base">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randombar(horizontal)">
                                      <p:cBhvr>
                                        <p:cTn id="31" dur="500"/>
                                        <p:tgtEl>
                                          <p:spTgt spid="102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randombar(horizontal)">
                                      <p:cBhvr>
                                        <p:cTn id="36"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Molécules">
            <a:extLst>
              <a:ext uri="{FF2B5EF4-FFF2-40B4-BE49-F238E27FC236}">
                <a16:creationId xmlns:a16="http://schemas.microsoft.com/office/drawing/2014/main" id="{55E9CBCA-D070-4BFE-9E9B-1EC7206B33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638" r="17020" b="2"/>
          <a:stretch/>
        </p:blipFill>
        <p:spPr>
          <a:xfrm>
            <a:off x="20" y="-17929"/>
            <a:ext cx="4876780" cy="6875929"/>
          </a:xfrm>
          <a:prstGeom prst="rect">
            <a:avLst/>
          </a:prstGeom>
        </p:spPr>
      </p:pic>
      <p:cxnSp>
        <p:nvCxnSpPr>
          <p:cNvPr id="25" name="Straight Connector 24">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0DE319A6-C3ED-4F8D-9274-874A0B8FF050}"/>
              </a:ext>
            </a:extLst>
          </p:cNvPr>
          <p:cNvSpPr txBox="1"/>
          <p:nvPr/>
        </p:nvSpPr>
        <p:spPr>
          <a:xfrm>
            <a:off x="5715000" y="583499"/>
            <a:ext cx="5857876" cy="1200329"/>
          </a:xfrm>
          <a:prstGeom prst="rect">
            <a:avLst/>
          </a:prstGeom>
          <a:noFill/>
        </p:spPr>
        <p:txBody>
          <a:bodyPr wrap="square" rtlCol="0">
            <a:spAutoFit/>
          </a:bodyPr>
          <a:lstStyle/>
          <a:p>
            <a:pPr algn="ctr"/>
            <a:r>
              <a:rPr lang="fr-CA" sz="7200" dirty="0">
                <a:latin typeface="KG Tangled Up In You " panose="02000000000000000000" pitchFamily="2" charset="0"/>
              </a:rPr>
              <a:t>L’évaporation</a:t>
            </a:r>
          </a:p>
        </p:txBody>
      </p:sp>
      <p:sp>
        <p:nvSpPr>
          <p:cNvPr id="8" name="Zone de texte 17">
            <a:extLst>
              <a:ext uri="{FF2B5EF4-FFF2-40B4-BE49-F238E27FC236}">
                <a16:creationId xmlns:a16="http://schemas.microsoft.com/office/drawing/2014/main" id="{B1F7DC8B-3926-4D93-9EB9-5FD6DE76E7AC}"/>
              </a:ext>
            </a:extLst>
          </p:cNvPr>
          <p:cNvSpPr txBox="1"/>
          <p:nvPr/>
        </p:nvSpPr>
        <p:spPr>
          <a:xfrm>
            <a:off x="5654314" y="1685512"/>
            <a:ext cx="6471722" cy="3991954"/>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CA" sz="2200" b="1" dirty="0">
                <a:effectLst/>
                <a:latin typeface="Calibri" panose="020F0502020204030204" pitchFamily="34" charset="0"/>
                <a:ea typeface="Calibri" panose="020F0502020204030204" pitchFamily="34" charset="0"/>
                <a:cs typeface="Times New Roman" panose="02020603050405020304" pitchFamily="18" charset="0"/>
              </a:rPr>
              <a:t>L’évaporation signifie la transformation d’un liquide en un gaz lorsqu</a:t>
            </a:r>
            <a:r>
              <a:rPr lang="fr-CA" sz="2200" b="1" dirty="0">
                <a:latin typeface="Calibri" panose="020F0502020204030204" pitchFamily="34" charset="0"/>
                <a:ea typeface="Calibri" panose="020F0502020204030204" pitchFamily="34" charset="0"/>
                <a:cs typeface="Times New Roman" panose="02020603050405020304" pitchFamily="18" charset="0"/>
              </a:rPr>
              <a:t>’un liquide absorbe de la chaleur. Ce processus est plus rapide si le liquide est soumis à de très hautes températures comme dans une bouilloire.</a:t>
            </a:r>
            <a:endParaRPr lang="fr-CA" sz="2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image">
            <a:extLst>
              <a:ext uri="{FF2B5EF4-FFF2-40B4-BE49-F238E27FC236}">
                <a16:creationId xmlns:a16="http://schemas.microsoft.com/office/drawing/2014/main" id="{AFD8C8A4-75C5-4A4B-8C41-24631893E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69340"/>
            <a:ext cx="3293658" cy="247024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7FEE070-BF9D-4517-8711-2D8C495ED0F5}"/>
              </a:ext>
            </a:extLst>
          </p:cNvPr>
          <p:cNvSpPr txBox="1"/>
          <p:nvPr/>
        </p:nvSpPr>
        <p:spPr>
          <a:xfrm>
            <a:off x="9104191" y="4148581"/>
            <a:ext cx="2614319" cy="1200329"/>
          </a:xfrm>
          <a:prstGeom prst="rect">
            <a:avLst/>
          </a:prstGeom>
          <a:noFill/>
        </p:spPr>
        <p:txBody>
          <a:bodyPr wrap="square" rtlCol="0">
            <a:spAutoFit/>
          </a:bodyPr>
          <a:lstStyle/>
          <a:p>
            <a:r>
              <a:rPr lang="fr-CA" b="0" i="0" dirty="0">
                <a:solidFill>
                  <a:srgbClr val="000000"/>
                </a:solidFill>
                <a:effectLst/>
                <a:latin typeface="Book Antiqua" panose="02040602050305030304" pitchFamily="18" charset="0"/>
              </a:rPr>
              <a:t>Sous l’effet de la chaleur du Soleil, l’eau liquide passe à la phase gazeuse.</a:t>
            </a:r>
            <a:endParaRPr lang="fr-CA" dirty="0">
              <a:latin typeface="Book Antiqua" panose="02040602050305030304" pitchFamily="18" charset="0"/>
            </a:endParaRPr>
          </a:p>
        </p:txBody>
      </p:sp>
    </p:spTree>
    <p:extLst>
      <p:ext uri="{BB962C8B-B14F-4D97-AF65-F5344CB8AC3E}">
        <p14:creationId xmlns:p14="http://schemas.microsoft.com/office/powerpoint/2010/main" val="327360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ronicleVTI">
  <a:themeElements>
    <a:clrScheme name="AnalogousFromDarkSeedLeftStep">
      <a:dk1>
        <a:srgbClr val="000000"/>
      </a:dk1>
      <a:lt1>
        <a:srgbClr val="FFFFFF"/>
      </a:lt1>
      <a:dk2>
        <a:srgbClr val="1B1D2F"/>
      </a:dk2>
      <a:lt2>
        <a:srgbClr val="F0F3F1"/>
      </a:lt2>
      <a:accent1>
        <a:srgbClr val="E729B5"/>
      </a:accent1>
      <a:accent2>
        <a:srgbClr val="B717D5"/>
      </a:accent2>
      <a:accent3>
        <a:srgbClr val="7A29E7"/>
      </a:accent3>
      <a:accent4>
        <a:srgbClr val="3230D9"/>
      </a:accent4>
      <a:accent5>
        <a:srgbClr val="2976E7"/>
      </a:accent5>
      <a:accent6>
        <a:srgbClr val="17B3D5"/>
      </a:accent6>
      <a:hlink>
        <a:srgbClr val="3F5EBF"/>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998</TotalTime>
  <Words>1584</Words>
  <Application>Microsoft Office PowerPoint</Application>
  <PresentationFormat>Grand écran</PresentationFormat>
  <Paragraphs>167</Paragraphs>
  <Slides>30</Slides>
  <Notes>0</Notes>
  <HiddenSlides>0</HiddenSlides>
  <MMClips>5</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30</vt:i4>
      </vt:variant>
    </vt:vector>
  </HeadingPairs>
  <TitlesOfParts>
    <vt:vector size="41" baseType="lpstr">
      <vt:lpstr>Arial</vt:lpstr>
      <vt:lpstr>Arial Black</vt:lpstr>
      <vt:lpstr>Book Antiqua</vt:lpstr>
      <vt:lpstr>Calibri</vt:lpstr>
      <vt:lpstr>Calisto MT</vt:lpstr>
      <vt:lpstr>Chromatica</vt:lpstr>
      <vt:lpstr>Comic Sans MS</vt:lpstr>
      <vt:lpstr>KG Tangled Up In You </vt:lpstr>
      <vt:lpstr>Univers Condensed</vt:lpstr>
      <vt:lpstr>Wingdings 2</vt:lpstr>
      <vt:lpstr>ChronicleVTI</vt:lpstr>
      <vt:lpstr>La matière</vt:lpstr>
      <vt:lpstr>QU’EST-CE QUE LA MATIÈRE?   </vt:lpstr>
      <vt:lpstr>La matière dans tous ses états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propriétés de la matière</vt:lpstr>
      <vt:lpstr>LA MASSE</vt:lpstr>
      <vt:lpstr>Le volume</vt:lpstr>
      <vt:lpstr>Les propriétés de la matière…                                                                      ça mange quoi en hiver?   </vt:lpstr>
      <vt:lpstr>LA SOLUBILITÉ   </vt:lpstr>
      <vt:lpstr>LA visquosité   </vt:lpstr>
      <vt:lpstr>La dureté   </vt:lpstr>
      <vt:lpstr>La transparence   </vt:lpstr>
      <vt:lpstr>Les changements  de la matière</vt:lpstr>
      <vt:lpstr>Les changements physiques</vt:lpstr>
      <vt:lpstr>Les changements chimiques</vt:lpstr>
      <vt:lpstr> L’OXIDATION</vt:lpstr>
      <vt:lpstr> Les indices pour reconnaitre un changement chimique</vt:lpstr>
      <vt:lpstr> La combustion</vt:lpstr>
      <vt:lpstr> La combustion VIVE</vt:lpstr>
      <vt:lpstr> La combustion VIVE</vt:lpstr>
      <vt:lpstr> La combustion spontanée</vt:lpstr>
      <vt:lpstr> La combustion lente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matière</dc:title>
  <dc:creator>Nathalie Vaillant</dc:creator>
  <cp:lastModifiedBy>Nathalie Vaillant</cp:lastModifiedBy>
  <cp:revision>5</cp:revision>
  <dcterms:created xsi:type="dcterms:W3CDTF">2021-01-11T02:55:30Z</dcterms:created>
  <dcterms:modified xsi:type="dcterms:W3CDTF">2021-01-11T19:34:21Z</dcterms:modified>
</cp:coreProperties>
</file>