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3" r:id="rId5"/>
    <p:sldId id="259" r:id="rId6"/>
    <p:sldId id="260" r:id="rId7"/>
    <p:sldId id="261" r:id="rId8"/>
    <p:sldId id="262" r:id="rId9"/>
    <p:sldId id="275" r:id="rId10"/>
    <p:sldId id="276" r:id="rId11"/>
    <p:sldId id="266" r:id="rId12"/>
    <p:sldId id="264" r:id="rId13"/>
    <p:sldId id="265" r:id="rId14"/>
    <p:sldId id="267" r:id="rId15"/>
    <p:sldId id="268" r:id="rId16"/>
    <p:sldId id="277" r:id="rId17"/>
    <p:sldId id="278" r:id="rId18"/>
    <p:sldId id="269" r:id="rId19"/>
    <p:sldId id="270" r:id="rId20"/>
    <p:sldId id="271" r:id="rId21"/>
    <p:sldId id="272"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120"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80527EE-62C5-43D5-B324-64B3A8A9DD60}" type="datetimeFigureOut">
              <a:rPr lang="fr-CA" smtClean="0"/>
              <a:t>2017-05-10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9255346" y="2750337"/>
            <a:ext cx="1171888" cy="1356442"/>
          </a:xfrm>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286379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80527EE-62C5-43D5-B324-64B3A8A9DD60}" type="datetimeFigureOut">
              <a:rPr lang="fr-CA" smtClean="0"/>
              <a:t>2017-05-10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309"/>
            <a:ext cx="1154151" cy="1090789"/>
          </a:xfrm>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171765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80527EE-62C5-43D5-B324-64B3A8A9DD60}" type="datetimeFigureOut">
              <a:rPr lang="fr-CA" smtClean="0"/>
              <a:t>2017-05-10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11615"/>
            <a:ext cx="1154151" cy="1090789"/>
          </a:xfrm>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219026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80527EE-62C5-43D5-B324-64B3A8A9DD60}" type="datetimeFigureOut">
              <a:rPr lang="fr-CA" smtClean="0"/>
              <a:t>2017-05-10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8F3FF181-2553-4E1E-B1F1-79F713B7F03C}" type="slidenum">
              <a:rPr lang="fr-CA" smtClean="0"/>
              <a:t>‹N°›</a:t>
            </a:fld>
            <a:endParaRPr lang="fr-C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2427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80527EE-62C5-43D5-B324-64B3A8A9DD60}" type="datetimeFigureOut">
              <a:rPr lang="fr-CA" smtClean="0"/>
              <a:t>2017-05-10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10729455" y="4709925"/>
            <a:ext cx="1154151" cy="1090789"/>
          </a:xfrm>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2763897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D80527EE-62C5-43D5-B324-64B3A8A9DD60}" type="datetimeFigureOut">
              <a:rPr lang="fr-CA" smtClean="0"/>
              <a:t>2017-05-10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225127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D80527EE-62C5-43D5-B324-64B3A8A9DD60}" type="datetimeFigureOut">
              <a:rPr lang="fr-CA" smtClean="0"/>
              <a:t>2017-05-10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3463496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80527EE-62C5-43D5-B324-64B3A8A9DD60}" type="datetimeFigureOut">
              <a:rPr lang="fr-CA" smtClean="0"/>
              <a:t>2017-05-10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117729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80527EE-62C5-43D5-B324-64B3A8A9DD60}" type="datetimeFigureOut">
              <a:rPr lang="fr-CA" smtClean="0"/>
              <a:t>2017-05-10</a:t>
            </a:fld>
            <a:endParaRPr lang="fr-CA"/>
          </a:p>
        </p:txBody>
      </p:sp>
      <p:sp>
        <p:nvSpPr>
          <p:cNvPr id="5" name="Footer Placeholder 4"/>
          <p:cNvSpPr>
            <a:spLocks noGrp="1"/>
          </p:cNvSpPr>
          <p:nvPr>
            <p:ph type="ftr" sz="quarter" idx="11"/>
          </p:nvPr>
        </p:nvSpPr>
        <p:spPr>
          <a:xfrm>
            <a:off x="680321" y="5936188"/>
            <a:ext cx="6126805" cy="365125"/>
          </a:xfrm>
        </p:spPr>
        <p:txBody>
          <a:bodyPr/>
          <a:lstStyle/>
          <a:p>
            <a:endParaRPr lang="fr-C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F3FF181-2553-4E1E-B1F1-79F713B7F03C}" type="slidenum">
              <a:rPr lang="fr-CA" smtClean="0"/>
              <a:t>‹N°›</a:t>
            </a:fld>
            <a:endParaRPr lang="fr-CA"/>
          </a:p>
        </p:txBody>
      </p:sp>
    </p:spTree>
    <p:extLst>
      <p:ext uri="{BB962C8B-B14F-4D97-AF65-F5344CB8AC3E}">
        <p14:creationId xmlns:p14="http://schemas.microsoft.com/office/powerpoint/2010/main" val="401311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80527EE-62C5-43D5-B324-64B3A8A9DD60}" type="datetimeFigureOut">
              <a:rPr lang="fr-CA" smtClean="0"/>
              <a:t>2017-05-10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160863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80527EE-62C5-43D5-B324-64B3A8A9DD60}" type="datetimeFigureOut">
              <a:rPr lang="fr-CA" smtClean="0"/>
              <a:t>2017-05-10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a:xfrm>
            <a:off x="10729455" y="2869895"/>
            <a:ext cx="1154151" cy="1090789"/>
          </a:xfrm>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98227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80527EE-62C5-43D5-B324-64B3A8A9DD60}" type="datetimeFigureOut">
              <a:rPr lang="fr-CA" smtClean="0"/>
              <a:t>2017-05-10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420424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0527EE-62C5-43D5-B324-64B3A8A9DD60}" type="datetimeFigureOut">
              <a:rPr lang="fr-CA" smtClean="0"/>
              <a:t>2017-05-10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90033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80527EE-62C5-43D5-B324-64B3A8A9DD60}" type="datetimeFigureOut">
              <a:rPr lang="fr-CA" smtClean="0"/>
              <a:t>2017-05-10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56192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80527EE-62C5-43D5-B324-64B3A8A9DD60}" type="datetimeFigureOut">
              <a:rPr lang="fr-CA" smtClean="0"/>
              <a:t>2017-05-10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303382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80527EE-62C5-43D5-B324-64B3A8A9DD60}" type="datetimeFigureOut">
              <a:rPr lang="fr-CA" smtClean="0"/>
              <a:t>2017-05-10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64943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80527EE-62C5-43D5-B324-64B3A8A9DD60}" type="datetimeFigureOut">
              <a:rPr lang="fr-CA" smtClean="0"/>
              <a:t>2017-05-10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8F3FF181-2553-4E1E-B1F1-79F713B7F03C}" type="slidenum">
              <a:rPr lang="fr-CA" smtClean="0"/>
              <a:t>‹N°›</a:t>
            </a:fld>
            <a:endParaRPr lang="fr-CA"/>
          </a:p>
        </p:txBody>
      </p:sp>
    </p:spTree>
    <p:extLst>
      <p:ext uri="{BB962C8B-B14F-4D97-AF65-F5344CB8AC3E}">
        <p14:creationId xmlns:p14="http://schemas.microsoft.com/office/powerpoint/2010/main" val="177487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80527EE-62C5-43D5-B324-64B3A8A9DD60}" type="datetimeFigureOut">
              <a:rPr lang="fr-CA" smtClean="0"/>
              <a:t>2017-05-10</a:t>
            </a:fld>
            <a:endParaRPr lang="fr-C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F3FF181-2553-4E1E-B1F1-79F713B7F03C}" type="slidenum">
              <a:rPr lang="fr-CA" smtClean="0"/>
              <a:t>‹N°›</a:t>
            </a:fld>
            <a:endParaRPr lang="fr-CA"/>
          </a:p>
        </p:txBody>
      </p:sp>
    </p:spTree>
    <p:extLst>
      <p:ext uri="{BB962C8B-B14F-4D97-AF65-F5344CB8AC3E}">
        <p14:creationId xmlns:p14="http://schemas.microsoft.com/office/powerpoint/2010/main" val="233695082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s de recherche d'images pour « prairi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75" y="130628"/>
            <a:ext cx="10371908" cy="6687807"/>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p:cNvSpPr txBox="1">
            <a:spLocks/>
          </p:cNvSpPr>
          <p:nvPr/>
        </p:nvSpPr>
        <p:spPr>
          <a:xfrm>
            <a:off x="1471246" y="4357469"/>
            <a:ext cx="9144000" cy="212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b="1">
                <a:latin typeface="Castellar" panose="020A0402060406010301" pitchFamily="18" charset="0"/>
              </a:rPr>
              <a:t>Les Prairies </a:t>
            </a:r>
            <a:br>
              <a:rPr lang="fr-CA" b="1">
                <a:latin typeface="Castellar" panose="020A0402060406010301" pitchFamily="18" charset="0"/>
              </a:rPr>
            </a:br>
            <a:r>
              <a:rPr lang="fr-CA" b="1">
                <a:latin typeface="Castellar" panose="020A0402060406010301" pitchFamily="18" charset="0"/>
              </a:rPr>
              <a:t>vers 1905</a:t>
            </a:r>
            <a:endParaRPr lang="fr-CA" b="1" dirty="0">
              <a:latin typeface="Castellar" panose="020A0402060406010301" pitchFamily="18" charset="0"/>
            </a:endParaRPr>
          </a:p>
        </p:txBody>
      </p:sp>
    </p:spTree>
    <p:extLst>
      <p:ext uri="{BB962C8B-B14F-4D97-AF65-F5344CB8AC3E}">
        <p14:creationId xmlns:p14="http://schemas.microsoft.com/office/powerpoint/2010/main" val="142011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a:latin typeface="Castellar" panose="020A0402060406010301" pitchFamily="18" charset="0"/>
              </a:rPr>
              <a:t>QUIZZ-TERRITOIRE</a:t>
            </a:r>
          </a:p>
        </p:txBody>
      </p:sp>
      <p:sp>
        <p:nvSpPr>
          <p:cNvPr id="3" name="Espace réservé du contenu 2"/>
          <p:cNvSpPr>
            <a:spLocks noGrp="1"/>
          </p:cNvSpPr>
          <p:nvPr>
            <p:ph idx="1"/>
          </p:nvPr>
        </p:nvSpPr>
        <p:spPr/>
        <p:txBody>
          <a:bodyPr>
            <a:normAutofit lnSpcReduction="10000"/>
          </a:bodyPr>
          <a:lstStyle/>
          <a:p>
            <a:r>
              <a:rPr lang="fr-CA" dirty="0"/>
              <a:t>Quel élément représente le climat québécois? </a:t>
            </a:r>
          </a:p>
          <a:p>
            <a:r>
              <a:rPr lang="fr-CA" dirty="0"/>
              <a:t>a) Climat continental humide </a:t>
            </a:r>
          </a:p>
          <a:p>
            <a:r>
              <a:rPr lang="fr-CA" dirty="0"/>
              <a:t>b) Climat continental sec</a:t>
            </a:r>
          </a:p>
          <a:p>
            <a:r>
              <a:rPr lang="fr-CA" dirty="0"/>
              <a:t>c) Hivers courts </a:t>
            </a:r>
          </a:p>
          <a:p>
            <a:endParaRPr lang="fr-CA" dirty="0"/>
          </a:p>
          <a:p>
            <a:r>
              <a:rPr lang="fr-CA" dirty="0"/>
              <a:t>Quelle est la culture la plus importante dans les Prairies?</a:t>
            </a:r>
          </a:p>
          <a:p>
            <a:endParaRPr lang="fr-CA" dirty="0"/>
          </a:p>
          <a:p>
            <a:r>
              <a:rPr lang="fr-CA" dirty="0"/>
              <a:t>Que veut dire le mot jachère?</a:t>
            </a:r>
          </a:p>
        </p:txBody>
      </p:sp>
    </p:spTree>
    <p:extLst>
      <p:ext uri="{BB962C8B-B14F-4D97-AF65-F5344CB8AC3E}">
        <p14:creationId xmlns:p14="http://schemas.microsoft.com/office/powerpoint/2010/main" val="2177948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7446" y="772278"/>
            <a:ext cx="9613861" cy="1080938"/>
          </a:xfrm>
        </p:spPr>
        <p:txBody>
          <a:bodyPr>
            <a:noAutofit/>
          </a:bodyPr>
          <a:lstStyle/>
          <a:p>
            <a:pPr algn="ctr"/>
            <a:r>
              <a:rPr lang="fr-CA" sz="5400" dirty="0">
                <a:latin typeface="Castellar" panose="020A0402060406010301" pitchFamily="18" charset="0"/>
              </a:rPr>
              <a:t>RÉALITÉS CULTURELLES</a:t>
            </a:r>
          </a:p>
        </p:txBody>
      </p:sp>
      <p:pic>
        <p:nvPicPr>
          <p:cNvPr id="12290" name="Picture 2" descr="Résultats de recherche d'images pour « prairi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449" y="2407535"/>
            <a:ext cx="7813854" cy="405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6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5400" dirty="0">
                <a:latin typeface="Castellar" panose="020A0402060406010301" pitchFamily="18" charset="0"/>
              </a:rPr>
              <a:t>langues</a:t>
            </a:r>
          </a:p>
        </p:txBody>
      </p:sp>
      <p:pic>
        <p:nvPicPr>
          <p:cNvPr id="8194" name="Picture 2" descr="Résultats de recherche d'images pour « Langues parlées dans les prairies 1905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875" y="2152650"/>
            <a:ext cx="4798484" cy="359886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5353050" y="2400300"/>
            <a:ext cx="6591300" cy="3416320"/>
          </a:xfrm>
          <a:prstGeom prst="rect">
            <a:avLst/>
          </a:prstGeom>
          <a:noFill/>
        </p:spPr>
        <p:txBody>
          <a:bodyPr wrap="square" rtlCol="0">
            <a:spAutoFit/>
          </a:bodyPr>
          <a:lstStyle/>
          <a:p>
            <a:r>
              <a:rPr lang="fr-CA" dirty="0"/>
              <a:t>À la fin du 19</a:t>
            </a:r>
            <a:r>
              <a:rPr lang="fr-CA" baseline="30000" dirty="0"/>
              <a:t>e</a:t>
            </a:r>
            <a:r>
              <a:rPr lang="fr-CA" dirty="0"/>
              <a:t> siècle et au début du 20</a:t>
            </a:r>
            <a:r>
              <a:rPr lang="fr-CA" baseline="30000" dirty="0"/>
              <a:t>e</a:t>
            </a:r>
            <a:r>
              <a:rPr lang="fr-CA" dirty="0"/>
              <a:t> siècle, un grand nombre d’immigrants décident d’habiter dans les Prairies.  Leur arrivée favorise la création des provinces de l’Alberta et de la Saskatchewan en 1905.  </a:t>
            </a:r>
          </a:p>
          <a:p>
            <a:endParaRPr lang="fr-CA" dirty="0"/>
          </a:p>
          <a:p>
            <a:r>
              <a:rPr lang="fr-CA" dirty="0"/>
              <a:t>On y parle plusieurs langues. On dit que le peuple est polyglotte.</a:t>
            </a:r>
          </a:p>
          <a:p>
            <a:endParaRPr lang="fr-CA" dirty="0"/>
          </a:p>
          <a:p>
            <a:endParaRPr lang="fr-CA" dirty="0"/>
          </a:p>
          <a:p>
            <a:r>
              <a:rPr lang="fr-CA" dirty="0"/>
              <a:t>Les nouveaux arrivants parlent anglais, puis d’autres langues comme le russe, l’allemand, le polonais, etc.</a:t>
            </a:r>
          </a:p>
          <a:p>
            <a:endParaRPr lang="fr-CA" dirty="0"/>
          </a:p>
        </p:txBody>
      </p:sp>
      <p:sp>
        <p:nvSpPr>
          <p:cNvPr id="7" name="ZoneTexte 6"/>
          <p:cNvSpPr txBox="1"/>
          <p:nvPr/>
        </p:nvSpPr>
        <p:spPr>
          <a:xfrm>
            <a:off x="228600" y="5981700"/>
            <a:ext cx="11534775" cy="646331"/>
          </a:xfrm>
          <a:prstGeom prst="rect">
            <a:avLst/>
          </a:prstGeom>
          <a:noFill/>
        </p:spPr>
        <p:txBody>
          <a:bodyPr wrap="square" rtlCol="0">
            <a:spAutoFit/>
          </a:bodyPr>
          <a:lstStyle/>
          <a:p>
            <a:r>
              <a:rPr lang="fr-CA" dirty="0"/>
              <a:t>On y compte 500 000 habitants qui proviennent des États-Unis, de l’Angleterre et de l’Europe de l’Est.</a:t>
            </a:r>
          </a:p>
          <a:p>
            <a:r>
              <a:rPr lang="fr-CA" dirty="0"/>
              <a:t>La majorité des gens vivent en milieu rural.</a:t>
            </a:r>
          </a:p>
        </p:txBody>
      </p:sp>
    </p:spTree>
    <p:extLst>
      <p:ext uri="{BB962C8B-B14F-4D97-AF65-F5344CB8AC3E}">
        <p14:creationId xmlns:p14="http://schemas.microsoft.com/office/powerpoint/2010/main" val="153392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RELIGION</a:t>
            </a:r>
          </a:p>
        </p:txBody>
      </p:sp>
      <p:sp>
        <p:nvSpPr>
          <p:cNvPr id="3" name="Espace réservé du contenu 2"/>
          <p:cNvSpPr>
            <a:spLocks noGrp="1"/>
          </p:cNvSpPr>
          <p:nvPr>
            <p:ph idx="1"/>
          </p:nvPr>
        </p:nvSpPr>
        <p:spPr/>
        <p:txBody>
          <a:bodyPr/>
          <a:lstStyle/>
          <a:p>
            <a:r>
              <a:rPr lang="fr-CA" dirty="0"/>
              <a:t>Plusieurs religions sont présentes avec l’arrivée de tous ces immigrants qui sont attirés par les terres gratuites.</a:t>
            </a:r>
          </a:p>
          <a:p>
            <a:endParaRPr lang="fr-CA" dirty="0"/>
          </a:p>
          <a:p>
            <a:r>
              <a:rPr lang="fr-CA" dirty="0"/>
              <a:t>Souvent, les immigrants ayant les mêmes origines se regroupent dans un quartier ou un village. Ils continuent ainsi à parler leur langue maternelle, à pratiquer leur religion et à rencontrer des gens qui ont des points en communs avec eux.</a:t>
            </a:r>
          </a:p>
        </p:txBody>
      </p:sp>
    </p:spTree>
    <p:extLst>
      <p:ext uri="{BB962C8B-B14F-4D97-AF65-F5344CB8AC3E}">
        <p14:creationId xmlns:p14="http://schemas.microsoft.com/office/powerpoint/2010/main" val="141734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GROUPES SOCIAUX</a:t>
            </a:r>
          </a:p>
        </p:txBody>
      </p:sp>
      <p:pic>
        <p:nvPicPr>
          <p:cNvPr id="9218" name="Picture 2" descr="Résultats de recherche d'images pour « GROUPES SOCIAUX PRAIRIES 1905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160" y="2086105"/>
            <a:ext cx="4725057" cy="383295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838217" y="2291787"/>
            <a:ext cx="7268902" cy="4524315"/>
          </a:xfrm>
          <a:prstGeom prst="rect">
            <a:avLst/>
          </a:prstGeom>
          <a:noFill/>
        </p:spPr>
        <p:txBody>
          <a:bodyPr wrap="square" rtlCol="0">
            <a:spAutoFit/>
          </a:bodyPr>
          <a:lstStyle/>
          <a:p>
            <a:r>
              <a:rPr lang="fr-CA" dirty="0"/>
              <a:t>Il y a ceux qui ne vivent pas de l’agriculture.</a:t>
            </a:r>
          </a:p>
          <a:p>
            <a:endParaRPr lang="fr-CA" dirty="0"/>
          </a:p>
          <a:p>
            <a:r>
              <a:rPr lang="fr-CA" b="1" dirty="0"/>
              <a:t>Les éleveurs  = propriétaires de ranch</a:t>
            </a:r>
          </a:p>
          <a:p>
            <a:r>
              <a:rPr lang="fr-CA" dirty="0"/>
              <a:t> Les conditions de vie des éleveurs sont généralement meilleures que celles des fermiers. Ils s’installent souvent près d’une rivière, avec des arbres tout près. Leur maison est donc en bois. Avec leurs troupeaux, ils peuvent toujours avoir de la viande pour les repas</a:t>
            </a:r>
          </a:p>
          <a:p>
            <a:endParaRPr lang="fr-CA" b="1" dirty="0"/>
          </a:p>
          <a:p>
            <a:r>
              <a:rPr lang="fr-CA" b="1" dirty="0"/>
              <a:t>Les ouvriers – plusieurs mines mais moins industrialisés que le Québec</a:t>
            </a:r>
          </a:p>
          <a:p>
            <a:endParaRPr lang="fr-CA" dirty="0"/>
          </a:p>
          <a:p>
            <a:r>
              <a:rPr lang="fr-CA" dirty="0"/>
              <a:t>Groupe importants dans les villes des Prairies, particulièrement à Winnipeg. </a:t>
            </a:r>
          </a:p>
          <a:p>
            <a:endParaRPr lang="fr-CA" dirty="0"/>
          </a:p>
          <a:p>
            <a:r>
              <a:rPr lang="fr-CA" dirty="0"/>
              <a:t>chemins de fer l’industrie du vêtement, dans les métiers de la construction ou dans l’industrie métallurgique</a:t>
            </a:r>
          </a:p>
        </p:txBody>
      </p:sp>
    </p:spTree>
    <p:extLst>
      <p:ext uri="{BB962C8B-B14F-4D97-AF65-F5344CB8AC3E}">
        <p14:creationId xmlns:p14="http://schemas.microsoft.com/office/powerpoint/2010/main" val="270887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LES FERMIERS</a:t>
            </a:r>
          </a:p>
        </p:txBody>
      </p:sp>
      <p:sp>
        <p:nvSpPr>
          <p:cNvPr id="3" name="Espace réservé du contenu 2"/>
          <p:cNvSpPr>
            <a:spLocks noGrp="1"/>
          </p:cNvSpPr>
          <p:nvPr>
            <p:ph idx="1"/>
          </p:nvPr>
        </p:nvSpPr>
        <p:spPr>
          <a:xfrm>
            <a:off x="0" y="2158678"/>
            <a:ext cx="6755515" cy="4699322"/>
          </a:xfrm>
        </p:spPr>
        <p:txBody>
          <a:bodyPr>
            <a:normAutofit fontScale="62500" lnSpcReduction="20000"/>
          </a:bodyPr>
          <a:lstStyle/>
          <a:p>
            <a:r>
              <a:rPr lang="fr-CA" dirty="0"/>
              <a:t>Les fermiers constituent le groupe le plus nombreux dans les Prairies. La majorité des fermes sont petites en 1905. Et comme la plupart des colons sont installés depuis peu de temps, les maisons sont souvent modestes : la charpente en bois est recouverte de mottes d’herbes.</a:t>
            </a:r>
          </a:p>
          <a:p>
            <a:endParaRPr lang="fr-CA" dirty="0"/>
          </a:p>
          <a:p>
            <a:r>
              <a:rPr lang="fr-CA" dirty="0"/>
              <a:t>Les premières années sont souvent difficiles, mais après, la situation s’améliore : les fermiers se construisent des maisons plus solides, ils achètent de la machinerie agricole, comme une charrue et une moissonneuse-lieuse. Ils peuvent aussi acheter des terres voisines pour cultiver une plus grande surface. Les fermiers vivent toutefois dans la crainte des catastrophes naturelles. Le feu, la sécheresse, les vents chinook – en été ou en hiver –, le gel ou la grêle peuvent tous anéantir les récoltes.</a:t>
            </a:r>
          </a:p>
          <a:p>
            <a:endParaRPr lang="fr-CA" dirty="0"/>
          </a:p>
          <a:p>
            <a:r>
              <a:rPr lang="fr-CA" dirty="0"/>
              <a:t>En 1905, les fermiers sont de plus en plus nombreux à vouloir s’organiser pour former des coopératives. La Grain </a:t>
            </a:r>
            <a:r>
              <a:rPr lang="fr-CA" dirty="0" err="1"/>
              <a:t>Growers</a:t>
            </a:r>
            <a:r>
              <a:rPr lang="fr-CA" dirty="0"/>
              <a:t>' Grain </a:t>
            </a:r>
            <a:r>
              <a:rPr lang="fr-CA" dirty="0" err="1"/>
              <a:t>Company</a:t>
            </a:r>
            <a:r>
              <a:rPr lang="fr-CA" dirty="0"/>
              <a:t> est fondée en 1906. Elle permet aux fermiers d’avoir plus de contrôle sur la vente de leur blé. Un journal à leur intention est fondé en 1908, le Grain </a:t>
            </a:r>
            <a:r>
              <a:rPr lang="fr-CA" dirty="0" err="1"/>
              <a:t>Growers</a:t>
            </a:r>
            <a:r>
              <a:rPr lang="fr-CA" dirty="0"/>
              <a:t>’ Guide, qui devient la voix des agriculteurs des Prairies. Au Québec, à la même époque, des coopératives sont aussi fondés : les caisses populaires Desjardins.</a:t>
            </a:r>
          </a:p>
        </p:txBody>
      </p:sp>
      <p:pic>
        <p:nvPicPr>
          <p:cNvPr id="10242" name="Picture 2" descr="Résultats de recherche d'images pour « GROUPES SOCIAUX PRAIRI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515" y="2475769"/>
            <a:ext cx="5316281" cy="377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04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latin typeface="Castellar" panose="020A0402060406010301" pitchFamily="18" charset="0"/>
              </a:rPr>
              <a:t>QUIZZ – RÉALITÉS CULTURELLES</a:t>
            </a:r>
          </a:p>
        </p:txBody>
      </p:sp>
      <p:sp>
        <p:nvSpPr>
          <p:cNvPr id="3" name="Espace réservé du contenu 2"/>
          <p:cNvSpPr>
            <a:spLocks noGrp="1"/>
          </p:cNvSpPr>
          <p:nvPr>
            <p:ph idx="1"/>
          </p:nvPr>
        </p:nvSpPr>
        <p:spPr/>
        <p:txBody>
          <a:bodyPr/>
          <a:lstStyle/>
          <a:p>
            <a:r>
              <a:rPr lang="fr-CA" dirty="0"/>
              <a:t>En 1905, quelle langue parle-t-on dans les Prairies?</a:t>
            </a:r>
          </a:p>
          <a:p>
            <a:pPr marL="0" indent="0">
              <a:buNone/>
            </a:pPr>
            <a:r>
              <a:rPr lang="fr-CA" dirty="0"/>
              <a:t>Peux-tu expliquer pourquoi?</a:t>
            </a:r>
          </a:p>
          <a:p>
            <a:pPr marL="0" indent="0">
              <a:buNone/>
            </a:pPr>
            <a:endParaRPr lang="fr-CA" dirty="0"/>
          </a:p>
          <a:p>
            <a:pPr marL="0" indent="0">
              <a:buNone/>
            </a:pPr>
            <a:r>
              <a:rPr lang="fr-CA" dirty="0"/>
              <a:t>Que veut dire le mot polyglotte?</a:t>
            </a:r>
          </a:p>
          <a:p>
            <a:pPr marL="0" indent="0">
              <a:buNone/>
            </a:pPr>
            <a:endParaRPr lang="fr-CA" dirty="0"/>
          </a:p>
          <a:p>
            <a:pPr marL="0" indent="0">
              <a:buNone/>
            </a:pPr>
            <a:r>
              <a:rPr lang="fr-CA" dirty="0"/>
              <a:t>VRAI OU FAUX?</a:t>
            </a:r>
          </a:p>
          <a:p>
            <a:pPr marL="0" indent="0">
              <a:buNone/>
            </a:pPr>
            <a:r>
              <a:rPr lang="fr-CA" dirty="0"/>
              <a:t>La majorité des gens vivent en milieu urbain.</a:t>
            </a:r>
          </a:p>
          <a:p>
            <a:pPr marL="0" indent="0">
              <a:buNone/>
            </a:pPr>
            <a:endParaRPr lang="fr-CA" dirty="0"/>
          </a:p>
          <a:p>
            <a:pPr marL="0" indent="0">
              <a:buNone/>
            </a:pPr>
            <a:endParaRPr lang="fr-CA" dirty="0"/>
          </a:p>
        </p:txBody>
      </p:sp>
    </p:spTree>
    <p:extLst>
      <p:ext uri="{BB962C8B-B14F-4D97-AF65-F5344CB8AC3E}">
        <p14:creationId xmlns:p14="http://schemas.microsoft.com/office/powerpoint/2010/main" val="2622447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latin typeface="Castellar" panose="020A0402060406010301" pitchFamily="18" charset="0"/>
              </a:rPr>
              <a:t>QUIZZ – RÉALITÉS CULTURELLES</a:t>
            </a:r>
            <a:endParaRPr lang="fr-CA" dirty="0"/>
          </a:p>
        </p:txBody>
      </p:sp>
      <p:sp>
        <p:nvSpPr>
          <p:cNvPr id="3" name="Espace réservé du contenu 2"/>
          <p:cNvSpPr>
            <a:spLocks noGrp="1"/>
          </p:cNvSpPr>
          <p:nvPr>
            <p:ph idx="1"/>
          </p:nvPr>
        </p:nvSpPr>
        <p:spPr/>
        <p:txBody>
          <a:bodyPr>
            <a:normAutofit fontScale="92500" lnSpcReduction="20000"/>
          </a:bodyPr>
          <a:lstStyle/>
          <a:p>
            <a:r>
              <a:rPr lang="fr-CA" dirty="0"/>
              <a:t>Selon toi, pourquoi les immigrants de même nationalité s’installaient-ils tous dans le même coin?</a:t>
            </a:r>
          </a:p>
          <a:p>
            <a:endParaRPr lang="fr-CA" dirty="0"/>
          </a:p>
          <a:p>
            <a:r>
              <a:rPr lang="fr-CA" dirty="0"/>
              <a:t>Nomme deux groupes sociaux qu’on retrouvaient dans les Prairies en 1905?</a:t>
            </a:r>
          </a:p>
          <a:p>
            <a:pPr marL="0" indent="0">
              <a:buNone/>
            </a:pPr>
            <a:endParaRPr lang="fr-CA" dirty="0"/>
          </a:p>
          <a:p>
            <a:pPr marL="0" indent="0">
              <a:buNone/>
            </a:pPr>
            <a:r>
              <a:rPr lang="fr-CA" dirty="0"/>
              <a:t>VRAI OU FAUX?</a:t>
            </a:r>
          </a:p>
          <a:p>
            <a:pPr marL="0" indent="0">
              <a:buNone/>
            </a:pPr>
            <a:r>
              <a:rPr lang="fr-CA" dirty="0"/>
              <a:t>Les Prairies sont autant industrialisées que le Québec</a:t>
            </a:r>
          </a:p>
          <a:p>
            <a:pPr marL="0" indent="0">
              <a:buNone/>
            </a:pPr>
            <a:endParaRPr lang="fr-CA" dirty="0"/>
          </a:p>
          <a:p>
            <a:pPr marL="0" indent="0">
              <a:buNone/>
            </a:pPr>
            <a:r>
              <a:rPr lang="fr-CA" dirty="0"/>
              <a:t>Quelles genres d’industries retrouvaient-on sur le territoire des Prairies en 1905?</a:t>
            </a:r>
          </a:p>
          <a:p>
            <a:endParaRPr lang="fr-CA" dirty="0"/>
          </a:p>
        </p:txBody>
      </p:sp>
    </p:spTree>
    <p:extLst>
      <p:ext uri="{BB962C8B-B14F-4D97-AF65-F5344CB8AC3E}">
        <p14:creationId xmlns:p14="http://schemas.microsoft.com/office/powerpoint/2010/main" val="94723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LES TRANSPORTS</a:t>
            </a:r>
          </a:p>
        </p:txBody>
      </p:sp>
      <p:sp>
        <p:nvSpPr>
          <p:cNvPr id="3" name="Espace réservé du contenu 2"/>
          <p:cNvSpPr>
            <a:spLocks noGrp="1"/>
          </p:cNvSpPr>
          <p:nvPr>
            <p:ph idx="1"/>
          </p:nvPr>
        </p:nvSpPr>
        <p:spPr>
          <a:xfrm>
            <a:off x="367805" y="2323823"/>
            <a:ext cx="5986696" cy="3599316"/>
          </a:xfrm>
        </p:spPr>
        <p:txBody>
          <a:bodyPr>
            <a:normAutofit fontScale="92500"/>
          </a:bodyPr>
          <a:lstStyle/>
          <a:p>
            <a:pPr marL="0" indent="0">
              <a:buNone/>
            </a:pPr>
            <a:r>
              <a:rPr lang="fr-CA" b="1" u="sng" dirty="0"/>
              <a:t>Le train</a:t>
            </a:r>
          </a:p>
          <a:p>
            <a:pPr marL="0" indent="0">
              <a:buNone/>
            </a:pPr>
            <a:r>
              <a:rPr lang="fr-CA" dirty="0"/>
              <a:t>Le chemin de fer transcontinental est essentiel à la colonisation  des Prairies. On dit transcontinental parce que le chemin de fer traverse le pays (et donc le continent) d’est en ouest, de Montréal jusqu’à Vancouver.</a:t>
            </a:r>
          </a:p>
          <a:p>
            <a:pPr marL="0" indent="0">
              <a:buNone/>
            </a:pPr>
            <a:endParaRPr lang="fr-CA" dirty="0"/>
          </a:p>
          <a:p>
            <a:pPr marL="0" indent="0">
              <a:buNone/>
            </a:pPr>
            <a:r>
              <a:rPr lang="fr-CA" dirty="0"/>
              <a:t>C’est en </a:t>
            </a:r>
            <a:r>
              <a:rPr lang="fr-CA" b="1" u="sng" dirty="0"/>
              <a:t>1886</a:t>
            </a:r>
            <a:r>
              <a:rPr lang="fr-CA" dirty="0"/>
              <a:t> que le Pacific Express effectue son premier voyage transcontinental en six jours seulement.</a:t>
            </a:r>
          </a:p>
        </p:txBody>
      </p:sp>
      <p:pic>
        <p:nvPicPr>
          <p:cNvPr id="11266" name="Picture 2" descr="Résultats de recherche d'images pour « RÉSEAUX FERROVIAIR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904" y="2323823"/>
            <a:ext cx="532447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995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351" y="753228"/>
            <a:ext cx="10277474" cy="1080938"/>
          </a:xfrm>
        </p:spPr>
        <p:txBody>
          <a:bodyPr>
            <a:normAutofit/>
          </a:bodyPr>
          <a:lstStyle/>
          <a:p>
            <a:pPr algn="ctr"/>
            <a:r>
              <a:rPr lang="fr-CA" sz="3200" dirty="0">
                <a:latin typeface="Castellar" panose="020A0402060406010301" pitchFamily="18" charset="0"/>
              </a:rPr>
              <a:t>Pourquoi le train est-il si important?</a:t>
            </a:r>
          </a:p>
        </p:txBody>
      </p:sp>
      <p:sp>
        <p:nvSpPr>
          <p:cNvPr id="3" name="Espace réservé du contenu 2"/>
          <p:cNvSpPr>
            <a:spLocks noGrp="1"/>
          </p:cNvSpPr>
          <p:nvPr>
            <p:ph idx="1"/>
          </p:nvPr>
        </p:nvSpPr>
        <p:spPr>
          <a:xfrm>
            <a:off x="133351" y="2245489"/>
            <a:ext cx="6441069" cy="3690700"/>
          </a:xfrm>
        </p:spPr>
        <p:txBody>
          <a:bodyPr>
            <a:normAutofit fontScale="92500" lnSpcReduction="10000"/>
          </a:bodyPr>
          <a:lstStyle/>
          <a:p>
            <a:r>
              <a:rPr lang="fr-CA" dirty="0"/>
              <a:t>Parce qu’il relie des régions très éloignées les unes des autres beaucoup plus rapidement. </a:t>
            </a:r>
          </a:p>
          <a:p>
            <a:r>
              <a:rPr lang="fr-CA" dirty="0"/>
              <a:t>il permet à un grand nombre de colons de venir s’installer dans les Prairies. </a:t>
            </a:r>
          </a:p>
          <a:p>
            <a:pPr marL="0" indent="0">
              <a:buNone/>
            </a:pPr>
            <a:r>
              <a:rPr lang="fr-CA" dirty="0"/>
              <a:t>Il permet de transporter le produit des récoltes des fermiers vers les provinces de l’Est et le marché international. </a:t>
            </a:r>
          </a:p>
          <a:p>
            <a:pPr marL="0" indent="0">
              <a:buNone/>
            </a:pPr>
            <a:endParaRPr lang="fr-CA" dirty="0"/>
          </a:p>
          <a:p>
            <a:pPr marL="0" indent="0">
              <a:buNone/>
            </a:pPr>
            <a:r>
              <a:rPr lang="fr-CA" dirty="0"/>
              <a:t>Les provinces de l’Ontario et du Québec, de leur côté, pouvaient acheminer les produits fabriqués dans leurs usines aux gens des Prairies.</a:t>
            </a:r>
          </a:p>
        </p:txBody>
      </p:sp>
      <p:pic>
        <p:nvPicPr>
          <p:cNvPr id="13314" name="Picture 2" descr="Résultats de recherche d'images pour « train prairi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420" y="2152890"/>
            <a:ext cx="5352873" cy="387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70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LE TERRITOIRE</a:t>
            </a:r>
          </a:p>
        </p:txBody>
      </p:sp>
      <p:pic>
        <p:nvPicPr>
          <p:cNvPr id="2050" name="Picture 2" descr="Résultats de recherche d'images pour « prairies 1905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8754" y="2297419"/>
            <a:ext cx="7216726" cy="4433881"/>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4325815" y="3516923"/>
            <a:ext cx="1776047" cy="1371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220131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3200" dirty="0">
                <a:latin typeface="Castellar" panose="020A0402060406010301" pitchFamily="18" charset="0"/>
              </a:rPr>
              <a:t>AUTRES MOYENS DE TRANSPORT</a:t>
            </a:r>
          </a:p>
        </p:txBody>
      </p:sp>
      <p:sp>
        <p:nvSpPr>
          <p:cNvPr id="3" name="Espace réservé du contenu 2"/>
          <p:cNvSpPr>
            <a:spLocks noGrp="1"/>
          </p:cNvSpPr>
          <p:nvPr>
            <p:ph idx="1"/>
          </p:nvPr>
        </p:nvSpPr>
        <p:spPr>
          <a:xfrm>
            <a:off x="277793" y="2187614"/>
            <a:ext cx="6053560" cy="4375231"/>
          </a:xfrm>
        </p:spPr>
        <p:txBody>
          <a:bodyPr>
            <a:normAutofit lnSpcReduction="10000"/>
          </a:bodyPr>
          <a:lstStyle/>
          <a:p>
            <a:r>
              <a:rPr lang="fr-CA" dirty="0"/>
              <a:t> les moyens de transport sont encore peu nombreux. Les automobiles sont rares dans les Prairies. D’ailleurs, elles le sont aussi à Montréal  =  pas de routes pavées</a:t>
            </a:r>
          </a:p>
          <a:p>
            <a:pPr marL="0" indent="0">
              <a:buNone/>
            </a:pPr>
            <a:endParaRPr lang="fr-CA" dirty="0"/>
          </a:p>
          <a:p>
            <a:pPr marL="0" indent="0">
              <a:buNone/>
            </a:pPr>
            <a:r>
              <a:rPr lang="fr-CA" dirty="0"/>
              <a:t>sentiers dans la forêt ou la prairie = on s’y déplace avec les chevaux Il y a bien sûr les chevaux, </a:t>
            </a:r>
          </a:p>
          <a:p>
            <a:pPr marL="0" indent="0">
              <a:buNone/>
            </a:pPr>
            <a:endParaRPr lang="fr-CA" dirty="0"/>
          </a:p>
          <a:p>
            <a:pPr marL="0" indent="0">
              <a:buNone/>
            </a:pPr>
            <a:r>
              <a:rPr lang="fr-CA" dirty="0"/>
              <a:t>La circulation fluviale est lente et ne se rend pas partout.</a:t>
            </a:r>
          </a:p>
        </p:txBody>
      </p:sp>
      <p:pic>
        <p:nvPicPr>
          <p:cNvPr id="14338" name="Picture 2" descr="Résultats de recherche d'images pour « transport prairi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570" y="2718837"/>
            <a:ext cx="5226452" cy="311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44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400" dirty="0">
                <a:latin typeface="Castellar" panose="020A0402060406010301" pitchFamily="18" charset="0"/>
              </a:rPr>
              <a:t>ACTIVITÉS ÉCONOMIQUES</a:t>
            </a:r>
          </a:p>
        </p:txBody>
      </p:sp>
      <p:sp>
        <p:nvSpPr>
          <p:cNvPr id="3" name="Espace réservé du contenu 2"/>
          <p:cNvSpPr>
            <a:spLocks noGrp="1"/>
          </p:cNvSpPr>
          <p:nvPr>
            <p:ph idx="1"/>
          </p:nvPr>
        </p:nvSpPr>
        <p:spPr>
          <a:xfrm>
            <a:off x="680321" y="2336873"/>
            <a:ext cx="9613861" cy="4168702"/>
          </a:xfrm>
        </p:spPr>
        <p:txBody>
          <a:bodyPr>
            <a:normAutofit fontScale="92500" lnSpcReduction="20000"/>
          </a:bodyPr>
          <a:lstStyle/>
          <a:p>
            <a:r>
              <a:rPr lang="fr-CA" dirty="0"/>
              <a:t>Culture des céréales (blé, orge et avoine)</a:t>
            </a:r>
          </a:p>
          <a:p>
            <a:pPr marL="0" indent="0">
              <a:buNone/>
            </a:pPr>
            <a:endParaRPr lang="fr-CA" dirty="0"/>
          </a:p>
          <a:p>
            <a:r>
              <a:rPr lang="fr-CA" dirty="0"/>
              <a:t>Élevage du bétail (bœufs, bisons)</a:t>
            </a:r>
          </a:p>
          <a:p>
            <a:pPr marL="0" indent="0">
              <a:buNone/>
            </a:pPr>
            <a:endParaRPr lang="fr-CA" dirty="0"/>
          </a:p>
          <a:p>
            <a:r>
              <a:rPr lang="fr-CA" dirty="0"/>
              <a:t>Abattoirs</a:t>
            </a:r>
          </a:p>
          <a:p>
            <a:pPr marL="0" indent="0">
              <a:buNone/>
            </a:pPr>
            <a:endParaRPr lang="fr-CA" dirty="0"/>
          </a:p>
          <a:p>
            <a:r>
              <a:rPr lang="fr-CA" dirty="0"/>
              <a:t>Tanneries</a:t>
            </a:r>
          </a:p>
          <a:p>
            <a:pPr marL="0" indent="0">
              <a:buNone/>
            </a:pPr>
            <a:endParaRPr lang="fr-CA" dirty="0"/>
          </a:p>
          <a:p>
            <a:r>
              <a:rPr lang="fr-CA" dirty="0"/>
              <a:t>Moulin à farine</a:t>
            </a:r>
          </a:p>
          <a:p>
            <a:pPr marL="0" indent="0">
              <a:buNone/>
            </a:pPr>
            <a:endParaRPr lang="fr-CA" dirty="0"/>
          </a:p>
          <a:p>
            <a:r>
              <a:rPr lang="fr-CA" dirty="0"/>
              <a:t>Industrie ferroviaire</a:t>
            </a:r>
          </a:p>
        </p:txBody>
      </p:sp>
      <p:pic>
        <p:nvPicPr>
          <p:cNvPr id="15362" name="Picture 2" descr="Résultats de recherche d'images pour « industri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426" y="2174828"/>
            <a:ext cx="3437098" cy="241151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ésultats de recherche d'images pour « tannerie Prairies 1905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426" y="4748059"/>
            <a:ext cx="3437098" cy="191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28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a:latin typeface="Castellar" panose="020A0402060406010301" pitchFamily="18" charset="0"/>
              </a:rPr>
              <a:t>QUIZZ -TRANSPORT</a:t>
            </a:r>
          </a:p>
        </p:txBody>
      </p:sp>
      <p:sp>
        <p:nvSpPr>
          <p:cNvPr id="3" name="Espace réservé du contenu 2"/>
          <p:cNvSpPr>
            <a:spLocks noGrp="1"/>
          </p:cNvSpPr>
          <p:nvPr>
            <p:ph idx="1"/>
          </p:nvPr>
        </p:nvSpPr>
        <p:spPr/>
        <p:txBody>
          <a:bodyPr/>
          <a:lstStyle/>
          <a:p>
            <a:r>
              <a:rPr lang="fr-CA" dirty="0"/>
              <a:t>Quel est le moyen de transport le plus important dans les Prairies en 1905?</a:t>
            </a:r>
          </a:p>
          <a:p>
            <a:endParaRPr lang="fr-CA" dirty="0"/>
          </a:p>
          <a:p>
            <a:r>
              <a:rPr lang="fr-CA" dirty="0"/>
              <a:t>Pourquoi?</a:t>
            </a:r>
          </a:p>
          <a:p>
            <a:endParaRPr lang="fr-CA" dirty="0"/>
          </a:p>
          <a:p>
            <a:r>
              <a:rPr lang="fr-CA" dirty="0"/>
              <a:t>Quels autres moyens de transport utilisaient-on?</a:t>
            </a:r>
          </a:p>
          <a:p>
            <a:endParaRPr lang="fr-CA" dirty="0"/>
          </a:p>
          <a:p>
            <a:r>
              <a:rPr lang="fr-CA" dirty="0"/>
              <a:t>Pourquoi la voiture n’est pas tellement utilisée?</a:t>
            </a:r>
          </a:p>
        </p:txBody>
      </p:sp>
      <p:pic>
        <p:nvPicPr>
          <p:cNvPr id="16386" name="Picture 2" descr="Résultats de recherche d'images pour « tannerie Prairi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976" y="3136735"/>
            <a:ext cx="3885416" cy="244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5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75079"/>
            <a:ext cx="10515600" cy="953721"/>
          </a:xfrm>
        </p:spPr>
        <p:txBody>
          <a:bodyPr>
            <a:normAutofit/>
          </a:bodyPr>
          <a:lstStyle/>
          <a:p>
            <a:pPr algn="ctr"/>
            <a:r>
              <a:rPr lang="fr-CA" sz="6000" b="1" dirty="0">
                <a:latin typeface="Castellar" panose="020A0402060406010301" pitchFamily="18" charset="0"/>
              </a:rPr>
              <a:t>LE RELIEF</a:t>
            </a:r>
          </a:p>
        </p:txBody>
      </p:sp>
      <p:sp>
        <p:nvSpPr>
          <p:cNvPr id="3" name="Espace réservé du contenu 2"/>
          <p:cNvSpPr>
            <a:spLocks noGrp="1"/>
          </p:cNvSpPr>
          <p:nvPr>
            <p:ph idx="1"/>
          </p:nvPr>
        </p:nvSpPr>
        <p:spPr>
          <a:xfrm>
            <a:off x="509954" y="2303584"/>
            <a:ext cx="5398478" cy="4255477"/>
          </a:xfrm>
        </p:spPr>
        <p:txBody>
          <a:bodyPr>
            <a:normAutofit fontScale="92500" lnSpcReduction="10000"/>
          </a:bodyPr>
          <a:lstStyle/>
          <a:p>
            <a:r>
              <a:rPr lang="fr-CA" dirty="0"/>
              <a:t>un paysage plat ou très peu ondulé, recouvert d'herbe. Pas de montagne à l'horizon et peu d'arbres. Mais comme c'est un territoire immense, le relief et le climat varient.  Le territoire est aussi composé de deux autres régions physiques :</a:t>
            </a:r>
          </a:p>
          <a:p>
            <a:endParaRPr lang="fr-CA" dirty="0"/>
          </a:p>
          <a:p>
            <a:r>
              <a:rPr lang="fr-CA" dirty="0"/>
              <a:t>Le </a:t>
            </a:r>
            <a:r>
              <a:rPr lang="fr-CA" b="1" dirty="0"/>
              <a:t>Bouclier canadien</a:t>
            </a:r>
            <a:r>
              <a:rPr lang="fr-CA" dirty="0"/>
              <a:t> : Le Manitoba et la Saskatchewan sont formés, au nord, par la région physique du Bouclier canadien, une terre rocheuse et boisée peu propice à l'agriculture.</a:t>
            </a:r>
          </a:p>
          <a:p>
            <a:endParaRPr lang="fr-CA" dirty="0"/>
          </a:p>
          <a:p>
            <a:endParaRPr lang="fr-CA" dirty="0"/>
          </a:p>
        </p:txBody>
      </p:sp>
      <p:pic>
        <p:nvPicPr>
          <p:cNvPr id="5124" name="Picture 4" descr="Résultats de recherche d'images pour « LES PLAINES  DES PRAIRI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833" y="2303585"/>
            <a:ext cx="5912552" cy="399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08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LE RELIEF</a:t>
            </a:r>
          </a:p>
        </p:txBody>
      </p:sp>
      <p:sp>
        <p:nvSpPr>
          <p:cNvPr id="3" name="Espace réservé du contenu 2"/>
          <p:cNvSpPr>
            <a:spLocks noGrp="1"/>
          </p:cNvSpPr>
          <p:nvPr>
            <p:ph idx="1"/>
          </p:nvPr>
        </p:nvSpPr>
        <p:spPr>
          <a:xfrm>
            <a:off x="680321" y="2336873"/>
            <a:ext cx="5228111" cy="3599316"/>
          </a:xfrm>
        </p:spPr>
        <p:txBody>
          <a:bodyPr/>
          <a:lstStyle/>
          <a:p>
            <a:r>
              <a:rPr lang="fr-CA" dirty="0"/>
              <a:t>Les </a:t>
            </a:r>
            <a:r>
              <a:rPr lang="fr-CA" b="1" dirty="0"/>
              <a:t>montagnes Rocheuses</a:t>
            </a:r>
            <a:r>
              <a:rPr lang="fr-CA" dirty="0"/>
              <a:t> : Le sud-ouest de l'Alberta est formé de collines et, à la frontière de la Colombie-Britannique, la province est bordée par les montagnes Rocheuses.</a:t>
            </a:r>
          </a:p>
          <a:p>
            <a:endParaRPr lang="fr-CA" dirty="0"/>
          </a:p>
          <a:p>
            <a:r>
              <a:rPr lang="fr-CA" dirty="0"/>
              <a:t> Les sols sont recouverts d’argile qui conserve l’eau dans le sol;</a:t>
            </a:r>
          </a:p>
          <a:p>
            <a:endParaRPr lang="fr-CA" dirty="0"/>
          </a:p>
        </p:txBody>
      </p:sp>
      <p:pic>
        <p:nvPicPr>
          <p:cNvPr id="4" name="Picture 2" descr="Résultats de recherche d'images pour « LES ROCHEUS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256" y="2153232"/>
            <a:ext cx="5926744" cy="396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LA VÉGÉTATION</a:t>
            </a:r>
          </a:p>
        </p:txBody>
      </p:sp>
      <p:sp>
        <p:nvSpPr>
          <p:cNvPr id="3" name="Espace réservé du contenu 2"/>
          <p:cNvSpPr>
            <a:spLocks noGrp="1"/>
          </p:cNvSpPr>
          <p:nvPr>
            <p:ph idx="1"/>
          </p:nvPr>
        </p:nvSpPr>
        <p:spPr>
          <a:xfrm>
            <a:off x="680321" y="2336873"/>
            <a:ext cx="5537599" cy="3599316"/>
          </a:xfrm>
        </p:spPr>
        <p:txBody>
          <a:bodyPr/>
          <a:lstStyle/>
          <a:p>
            <a:r>
              <a:rPr lang="fr-CA" dirty="0"/>
              <a:t>le sol est  herbeux et dur. </a:t>
            </a:r>
          </a:p>
          <a:p>
            <a:endParaRPr lang="fr-CA" dirty="0"/>
          </a:p>
          <a:p>
            <a:r>
              <a:rPr lang="fr-CA" dirty="0"/>
              <a:t> Au centre on y retrouve des forêts de conifères et feuillus</a:t>
            </a:r>
            <a:br>
              <a:rPr lang="fr-CA" dirty="0"/>
            </a:br>
            <a:r>
              <a:rPr lang="fr-CA" dirty="0"/>
              <a:t> </a:t>
            </a:r>
            <a:br>
              <a:rPr lang="fr-CA" dirty="0"/>
            </a:br>
            <a:r>
              <a:rPr lang="fr-CA" dirty="0"/>
              <a:t>Au sud, on y retrouve surtout des herbes</a:t>
            </a:r>
            <a:br>
              <a:rPr lang="fr-CA" dirty="0"/>
            </a:br>
            <a:endParaRPr lang="fr-CA" dirty="0"/>
          </a:p>
        </p:txBody>
      </p:sp>
      <p:pic>
        <p:nvPicPr>
          <p:cNvPr id="7170" name="Picture 2" descr="Résultats de recherche d'images pour « LES PRAIRIES CANADIENNE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20" y="2336873"/>
            <a:ext cx="5702891" cy="410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4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LE CLIMAT</a:t>
            </a:r>
          </a:p>
        </p:txBody>
      </p:sp>
      <p:sp>
        <p:nvSpPr>
          <p:cNvPr id="3" name="Espace réservé du contenu 2"/>
          <p:cNvSpPr>
            <a:spLocks noGrp="1"/>
          </p:cNvSpPr>
          <p:nvPr>
            <p:ph idx="1"/>
          </p:nvPr>
        </p:nvSpPr>
        <p:spPr/>
        <p:txBody>
          <a:bodyPr>
            <a:normAutofit/>
          </a:bodyPr>
          <a:lstStyle/>
          <a:p>
            <a:r>
              <a:rPr lang="fr-CA" b="1" u="sng" dirty="0"/>
              <a:t>On dit que le climat est continental sec.</a:t>
            </a:r>
          </a:p>
          <a:p>
            <a:pPr marL="0" indent="0">
              <a:buNone/>
            </a:pPr>
            <a:r>
              <a:rPr lang="fr-CA" dirty="0"/>
              <a:t>Région très ensoleillée</a:t>
            </a:r>
          </a:p>
          <a:p>
            <a:pPr marL="0" indent="0">
              <a:buNone/>
            </a:pPr>
            <a:r>
              <a:rPr lang="fr-CA" dirty="0"/>
              <a:t>Ceci veut dire que les hivers sont longs et très froids </a:t>
            </a:r>
            <a:br>
              <a:rPr lang="fr-CA" dirty="0"/>
            </a:br>
            <a:endParaRPr lang="fr-CA" dirty="0"/>
          </a:p>
          <a:p>
            <a:pPr marL="0" indent="0">
              <a:buNone/>
            </a:pPr>
            <a:r>
              <a:rPr lang="fr-CA" dirty="0"/>
              <a:t>Les étés sont  courts et très chauds.</a:t>
            </a:r>
          </a:p>
          <a:p>
            <a:br>
              <a:rPr lang="fr-CA" dirty="0"/>
            </a:br>
            <a:r>
              <a:rPr lang="fr-CA" dirty="0"/>
              <a:t>Il y a peu de précipitations (sec), ce qui est favorable à la culture des céréales.</a:t>
            </a:r>
            <a:br>
              <a:rPr lang="fr-CA" dirty="0"/>
            </a:br>
            <a:endParaRPr lang="fr-CA" dirty="0"/>
          </a:p>
          <a:p>
            <a:pPr marL="0" indent="0">
              <a:buNone/>
            </a:pPr>
            <a:endParaRPr lang="fr-CA" dirty="0"/>
          </a:p>
        </p:txBody>
      </p:sp>
    </p:spTree>
    <p:extLst>
      <p:ext uri="{BB962C8B-B14F-4D97-AF65-F5344CB8AC3E}">
        <p14:creationId xmlns:p14="http://schemas.microsoft.com/office/powerpoint/2010/main" val="417695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L’AGRICULTURE</a:t>
            </a:r>
          </a:p>
        </p:txBody>
      </p:sp>
      <p:sp>
        <p:nvSpPr>
          <p:cNvPr id="3" name="Espace réservé du contenu 2"/>
          <p:cNvSpPr>
            <a:spLocks noGrp="1"/>
          </p:cNvSpPr>
          <p:nvPr>
            <p:ph idx="1"/>
          </p:nvPr>
        </p:nvSpPr>
        <p:spPr>
          <a:xfrm>
            <a:off x="0" y="2134826"/>
            <a:ext cx="6374674" cy="4351338"/>
          </a:xfrm>
        </p:spPr>
        <p:txBody>
          <a:bodyPr>
            <a:normAutofit fontScale="77500" lnSpcReduction="20000"/>
          </a:bodyPr>
          <a:lstStyle/>
          <a:p>
            <a:r>
              <a:rPr lang="fr-CA" b="1" u="sng" dirty="0"/>
              <a:t>La culture du blé </a:t>
            </a:r>
            <a:r>
              <a:rPr lang="fr-CA" dirty="0"/>
              <a:t>est très importante dans les Prairies. Cette région est surnommée le grenier à blé du Canada parce qu’elle fournit le Canada en blé et qu’elle en exporte aussi beaucoup à l’extérieur du pays.  Son climat et ses plaines en font un territoire propice à la culture des céréales. Un autre commerce important pour les Prairies </a:t>
            </a:r>
            <a:r>
              <a:rPr lang="fr-CA" b="1" u="sng" dirty="0"/>
              <a:t>est l’élevage de bœuf. </a:t>
            </a:r>
            <a:r>
              <a:rPr lang="fr-CA" dirty="0"/>
              <a:t>Ce produit aussi est distribué à travers le pays.  L’élevage se pratique surtout en Alberta puisque le relief est moins favorable à la culture.</a:t>
            </a:r>
          </a:p>
          <a:p>
            <a:endParaRPr lang="fr-CA" dirty="0"/>
          </a:p>
          <a:p>
            <a:r>
              <a:rPr lang="fr-CA" dirty="0"/>
              <a:t>L’agriculture des Prairies, pratiquée dans une région semi-aride recevant peu de pluie, est différente de celle des provinces de l’Est. On préconise un labour léger pour garder l’humidité des sols, puisqu’ils ne reçoivent pas beaucoup d’eau, ainsi que la jachère, c’est-à-dire qu’une partie des terres est cultivée et l’autre partie est laissée en repos pour qu’elle se régénère.</a:t>
            </a:r>
          </a:p>
          <a:p>
            <a:endParaRPr lang="fr-CA" dirty="0"/>
          </a:p>
        </p:txBody>
      </p:sp>
      <p:pic>
        <p:nvPicPr>
          <p:cNvPr id="3074" name="Picture 2" descr="Résultats de recherche d'images pour « végétation des prairies ver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435" y="2074134"/>
            <a:ext cx="5146764" cy="447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43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000" dirty="0">
                <a:latin typeface="Castellar" panose="020A0402060406010301" pitchFamily="18" charset="0"/>
              </a:rPr>
              <a:t>AGRICULTURE</a:t>
            </a:r>
          </a:p>
        </p:txBody>
      </p:sp>
      <p:sp>
        <p:nvSpPr>
          <p:cNvPr id="3" name="Espace réservé du contenu 2"/>
          <p:cNvSpPr>
            <a:spLocks noGrp="1"/>
          </p:cNvSpPr>
          <p:nvPr>
            <p:ph idx="1"/>
          </p:nvPr>
        </p:nvSpPr>
        <p:spPr>
          <a:xfrm>
            <a:off x="680321" y="2959666"/>
            <a:ext cx="4126810" cy="3599316"/>
          </a:xfrm>
        </p:spPr>
        <p:txBody>
          <a:bodyPr/>
          <a:lstStyle/>
          <a:p>
            <a:r>
              <a:rPr lang="fr-CA" dirty="0"/>
              <a:t>Au pied de la cordillère de l’Ouest, en Alberta, le sol est moins fertile. Les habitants pratiquent donc l’élevage de bétails et de chevaux.</a:t>
            </a:r>
          </a:p>
          <a:p>
            <a:endParaRPr lang="fr-CA" dirty="0"/>
          </a:p>
        </p:txBody>
      </p:sp>
      <p:pic>
        <p:nvPicPr>
          <p:cNvPr id="4098" name="Picture 2" descr="Résultats de recherche d'images pour « élevage  des prairies vers 1905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39" y="2361633"/>
            <a:ext cx="5756365" cy="419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34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a:latin typeface="Castellar" panose="020A0402060406010301" pitchFamily="18" charset="0"/>
              </a:rPr>
              <a:t>Quizz - Territoire</a:t>
            </a:r>
          </a:p>
        </p:txBody>
      </p:sp>
      <p:sp>
        <p:nvSpPr>
          <p:cNvPr id="3" name="Espace réservé du contenu 2"/>
          <p:cNvSpPr>
            <a:spLocks noGrp="1"/>
          </p:cNvSpPr>
          <p:nvPr>
            <p:ph idx="1"/>
          </p:nvPr>
        </p:nvSpPr>
        <p:spPr/>
        <p:txBody>
          <a:bodyPr/>
          <a:lstStyle/>
          <a:p>
            <a:r>
              <a:rPr lang="fr-CA" dirty="0"/>
              <a:t>1- Quel type de relief est le plus favorable aux bonnes récoltes? </a:t>
            </a:r>
          </a:p>
          <a:p>
            <a:r>
              <a:rPr lang="fr-CA" dirty="0"/>
              <a:t>a) Le Bouclier canadien </a:t>
            </a:r>
          </a:p>
          <a:p>
            <a:r>
              <a:rPr lang="fr-CA" dirty="0"/>
              <a:t>b) Les montagnes Rocheuses</a:t>
            </a:r>
          </a:p>
          <a:p>
            <a:r>
              <a:rPr lang="fr-CA" dirty="0"/>
              <a:t>b) les plaines</a:t>
            </a:r>
          </a:p>
          <a:p>
            <a:endParaRPr lang="fr-CA" dirty="0"/>
          </a:p>
          <a:p>
            <a:r>
              <a:rPr lang="fr-CA" dirty="0"/>
              <a:t>Quels types de végétation retrouve-t-on dans les Prairies en 1905?</a:t>
            </a:r>
          </a:p>
        </p:txBody>
      </p:sp>
    </p:spTree>
    <p:extLst>
      <p:ext uri="{BB962C8B-B14F-4D97-AF65-F5344CB8AC3E}">
        <p14:creationId xmlns:p14="http://schemas.microsoft.com/office/powerpoint/2010/main" val="235768431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126</TotalTime>
  <Words>822</Words>
  <Application>Microsoft Office PowerPoint</Application>
  <PresentationFormat>Grand écran</PresentationFormat>
  <Paragraphs>127</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Castellar</vt:lpstr>
      <vt:lpstr>Trebuchet MS</vt:lpstr>
      <vt:lpstr>Berlin</vt:lpstr>
      <vt:lpstr>Présentation PowerPoint</vt:lpstr>
      <vt:lpstr>LE TERRITOIRE</vt:lpstr>
      <vt:lpstr>LE RELIEF</vt:lpstr>
      <vt:lpstr>LE RELIEF</vt:lpstr>
      <vt:lpstr>LA VÉGÉTATION</vt:lpstr>
      <vt:lpstr>LE CLIMAT</vt:lpstr>
      <vt:lpstr>L’AGRICULTURE</vt:lpstr>
      <vt:lpstr>AGRICULTURE</vt:lpstr>
      <vt:lpstr>Quizz - Territoire</vt:lpstr>
      <vt:lpstr>QUIZZ-TERRITOIRE</vt:lpstr>
      <vt:lpstr>RÉALITÉS CULTURELLES</vt:lpstr>
      <vt:lpstr>langues</vt:lpstr>
      <vt:lpstr>RELIGION</vt:lpstr>
      <vt:lpstr>GROUPES SOCIAUX</vt:lpstr>
      <vt:lpstr>LES FERMIERS</vt:lpstr>
      <vt:lpstr>QUIZZ – RÉALITÉS CULTURELLES</vt:lpstr>
      <vt:lpstr>QUIZZ – RÉALITÉS CULTURELLES</vt:lpstr>
      <vt:lpstr>LES TRANSPORTS</vt:lpstr>
      <vt:lpstr>Pourquoi le train est-il si important?</vt:lpstr>
      <vt:lpstr>AUTRES MOYENS DE TRANSPORT</vt:lpstr>
      <vt:lpstr>ACTIVITÉS ÉCONOMIQUES</vt:lpstr>
      <vt:lpstr>QUIZZ -TRANSPORT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Prairies  vers 1905</dc:title>
  <dc:creator>NAthalie Vaillant</dc:creator>
  <cp:lastModifiedBy>NAthalie Vaillant</cp:lastModifiedBy>
  <cp:revision>13</cp:revision>
  <dcterms:created xsi:type="dcterms:W3CDTF">2017-05-11T01:36:19Z</dcterms:created>
  <dcterms:modified xsi:type="dcterms:W3CDTF">2017-05-11T03:43:04Z</dcterms:modified>
</cp:coreProperties>
</file>