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E23A10FB-EEFE-49BA-90BD-F9726918BB89}" type="datetimeFigureOut">
              <a:rPr lang="fr-CA" smtClean="0"/>
              <a:t>2019-02-05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D3E57F3-47E7-4593-BD4B-C6AFD1C1E0F6}" type="slidenum">
              <a:rPr lang="fr-CA" smtClean="0"/>
              <a:t>‹N°›</a:t>
            </a:fld>
            <a:endParaRPr lang="fr-C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23A10FB-EEFE-49BA-90BD-F9726918BB89}" type="datetimeFigureOut">
              <a:rPr lang="fr-CA" smtClean="0"/>
              <a:t>2019-02-05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D3E57F3-47E7-4593-BD4B-C6AFD1C1E0F6}" type="slidenum">
              <a:rPr lang="fr-CA" smtClean="0"/>
              <a:t>‹N°›</a:t>
            </a:fld>
            <a:endParaRPr lang="fr-C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23A10FB-EEFE-49BA-90BD-F9726918BB89}" type="datetimeFigureOut">
              <a:rPr lang="fr-CA" smtClean="0"/>
              <a:t>2019-02-05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D3E57F3-47E7-4593-BD4B-C6AFD1C1E0F6}" type="slidenum">
              <a:rPr lang="fr-CA" smtClean="0"/>
              <a:t>‹N°›</a:t>
            </a:fld>
            <a:endParaRPr lang="fr-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3A10FB-EEFE-49BA-90BD-F9726918BB89}" type="datetimeFigureOut">
              <a:rPr lang="fr-CA" smtClean="0"/>
              <a:t>2019-02-05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D3E57F3-47E7-4593-BD4B-C6AFD1C1E0F6}" type="slidenum">
              <a:rPr lang="fr-CA" smtClean="0"/>
              <a:t>‹N°›</a:t>
            </a:fld>
            <a:endParaRPr lang="fr-CA"/>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23A10FB-EEFE-49BA-90BD-F9726918BB89}" type="datetimeFigureOut">
              <a:rPr lang="fr-CA" smtClean="0"/>
              <a:t>2019-02-05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D3E57F3-47E7-4593-BD4B-C6AFD1C1E0F6}" type="slidenum">
              <a:rPr lang="fr-CA" smtClean="0"/>
              <a:t>‹N°›</a:t>
            </a:fld>
            <a:endParaRPr lang="fr-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23A10FB-EEFE-49BA-90BD-F9726918BB89}" type="datetimeFigureOut">
              <a:rPr lang="fr-CA" smtClean="0"/>
              <a:t>2019-02-05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D3E57F3-47E7-4593-BD4B-C6AFD1C1E0F6}" type="slidenum">
              <a:rPr lang="fr-CA" smtClean="0"/>
              <a:t>‹N°›</a:t>
            </a:fld>
            <a:endParaRPr lang="fr-CA"/>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23A10FB-EEFE-49BA-90BD-F9726918BB89}" type="datetimeFigureOut">
              <a:rPr lang="fr-CA" smtClean="0"/>
              <a:t>2019-02-05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D3E57F3-47E7-4593-BD4B-C6AFD1C1E0F6}" type="slidenum">
              <a:rPr lang="fr-CA" smtClean="0"/>
              <a:t>‹N°›</a:t>
            </a:fld>
            <a:endParaRPr lang="fr-CA"/>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23A10FB-EEFE-49BA-90BD-F9726918BB89}" type="datetimeFigureOut">
              <a:rPr lang="fr-CA" smtClean="0"/>
              <a:t>2019-02-05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D3E57F3-47E7-4593-BD4B-C6AFD1C1E0F6}" type="slidenum">
              <a:rPr lang="fr-CA" smtClean="0"/>
              <a:t>‹N°›</a:t>
            </a:fld>
            <a:endParaRPr lang="fr-C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A10FB-EEFE-49BA-90BD-F9726918BB89}" type="datetimeFigureOut">
              <a:rPr lang="fr-CA" smtClean="0"/>
              <a:t>2019-02-05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D3E57F3-47E7-4593-BD4B-C6AFD1C1E0F6}" type="slidenum">
              <a:rPr lang="fr-CA" smtClean="0"/>
              <a:t>‹N°›</a:t>
            </a:fld>
            <a:endParaRPr lang="fr-C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23A10FB-EEFE-49BA-90BD-F9726918BB89}" type="datetimeFigureOut">
              <a:rPr lang="fr-CA" smtClean="0"/>
              <a:t>2019-02-05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D3E57F3-47E7-4593-BD4B-C6AFD1C1E0F6}" type="slidenum">
              <a:rPr lang="fr-CA" smtClean="0"/>
              <a:t>‹N°›</a:t>
            </a:fld>
            <a:endParaRPr lang="fr-C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23A10FB-EEFE-49BA-90BD-F9726918BB89}" type="datetimeFigureOut">
              <a:rPr lang="fr-CA" smtClean="0"/>
              <a:t>2019-02-05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D3E57F3-47E7-4593-BD4B-C6AFD1C1E0F6}" type="slidenum">
              <a:rPr lang="fr-CA" smtClean="0"/>
              <a:t>‹N°›</a:t>
            </a:fld>
            <a:endParaRPr lang="fr-C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23A10FB-EEFE-49BA-90BD-F9726918BB89}" type="datetimeFigureOut">
              <a:rPr lang="fr-CA" smtClean="0"/>
              <a:t>2019-02-05</a:t>
            </a:fld>
            <a:endParaRPr lang="fr-C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C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D3E57F3-47E7-4593-BD4B-C6AFD1C1E0F6}"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lloprof.qc.ca/ImagesDesFiches/bv3/s1215i7.jp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alloprof.qc.ca/ImagesDesFiches/bv3/s1215i8.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lloprof.qc.ca/ImagesDesFiches/bv3/s1215i9.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lloprof.qc.ca/BV/Pages/s1216.aspx#acquis" TargetMode="External"/><Relationship Id="rId2" Type="http://schemas.openxmlformats.org/officeDocument/2006/relationships/hyperlink" Target="http://www.alloprof.qc.ca/BV/Pages/s1216.aspx#innes"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alloprof.qc.ca/ImagesDesFiches/bv3/s1215i14.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lloprof.qc.ca/ImagesDesFiches/bv3/s1215i15.jpg" TargetMode="External"/><Relationship Id="rId2" Type="http://schemas.openxmlformats.org/officeDocument/2006/relationships/hyperlink" Target="http://www.alloprof.qc.ca/BV/Pages/s1217.aspx"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alloprof.qc.ca/ImagesDesFiches/bv3/s1215i16.jpg"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lloprof.qc.ca/ImagesDesFiches/bv3/s1215i1.p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lloprof.qc.ca/ImagesDesFiches/bv3/s1215i2.jpg"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alloprof.qc.ca/ImagesDesFiches/bv3/s1215i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2492896"/>
            <a:ext cx="7175351" cy="1793167"/>
          </a:xfrm>
        </p:spPr>
        <p:txBody>
          <a:bodyPr>
            <a:noAutofit/>
          </a:bodyPr>
          <a:lstStyle/>
          <a:p>
            <a:pPr marL="182880" indent="0" algn="ctr">
              <a:buNone/>
            </a:pPr>
            <a:r>
              <a:rPr lang="en-CA" sz="5400" b="0" dirty="0" smtClean="0">
                <a:latin typeface="Fredericka the Great" panose="02000000000000000000" pitchFamily="2" charset="0"/>
                <a:ea typeface="Fredericka the Great" panose="02000000000000000000" pitchFamily="2" charset="0"/>
              </a:rPr>
              <a:t>La </a:t>
            </a:r>
            <a:r>
              <a:rPr lang="en-CA" sz="5400" b="0" dirty="0" err="1" smtClean="0">
                <a:latin typeface="Fredericka the Great" panose="02000000000000000000" pitchFamily="2" charset="0"/>
                <a:ea typeface="Fredericka the Great" panose="02000000000000000000" pitchFamily="2" charset="0"/>
              </a:rPr>
              <a:t>biodiversité</a:t>
            </a:r>
            <a:r>
              <a:rPr lang="en-CA" sz="5400" b="0" dirty="0" smtClean="0">
                <a:latin typeface="Fredericka the Great" panose="02000000000000000000" pitchFamily="2" charset="0"/>
                <a:ea typeface="Fredericka the Great" panose="02000000000000000000" pitchFamily="2" charset="0"/>
              </a:rPr>
              <a:t>                                  </a:t>
            </a:r>
            <a:r>
              <a:rPr lang="en-CA" sz="5400" b="0" dirty="0" err="1" smtClean="0">
                <a:latin typeface="Fredericka the Great" panose="02000000000000000000" pitchFamily="2" charset="0"/>
                <a:ea typeface="Fredericka the Great" panose="02000000000000000000" pitchFamily="2" charset="0"/>
              </a:rPr>
              <a:t>dans</a:t>
            </a:r>
            <a:r>
              <a:rPr lang="en-CA" sz="5400" b="0" dirty="0" smtClean="0">
                <a:latin typeface="Fredericka the Great" panose="02000000000000000000" pitchFamily="2" charset="0"/>
                <a:ea typeface="Fredericka the Great" panose="02000000000000000000" pitchFamily="2" charset="0"/>
              </a:rPr>
              <a:t> </a:t>
            </a:r>
            <a:r>
              <a:rPr lang="en-CA" sz="5400" b="0" dirty="0" err="1" smtClean="0">
                <a:latin typeface="Fredericka the Great" panose="02000000000000000000" pitchFamily="2" charset="0"/>
                <a:ea typeface="Fredericka the Great" panose="02000000000000000000" pitchFamily="2" charset="0"/>
              </a:rPr>
              <a:t>tous</a:t>
            </a:r>
            <a:r>
              <a:rPr lang="en-CA" sz="5400" b="0" dirty="0" smtClean="0">
                <a:latin typeface="Fredericka the Great" panose="02000000000000000000" pitchFamily="2" charset="0"/>
                <a:ea typeface="Fredericka the Great" panose="02000000000000000000" pitchFamily="2" charset="0"/>
              </a:rPr>
              <a:t> </a:t>
            </a:r>
            <a:r>
              <a:rPr lang="en-CA" sz="5400" b="0" dirty="0" err="1" smtClean="0">
                <a:latin typeface="Fredericka the Great" panose="02000000000000000000" pitchFamily="2" charset="0"/>
                <a:ea typeface="Fredericka the Great" panose="02000000000000000000" pitchFamily="2" charset="0"/>
              </a:rPr>
              <a:t>ses</a:t>
            </a:r>
            <a:r>
              <a:rPr lang="en-CA" sz="5400" b="0" dirty="0" smtClean="0">
                <a:latin typeface="Fredericka the Great" panose="02000000000000000000" pitchFamily="2" charset="0"/>
                <a:ea typeface="Fredericka the Great" panose="02000000000000000000" pitchFamily="2" charset="0"/>
              </a:rPr>
              <a:t> </a:t>
            </a:r>
            <a:r>
              <a:rPr lang="en-CA" sz="5400" b="0" dirty="0" err="1" smtClean="0">
                <a:latin typeface="Fredericka the Great" panose="02000000000000000000" pitchFamily="2" charset="0"/>
                <a:ea typeface="Fredericka the Great" panose="02000000000000000000" pitchFamily="2" charset="0"/>
              </a:rPr>
              <a:t>états</a:t>
            </a:r>
            <a:endParaRPr lang="fr-CA" sz="5400" b="0" dirty="0">
              <a:latin typeface="Fredericka the Great" panose="02000000000000000000" pitchFamily="2" charset="0"/>
              <a:ea typeface="Fredericka the Great" panose="02000000000000000000" pitchFamily="2" charset="0"/>
            </a:endParaRPr>
          </a:p>
        </p:txBody>
      </p:sp>
      <p:pic>
        <p:nvPicPr>
          <p:cNvPr id="1028" name="Picture 4" descr="RÃ©sultats de recherche d'images pour Â«Â photos of habitatsÂ 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03648" y="2996952"/>
            <a:ext cx="6408712"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p>
        </p:txBody>
      </p:sp>
      <p:sp>
        <p:nvSpPr>
          <p:cNvPr id="5" name="ZoneTexte 4"/>
          <p:cNvSpPr txBox="1"/>
          <p:nvPr/>
        </p:nvSpPr>
        <p:spPr>
          <a:xfrm>
            <a:off x="1403648" y="3000966"/>
            <a:ext cx="6365783" cy="1446550"/>
          </a:xfrm>
          <a:prstGeom prst="rect">
            <a:avLst/>
          </a:prstGeom>
          <a:noFill/>
        </p:spPr>
        <p:txBody>
          <a:bodyPr wrap="square" rtlCol="0">
            <a:spAutoFit/>
          </a:bodyPr>
          <a:lstStyle/>
          <a:p>
            <a:pPr algn="ctr"/>
            <a:r>
              <a:rPr lang="en-CA" sz="4400" dirty="0" smtClean="0">
                <a:latin typeface="Fredericka the Great" panose="02000000000000000000" pitchFamily="2" charset="0"/>
                <a:ea typeface="Fredericka the Great" panose="02000000000000000000" pitchFamily="2" charset="0"/>
              </a:rPr>
              <a:t>La </a:t>
            </a:r>
            <a:r>
              <a:rPr lang="en-CA" sz="4400" dirty="0" err="1" smtClean="0">
                <a:latin typeface="Fredericka the Great" panose="02000000000000000000" pitchFamily="2" charset="0"/>
                <a:ea typeface="Fredericka the Great" panose="02000000000000000000" pitchFamily="2" charset="0"/>
              </a:rPr>
              <a:t>biodiversité</a:t>
            </a:r>
            <a:r>
              <a:rPr lang="en-CA" sz="4400" dirty="0" smtClean="0">
                <a:latin typeface="Fredericka the Great" panose="02000000000000000000" pitchFamily="2" charset="0"/>
                <a:ea typeface="Fredericka the Great" panose="02000000000000000000" pitchFamily="2" charset="0"/>
              </a:rPr>
              <a:t>          </a:t>
            </a:r>
            <a:r>
              <a:rPr lang="en-CA" sz="4400" dirty="0" err="1" smtClean="0">
                <a:latin typeface="Fredericka the Great" panose="02000000000000000000" pitchFamily="2" charset="0"/>
                <a:ea typeface="Fredericka the Great" panose="02000000000000000000" pitchFamily="2" charset="0"/>
              </a:rPr>
              <a:t>dans</a:t>
            </a:r>
            <a:r>
              <a:rPr lang="en-CA" sz="4400" dirty="0" smtClean="0">
                <a:latin typeface="Fredericka the Great" panose="02000000000000000000" pitchFamily="2" charset="0"/>
                <a:ea typeface="Fredericka the Great" panose="02000000000000000000" pitchFamily="2" charset="0"/>
              </a:rPr>
              <a:t> </a:t>
            </a:r>
            <a:r>
              <a:rPr lang="en-CA" sz="4400" dirty="0" err="1" smtClean="0">
                <a:latin typeface="Fredericka the Great" panose="02000000000000000000" pitchFamily="2" charset="0"/>
                <a:ea typeface="Fredericka the Great" panose="02000000000000000000" pitchFamily="2" charset="0"/>
              </a:rPr>
              <a:t>tous</a:t>
            </a:r>
            <a:r>
              <a:rPr lang="en-CA" sz="4400" dirty="0" smtClean="0">
                <a:latin typeface="Fredericka the Great" panose="02000000000000000000" pitchFamily="2" charset="0"/>
                <a:ea typeface="Fredericka the Great" panose="02000000000000000000" pitchFamily="2" charset="0"/>
              </a:rPr>
              <a:t> </a:t>
            </a:r>
            <a:r>
              <a:rPr lang="en-CA" sz="4400" dirty="0" err="1" smtClean="0">
                <a:latin typeface="Fredericka the Great" panose="02000000000000000000" pitchFamily="2" charset="0"/>
                <a:ea typeface="Fredericka the Great" panose="02000000000000000000" pitchFamily="2" charset="0"/>
              </a:rPr>
              <a:t>ses</a:t>
            </a:r>
            <a:r>
              <a:rPr lang="en-CA" sz="4400" dirty="0" smtClean="0">
                <a:latin typeface="Fredericka the Great" panose="02000000000000000000" pitchFamily="2" charset="0"/>
                <a:ea typeface="Fredericka the Great" panose="02000000000000000000" pitchFamily="2" charset="0"/>
              </a:rPr>
              <a:t> </a:t>
            </a:r>
            <a:r>
              <a:rPr lang="en-CA" sz="4400" dirty="0" err="1" smtClean="0">
                <a:latin typeface="Fredericka the Great" panose="02000000000000000000" pitchFamily="2" charset="0"/>
                <a:ea typeface="Fredericka the Great" panose="02000000000000000000" pitchFamily="2" charset="0"/>
              </a:rPr>
              <a:t>états</a:t>
            </a:r>
            <a:endParaRPr lang="fr-CA" sz="4400" dirty="0">
              <a:latin typeface="Fredericka the Great" panose="02000000000000000000" pitchFamily="2" charset="0"/>
              <a:ea typeface="Fredericka the Great" panose="02000000000000000000" pitchFamily="2" charset="0"/>
            </a:endParaRPr>
          </a:p>
        </p:txBody>
      </p:sp>
    </p:spTree>
    <p:extLst>
      <p:ext uri="{BB962C8B-B14F-4D97-AF65-F5344CB8AC3E}">
        <p14:creationId xmlns:p14="http://schemas.microsoft.com/office/powerpoint/2010/main" val="1568782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143000" y="731520"/>
            <a:ext cx="4293096" cy="5289768"/>
          </a:xfrm>
        </p:spPr>
        <p:txBody>
          <a:bodyPr>
            <a:normAutofit fontScale="70000" lnSpcReduction="20000"/>
          </a:bodyPr>
          <a:lstStyle/>
          <a:p>
            <a:pPr marL="45720" indent="0" algn="ctr">
              <a:buNone/>
            </a:pPr>
            <a:r>
              <a:rPr lang="fr-CA" sz="2900" u="sng" dirty="0">
                <a:latin typeface="Fredericka the Great" panose="02000000000000000000" pitchFamily="2" charset="0"/>
                <a:ea typeface="Fredericka the Great" panose="02000000000000000000" pitchFamily="2" charset="0"/>
              </a:rPr>
              <a:t>La dentition chez les mammifères</a:t>
            </a:r>
            <a:endParaRPr lang="fr-CA" sz="2900" dirty="0">
              <a:latin typeface="Fredericka the Great" panose="02000000000000000000" pitchFamily="2" charset="0"/>
              <a:ea typeface="Fredericka the Great" panose="02000000000000000000" pitchFamily="2" charset="0"/>
            </a:endParaRPr>
          </a:p>
          <a:p>
            <a:pPr marL="45720" indent="0">
              <a:buNone/>
            </a:pPr>
            <a:endParaRPr lang="fr-CA" dirty="0" smtClean="0"/>
          </a:p>
          <a:p>
            <a:pPr marL="45720" indent="0">
              <a:buNone/>
            </a:pPr>
            <a:r>
              <a:rPr lang="fr-CA" dirty="0" smtClean="0"/>
              <a:t>Un </a:t>
            </a:r>
            <a:r>
              <a:rPr lang="fr-CA" dirty="0"/>
              <a:t>peu à l'image de la forme du bec chez les oiseaux, les dents des mammifères sont aussi adaptées à leur régime alimentaire. </a:t>
            </a:r>
          </a:p>
          <a:p>
            <a:pPr marL="45720" lvl="0" indent="0">
              <a:buNone/>
            </a:pPr>
            <a:endParaRPr lang="fr-CA" dirty="0" smtClean="0"/>
          </a:p>
          <a:p>
            <a:pPr marL="45720" lvl="0" indent="0">
              <a:buNone/>
            </a:pPr>
            <a:r>
              <a:rPr lang="fr-CA" dirty="0" smtClean="0"/>
              <a:t>Les</a:t>
            </a:r>
            <a:r>
              <a:rPr lang="fr-CA" dirty="0"/>
              <a:t> </a:t>
            </a:r>
            <a:r>
              <a:rPr lang="fr-CA" b="1" dirty="0"/>
              <a:t>carnivores</a:t>
            </a:r>
            <a:r>
              <a:rPr lang="fr-CA" dirty="0"/>
              <a:t> ont les canines très développées afin de déchirer la chair de leurs proies et les molaires sont, quant à elles, plutôt </a:t>
            </a:r>
            <a:r>
              <a:rPr lang="fr-CA" dirty="0" smtClean="0"/>
              <a:t>tranchantes.</a:t>
            </a:r>
          </a:p>
          <a:p>
            <a:pPr marL="45720" lvl="0" indent="0">
              <a:buNone/>
            </a:pPr>
            <a:endParaRPr lang="fr-CA" dirty="0"/>
          </a:p>
          <a:p>
            <a:pPr marL="45720" lvl="0" indent="0">
              <a:buNone/>
            </a:pPr>
            <a:r>
              <a:rPr lang="fr-CA" dirty="0" smtClean="0"/>
              <a:t>Les</a:t>
            </a:r>
            <a:r>
              <a:rPr lang="fr-CA" dirty="0"/>
              <a:t> </a:t>
            </a:r>
            <a:r>
              <a:rPr lang="fr-CA" b="1" dirty="0"/>
              <a:t>ruminants</a:t>
            </a:r>
            <a:r>
              <a:rPr lang="fr-CA" dirty="0"/>
              <a:t> ont habituellement des incisives seulement à la mâchoire du bas. Ils n'ont pas de canines et leurs molaires sont aplaties afin de bien écraser l'herbe avant de l'avaler.</a:t>
            </a:r>
          </a:p>
          <a:p>
            <a:pPr marL="45720" lvl="0" indent="0">
              <a:buNone/>
            </a:pPr>
            <a:endParaRPr lang="fr-CA" dirty="0" smtClean="0"/>
          </a:p>
          <a:p>
            <a:pPr marL="45720" lvl="0" indent="0">
              <a:buNone/>
            </a:pPr>
            <a:r>
              <a:rPr lang="fr-CA" dirty="0" smtClean="0"/>
              <a:t>Les</a:t>
            </a:r>
            <a:r>
              <a:rPr lang="fr-CA" dirty="0"/>
              <a:t> </a:t>
            </a:r>
            <a:r>
              <a:rPr lang="fr-CA" b="1" dirty="0"/>
              <a:t>rongeurs </a:t>
            </a:r>
            <a:r>
              <a:rPr lang="fr-CA" dirty="0"/>
              <a:t>ont des incisives à croissance continue (grandissent toujours) et elles sont très coupantes, ce qui leur permet de couper des branches d'arbres. Avec leurs molaires puissantes, ils peuvent broyer l'écorce. Tout comme les ruminants, ils n'ont pas de canines.</a:t>
            </a:r>
          </a:p>
          <a:p>
            <a:endParaRPr lang="fr-CA" dirty="0"/>
          </a:p>
        </p:txBody>
      </p:sp>
      <p:pic>
        <p:nvPicPr>
          <p:cNvPr id="3074" name="Picture 2" descr="RÃ©sultats de recherche d'images pour Â«Â la dentition des carnivoresÂ 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764704"/>
            <a:ext cx="2916323"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Ã©sultats de recherche d'images pour Â«Â la dentition des chevreuilsÂ 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RÃ©sultats de recherche d'images pour Â«Â la dentition des chevreuilsÂ 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3080" name="Picture 8" descr="RÃ©sultats de recherche d'images pour Â«Â la dentition des chevreuilsÂ 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996952"/>
            <a:ext cx="3081536" cy="153274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RÃ©sultats de recherche d'images pour Â«Â la dentition des castorsÂ Â»"/>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3084" name="Picture 12" descr="RÃ©sultats de recherche d'images pour Â«Â castorÂ 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929" y="4797152"/>
            <a:ext cx="1832570" cy="183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35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marL="45720" indent="0" algn="ctr">
              <a:buNone/>
            </a:pPr>
            <a:r>
              <a:rPr lang="fr-CA" sz="2800" u="sng" dirty="0">
                <a:latin typeface="Fredericka the Great" panose="02000000000000000000" pitchFamily="2" charset="0"/>
                <a:ea typeface="Fredericka the Great" panose="02000000000000000000" pitchFamily="2" charset="0"/>
              </a:rPr>
              <a:t>Le camouflage et le mimétisme</a:t>
            </a:r>
            <a:endParaRPr lang="fr-CA" sz="2800" dirty="0">
              <a:latin typeface="Fredericka the Great" panose="02000000000000000000" pitchFamily="2" charset="0"/>
              <a:ea typeface="Fredericka the Great" panose="02000000000000000000" pitchFamily="2" charset="0"/>
            </a:endParaRPr>
          </a:p>
          <a:p>
            <a:pPr marL="45720" indent="0">
              <a:buNone/>
            </a:pPr>
            <a:r>
              <a:rPr lang="fr-CA" dirty="0"/>
              <a:t>Le </a:t>
            </a:r>
            <a:r>
              <a:rPr lang="fr-CA" b="1" dirty="0"/>
              <a:t>camouflage </a:t>
            </a:r>
            <a:r>
              <a:rPr lang="fr-CA" dirty="0"/>
              <a:t>est la capacité d'un animal à se confondre avec son environnement. </a:t>
            </a:r>
            <a:r>
              <a:rPr lang="fr-CA" dirty="0" smtClean="0"/>
              <a:t>Ceci lui permet de se cacher des prédateurs. Il </a:t>
            </a:r>
            <a:r>
              <a:rPr lang="fr-CA" dirty="0"/>
              <a:t>peut être utilisé par un prédateur qui veut s'approcher de sa proie sans être repéré.</a:t>
            </a:r>
          </a:p>
          <a:p>
            <a:pPr marL="45720" indent="0">
              <a:buNone/>
            </a:pPr>
            <a:endParaRPr lang="fr-CA" dirty="0"/>
          </a:p>
        </p:txBody>
      </p:sp>
      <p:pic>
        <p:nvPicPr>
          <p:cNvPr id="4" name="Image 3" descr="http://www.alloprof.qc.ca/ImagesDesFiches/s1215i7.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717667"/>
            <a:ext cx="2686685" cy="2076450"/>
          </a:xfrm>
          <a:prstGeom prst="rect">
            <a:avLst/>
          </a:prstGeom>
          <a:noFill/>
          <a:ln>
            <a:noFill/>
          </a:ln>
        </p:spPr>
      </p:pic>
      <p:pic>
        <p:nvPicPr>
          <p:cNvPr id="5" name="Image 4" descr="http://www.alloprof.qc.ca/ImagesDesFiches/s1215i8.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3717667"/>
            <a:ext cx="2952328" cy="2107942"/>
          </a:xfrm>
          <a:prstGeom prst="rect">
            <a:avLst/>
          </a:prstGeom>
          <a:noFill/>
          <a:ln>
            <a:noFill/>
          </a:ln>
        </p:spPr>
      </p:pic>
    </p:spTree>
    <p:extLst>
      <p:ext uri="{BB962C8B-B14F-4D97-AF65-F5344CB8AC3E}">
        <p14:creationId xmlns:p14="http://schemas.microsoft.com/office/powerpoint/2010/main" val="20587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marL="45720" indent="0">
              <a:buNone/>
            </a:pPr>
            <a:r>
              <a:rPr lang="fr-CA" dirty="0"/>
              <a:t>Le </a:t>
            </a:r>
            <a:r>
              <a:rPr lang="fr-CA" b="1" dirty="0"/>
              <a:t>mimétisme </a:t>
            </a:r>
            <a:r>
              <a:rPr lang="fr-CA" dirty="0"/>
              <a:t>est la capacité d'imiter une caractéristique de l'environnement ou une autre espèce animale. Très souvent, les espèces imitées sont non comestibles ou  dangereuse pour le prédateur.</a:t>
            </a:r>
            <a:br>
              <a:rPr lang="fr-CA" dirty="0"/>
            </a:br>
            <a:endParaRPr lang="fr-CA" dirty="0"/>
          </a:p>
          <a:p>
            <a:pPr marL="45720" indent="0">
              <a:buNone/>
            </a:pPr>
            <a:endParaRPr lang="fr-CA" dirty="0"/>
          </a:p>
        </p:txBody>
      </p:sp>
      <p:pic>
        <p:nvPicPr>
          <p:cNvPr id="4" name="Image 3" descr="http://www.alloprof.qc.ca/ImagesDesFiches/s1215i9.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068960"/>
            <a:ext cx="6048672" cy="2880320"/>
          </a:xfrm>
          <a:prstGeom prst="rect">
            <a:avLst/>
          </a:prstGeom>
          <a:noFill/>
          <a:ln>
            <a:noFill/>
          </a:ln>
        </p:spPr>
      </p:pic>
    </p:spTree>
    <p:extLst>
      <p:ext uri="{BB962C8B-B14F-4D97-AF65-F5344CB8AC3E}">
        <p14:creationId xmlns:p14="http://schemas.microsoft.com/office/powerpoint/2010/main" val="47740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39551" y="332656"/>
            <a:ext cx="7992889" cy="5433784"/>
          </a:xfrm>
        </p:spPr>
        <p:txBody>
          <a:bodyPr>
            <a:normAutofit fontScale="32500" lnSpcReduction="20000"/>
          </a:bodyPr>
          <a:lstStyle/>
          <a:p>
            <a:pPr marL="45720" indent="0" algn="ctr">
              <a:buNone/>
            </a:pPr>
            <a:r>
              <a:rPr lang="fr-CA" sz="14400" u="sng" dirty="0">
                <a:latin typeface="Fredericka the Great" panose="02000000000000000000" pitchFamily="2" charset="0"/>
                <a:ea typeface="Fredericka the Great" panose="02000000000000000000" pitchFamily="2" charset="0"/>
              </a:rPr>
              <a:t>Les adaptations comportementales</a:t>
            </a:r>
          </a:p>
          <a:p>
            <a:pPr marL="45720" indent="0">
              <a:buNone/>
            </a:pPr>
            <a:endParaRPr lang="fr-CA" sz="6400" dirty="0" smtClean="0"/>
          </a:p>
          <a:p>
            <a:pPr marL="45720" indent="0">
              <a:buNone/>
            </a:pPr>
            <a:r>
              <a:rPr lang="fr-CA" sz="6200" dirty="0" smtClean="0"/>
              <a:t>Les</a:t>
            </a:r>
            <a:r>
              <a:rPr lang="fr-CA" sz="6200" dirty="0"/>
              <a:t> </a:t>
            </a:r>
            <a:r>
              <a:rPr lang="fr-CA" sz="6200" b="1" dirty="0"/>
              <a:t>adaptations comportementales </a:t>
            </a:r>
            <a:r>
              <a:rPr lang="fr-CA" sz="6200" dirty="0"/>
              <a:t>sont des comportements qui permettent à une espèce de survivre dans son milieu. Certains de ces comportements sont </a:t>
            </a:r>
            <a:r>
              <a:rPr lang="fr-CA" sz="6200" u="sng" dirty="0">
                <a:hlinkClick r:id="rId2"/>
              </a:rPr>
              <a:t>innés</a:t>
            </a:r>
            <a:r>
              <a:rPr lang="fr-CA" sz="6200" dirty="0"/>
              <a:t> alors que d'autres seront </a:t>
            </a:r>
            <a:r>
              <a:rPr lang="fr-CA" sz="6200" u="sng" dirty="0">
                <a:hlinkClick r:id="rId3"/>
              </a:rPr>
              <a:t>acquis</a:t>
            </a:r>
            <a:endParaRPr lang="fr-CA" sz="6200" dirty="0"/>
          </a:p>
          <a:p>
            <a:pPr marL="45720" indent="0">
              <a:buNone/>
            </a:pPr>
            <a:endParaRPr lang="fr-CA" sz="6200" i="1" dirty="0" smtClean="0"/>
          </a:p>
          <a:p>
            <a:pPr marL="45720" indent="0" algn="ctr">
              <a:buNone/>
            </a:pPr>
            <a:r>
              <a:rPr lang="en-CA" sz="6200" i="1" dirty="0" err="1" smtClean="0"/>
              <a:t>Innés</a:t>
            </a:r>
            <a:r>
              <a:rPr lang="en-CA" sz="6200" i="1" dirty="0" smtClean="0"/>
              <a:t> = </a:t>
            </a:r>
            <a:r>
              <a:rPr lang="en-CA" sz="6200" i="1" dirty="0" err="1" smtClean="0"/>
              <a:t>présent</a:t>
            </a:r>
            <a:r>
              <a:rPr lang="en-CA" sz="6200" i="1" dirty="0" smtClean="0"/>
              <a:t> à la naissance et qui </a:t>
            </a:r>
            <a:r>
              <a:rPr lang="en-CA" sz="6200" i="1" dirty="0" err="1" smtClean="0"/>
              <a:t>relève</a:t>
            </a:r>
            <a:r>
              <a:rPr lang="en-CA" sz="6200" i="1" dirty="0" smtClean="0"/>
              <a:t> de </a:t>
            </a:r>
            <a:r>
              <a:rPr lang="en-CA" sz="6200" i="1" dirty="0" err="1" smtClean="0"/>
              <a:t>l’instinct</a:t>
            </a:r>
            <a:endParaRPr lang="en-CA" sz="6200" i="1" dirty="0" smtClean="0"/>
          </a:p>
          <a:p>
            <a:pPr marL="45720" indent="0" algn="ctr">
              <a:buNone/>
            </a:pPr>
            <a:r>
              <a:rPr lang="en-CA" sz="6200" i="1" dirty="0" smtClean="0"/>
              <a:t>ACQUIS: </a:t>
            </a:r>
            <a:r>
              <a:rPr lang="en-CA" sz="6200" i="1" dirty="0" err="1" smtClean="0"/>
              <a:t>comportement</a:t>
            </a:r>
            <a:r>
              <a:rPr lang="en-CA" sz="6200" i="1" dirty="0" smtClean="0"/>
              <a:t> que </a:t>
            </a:r>
            <a:r>
              <a:rPr lang="en-CA" sz="6200" i="1" dirty="0" err="1" smtClean="0"/>
              <a:t>l’on</a:t>
            </a:r>
            <a:r>
              <a:rPr lang="en-CA" sz="6200" i="1" dirty="0" smtClean="0"/>
              <a:t> </a:t>
            </a:r>
            <a:r>
              <a:rPr lang="en-CA" sz="6200" i="1" dirty="0" err="1" smtClean="0"/>
              <a:t>doit</a:t>
            </a:r>
            <a:r>
              <a:rPr lang="en-CA" sz="6200" i="1" dirty="0" smtClean="0"/>
              <a:t> </a:t>
            </a:r>
            <a:r>
              <a:rPr lang="en-CA" sz="6200" i="1" dirty="0" err="1" smtClean="0"/>
              <a:t>apprendre</a:t>
            </a:r>
            <a:endParaRPr lang="fr-CA" sz="6200" i="1" dirty="0"/>
          </a:p>
          <a:p>
            <a:pPr marL="45720" indent="0">
              <a:buNone/>
            </a:pPr>
            <a:endParaRPr lang="fr-CA" sz="6200" i="1" dirty="0" smtClean="0"/>
          </a:p>
          <a:p>
            <a:pPr marL="45720" indent="0">
              <a:buNone/>
            </a:pPr>
            <a:r>
              <a:rPr lang="fr-CA" sz="6200" i="1" dirty="0"/>
              <a:t> </a:t>
            </a:r>
            <a:endParaRPr lang="fr-CA" sz="6200" b="1" i="1" dirty="0"/>
          </a:p>
        </p:txBody>
      </p:sp>
      <p:pic>
        <p:nvPicPr>
          <p:cNvPr id="4" name="Image 3" descr="http://www.alloprof.qc.ca/ImagesDesFiches/s1215i14.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6034" y="4581128"/>
            <a:ext cx="2380615" cy="1922780"/>
          </a:xfrm>
          <a:prstGeom prst="rect">
            <a:avLst/>
          </a:prstGeom>
          <a:noFill/>
          <a:ln>
            <a:noFill/>
          </a:ln>
        </p:spPr>
      </p:pic>
      <p:sp>
        <p:nvSpPr>
          <p:cNvPr id="5" name="ZoneTexte 4"/>
          <p:cNvSpPr txBox="1"/>
          <p:nvPr/>
        </p:nvSpPr>
        <p:spPr>
          <a:xfrm>
            <a:off x="683568" y="4077072"/>
            <a:ext cx="5616624" cy="2585323"/>
          </a:xfrm>
          <a:prstGeom prst="rect">
            <a:avLst/>
          </a:prstGeom>
          <a:noFill/>
        </p:spPr>
        <p:txBody>
          <a:bodyPr wrap="square" rtlCol="0">
            <a:spAutoFit/>
          </a:bodyPr>
          <a:lstStyle/>
          <a:p>
            <a:pPr marL="45720" indent="0">
              <a:buNone/>
            </a:pPr>
            <a:r>
              <a:rPr lang="fr-CA" b="1" i="1" u="sng" dirty="0" smtClean="0"/>
              <a:t>Les tactiques de chasse</a:t>
            </a:r>
            <a:endParaRPr lang="fr-CA" b="1" i="1" dirty="0" smtClean="0"/>
          </a:p>
          <a:p>
            <a:pPr marL="45720" indent="0">
              <a:buNone/>
            </a:pPr>
            <a:r>
              <a:rPr lang="fr-CA" dirty="0" smtClean="0"/>
              <a:t>Chez les loups, les membres du groupe, appelé meute, vont chasser en bande. De cette façon, ils augmentent le taux de réussite de leur chasse et ils peuvent également s'attaquer à des proies beaucoup plus imposantes qu'eux. Des tactiques de chasse semblables sont utilisées par plusieurs autres animaux comme la hyène et le lion.</a:t>
            </a:r>
          </a:p>
          <a:p>
            <a:endParaRPr lang="fr-CA" dirty="0"/>
          </a:p>
        </p:txBody>
      </p:sp>
    </p:spTree>
    <p:extLst>
      <p:ext uri="{BB962C8B-B14F-4D97-AF65-F5344CB8AC3E}">
        <p14:creationId xmlns:p14="http://schemas.microsoft.com/office/powerpoint/2010/main" val="4085324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143000" y="731520"/>
            <a:ext cx="4941168" cy="5433784"/>
          </a:xfrm>
        </p:spPr>
        <p:txBody>
          <a:bodyPr>
            <a:normAutofit fontScale="25000" lnSpcReduction="20000"/>
          </a:bodyPr>
          <a:lstStyle/>
          <a:p>
            <a:r>
              <a:rPr lang="fr-CA" dirty="0"/>
              <a:t> </a:t>
            </a:r>
          </a:p>
          <a:p>
            <a:pPr marL="45720" indent="0">
              <a:buNone/>
            </a:pPr>
            <a:r>
              <a:rPr lang="fr-CA" sz="5000" b="1" i="1" u="sng" dirty="0"/>
              <a:t>La régulation thermique</a:t>
            </a:r>
            <a:endParaRPr lang="fr-CA" sz="5000" b="1" i="1" dirty="0"/>
          </a:p>
          <a:p>
            <a:pPr marL="45720" indent="0">
              <a:buNone/>
            </a:pPr>
            <a:r>
              <a:rPr lang="fr-CA" sz="5000" dirty="0"/>
              <a:t>La régulation thermique du corps peut être problématique pour les animaux à sang froid comme les serpents et les lézards. Ils vont alors adopter plusieurs comportements leur permettant de maintenir leur corps à une température appropriée. Ils peuvent alterner d'un endroit au soleil à un endroit à l'ombre, comme sous un rocher, afin de contrôler leur température corporelle. Certaines espèces vivant dans le désert vont même s'enfouir dans le sable pendant le jour pour se protéger de l'accablante chaleur et sortir la nuit pour se nourrir</a:t>
            </a:r>
            <a:r>
              <a:rPr lang="fr-CA" sz="5000" dirty="0" smtClean="0"/>
              <a:t>.</a:t>
            </a:r>
            <a:r>
              <a:rPr lang="fr-CA" sz="5000" dirty="0"/>
              <a:t/>
            </a:r>
            <a:br>
              <a:rPr lang="fr-CA" sz="5000" dirty="0"/>
            </a:br>
            <a:endParaRPr lang="fr-CA" sz="5000" dirty="0"/>
          </a:p>
          <a:p>
            <a:pPr marL="45720" indent="0">
              <a:buNone/>
            </a:pPr>
            <a:r>
              <a:rPr lang="fr-CA" sz="5000" b="1" i="1" u="sng" dirty="0" smtClean="0"/>
              <a:t>L'hivernation </a:t>
            </a:r>
            <a:r>
              <a:rPr lang="fr-CA" sz="5000" b="1" i="1" u="sng" dirty="0"/>
              <a:t>et </a:t>
            </a:r>
            <a:r>
              <a:rPr lang="fr-CA" sz="5000" b="1" i="1" u="sng" dirty="0" smtClean="0"/>
              <a:t>l'hibernation</a:t>
            </a:r>
            <a:endParaRPr lang="fr-CA" sz="5000" b="1" i="1" dirty="0"/>
          </a:p>
          <a:p>
            <a:pPr marL="45720" indent="0">
              <a:buNone/>
            </a:pPr>
            <a:r>
              <a:rPr lang="fr-CA" sz="5000" dirty="0"/>
              <a:t>Les animaux qui hivernent vont adopter des comportements qui vont leur permettent de survivre pendant l'hiver, comme l'écureuil et le cerf de Virginie. Quant aux animaux qui hibernent, ils vont plutôt être dans un état d'engourdissement pendant lequel ils vont utiliser leurs réserves de graisse pour survivre à l'hiver. La grenouille et la marmotte sont deux exemples d'animaux qui vont hiberner pendant l'hiver. Pour plus d'informations, consultez la fiche </a:t>
            </a:r>
            <a:r>
              <a:rPr lang="fr-CA" sz="5000" u="sng" dirty="0">
                <a:hlinkClick r:id="rId2"/>
              </a:rPr>
              <a:t>L'hibernation et l'hivernation</a:t>
            </a:r>
            <a:r>
              <a:rPr lang="fr-CA" sz="5000" dirty="0"/>
              <a:t>.</a:t>
            </a:r>
          </a:p>
          <a:p>
            <a:pPr marL="45720" indent="0">
              <a:buNone/>
            </a:pPr>
            <a:r>
              <a:rPr lang="fr-CA" sz="5000" dirty="0"/>
              <a:t/>
            </a:r>
            <a:br>
              <a:rPr lang="fr-CA" sz="5000" dirty="0"/>
            </a:br>
            <a:endParaRPr lang="fr-CA" dirty="0"/>
          </a:p>
        </p:txBody>
      </p:sp>
      <p:pic>
        <p:nvPicPr>
          <p:cNvPr id="4" name="Image 3" descr="http://www.alloprof.qc.ca/ImagesDesFiches/s1215i15.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149668"/>
            <a:ext cx="2808312" cy="1703268"/>
          </a:xfrm>
          <a:prstGeom prst="rect">
            <a:avLst/>
          </a:prstGeom>
          <a:noFill/>
          <a:ln>
            <a:noFill/>
          </a:ln>
        </p:spPr>
      </p:pic>
      <p:pic>
        <p:nvPicPr>
          <p:cNvPr id="5" name="Image 4" descr="http://www.alloprof.qc.ca/ImagesDesFiches/s1215i16.jp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3140968"/>
            <a:ext cx="2808312" cy="2736304"/>
          </a:xfrm>
          <a:prstGeom prst="rect">
            <a:avLst/>
          </a:prstGeom>
          <a:noFill/>
          <a:ln>
            <a:noFill/>
          </a:ln>
        </p:spPr>
      </p:pic>
    </p:spTree>
    <p:extLst>
      <p:ext uri="{BB962C8B-B14F-4D97-AF65-F5344CB8AC3E}">
        <p14:creationId xmlns:p14="http://schemas.microsoft.com/office/powerpoint/2010/main" val="163537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normAutofit fontScale="92500" lnSpcReduction="20000"/>
          </a:bodyPr>
          <a:lstStyle/>
          <a:p>
            <a:pPr marL="45720" indent="0">
              <a:buNone/>
            </a:pPr>
            <a:r>
              <a:rPr lang="fr-CA" sz="2400" i="1" dirty="0"/>
              <a:t>La migration</a:t>
            </a:r>
            <a:endParaRPr lang="fr-CA" sz="2400" b="1" i="1" dirty="0"/>
          </a:p>
          <a:p>
            <a:r>
              <a:rPr lang="fr-CA" sz="2400" dirty="0"/>
              <a:t>Les oiseaux migrateurs parcourent parfois des milliers de kilomètres pour survivre d’une saison à l’autre. Ils </a:t>
            </a:r>
            <a:r>
              <a:rPr lang="fr-CA" sz="2400" dirty="0" smtClean="0"/>
              <a:t>vont profiter d’un </a:t>
            </a:r>
            <a:r>
              <a:rPr lang="fr-CA" sz="2400" dirty="0"/>
              <a:t>climat adapté à leur système, mais aussi </a:t>
            </a:r>
            <a:r>
              <a:rPr lang="fr-CA" sz="2400" dirty="0" smtClean="0"/>
              <a:t>faire des provisions de  </a:t>
            </a:r>
            <a:r>
              <a:rPr lang="fr-CA" sz="2400" dirty="0"/>
              <a:t>nourriture ou se reproduire. Parmi les animaux migrateurs, on retrouve des espèces d'oiseaux, de mammifères, d'insectes et même de poissons. </a:t>
            </a:r>
          </a:p>
          <a:p>
            <a:pPr marL="45720" indent="0">
              <a:buNone/>
            </a:pPr>
            <a:r>
              <a:rPr lang="fr-CA" sz="2400" dirty="0"/>
              <a:t/>
            </a:r>
            <a:br>
              <a:rPr lang="fr-CA" sz="2400" dirty="0"/>
            </a:br>
            <a:endParaRPr lang="fr-CA" sz="2400" dirty="0"/>
          </a:p>
        </p:txBody>
      </p:sp>
      <p:pic>
        <p:nvPicPr>
          <p:cNvPr id="7170" name="Picture 2" descr="RÃ©sultats de recherche d'images pour Â«Â grande migration outardeÂ 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517587"/>
            <a:ext cx="4207721" cy="27809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Ã©sultats de recherche d'images pour Â«Â grande migration monarqueÂ 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01008"/>
            <a:ext cx="4200128" cy="281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20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67544" y="731520"/>
            <a:ext cx="8064896" cy="3474720"/>
          </a:xfrm>
        </p:spPr>
        <p:txBody>
          <a:bodyPr>
            <a:normAutofit/>
          </a:bodyPr>
          <a:lstStyle/>
          <a:p>
            <a:pPr marL="45720" indent="0" algn="ctr">
              <a:buNone/>
            </a:pPr>
            <a:r>
              <a:rPr lang="fr-CA" sz="3600" dirty="0" smtClean="0">
                <a:solidFill>
                  <a:schemeClr val="tx1"/>
                </a:solidFill>
                <a:latin typeface="Fredericka the Great" panose="02000000000000000000" pitchFamily="2" charset="0"/>
                <a:ea typeface="Fredericka the Great" panose="02000000000000000000" pitchFamily="2" charset="0"/>
              </a:rPr>
              <a:t>Différence en hiverner et hiberner</a:t>
            </a:r>
            <a:endParaRPr lang="fr-CA" sz="3600" dirty="0">
              <a:solidFill>
                <a:schemeClr val="tx1"/>
              </a:solidFill>
              <a:latin typeface="Fredericka the Great" panose="02000000000000000000" pitchFamily="2" charset="0"/>
              <a:ea typeface="Fredericka the Great" panose="02000000000000000000" pitchFamily="2" charset="0"/>
            </a:endParaRPr>
          </a:p>
        </p:txBody>
      </p:sp>
      <p:sp>
        <p:nvSpPr>
          <p:cNvPr id="4" name="Rectangle 3"/>
          <p:cNvSpPr/>
          <p:nvPr/>
        </p:nvSpPr>
        <p:spPr>
          <a:xfrm>
            <a:off x="899592" y="1443841"/>
            <a:ext cx="7344816" cy="4247317"/>
          </a:xfrm>
          <a:prstGeom prst="rect">
            <a:avLst/>
          </a:prstGeom>
        </p:spPr>
        <p:txBody>
          <a:bodyPr wrap="square">
            <a:spAutoFit/>
          </a:bodyPr>
          <a:lstStyle/>
          <a:p>
            <a:pPr fontAlgn="base"/>
            <a:r>
              <a:rPr lang="fr-CA" dirty="0"/>
              <a:t> Certains animaux hibernent (phénomène par lequel un animal tombe dans un état de sommeil ou d’un rythme de vie beaucoup plus lent pendant l’hiver) </a:t>
            </a:r>
            <a:r>
              <a:rPr lang="fr-CA" dirty="0" smtClean="0"/>
              <a:t> tandis </a:t>
            </a:r>
            <a:r>
              <a:rPr lang="fr-CA" dirty="0"/>
              <a:t>que d’autres vont hiverner (phénomène qui permet à certains animaux de modifier leurs habitudes de vie ou leur apparence pour pouvoir passer l’hiver) comme le castor ou le lièvre</a:t>
            </a:r>
            <a:r>
              <a:rPr lang="fr-CA" dirty="0" smtClean="0"/>
              <a:t>.</a:t>
            </a:r>
          </a:p>
          <a:p>
            <a:pPr fontAlgn="base"/>
            <a:endParaRPr lang="fr-CA" dirty="0"/>
          </a:p>
          <a:p>
            <a:pPr fontAlgn="base"/>
            <a:r>
              <a:rPr lang="fr-CA" b="1" u="sng" dirty="0" smtClean="0"/>
              <a:t>HIBERNATION</a:t>
            </a:r>
            <a:r>
              <a:rPr lang="fr-CA" dirty="0" smtClean="0"/>
              <a:t>				</a:t>
            </a:r>
            <a:r>
              <a:rPr lang="fr-CA" b="1" dirty="0" smtClean="0">
                <a:effectLst>
                  <a:outerShdw blurRad="38100" dist="38100" dir="2700000" algn="tl">
                    <a:srgbClr val="000000">
                      <a:alpha val="43137"/>
                    </a:srgbClr>
                  </a:outerShdw>
                </a:effectLst>
              </a:rPr>
              <a:t>HIVERNATION</a:t>
            </a:r>
          </a:p>
          <a:p>
            <a:pPr fontAlgn="base"/>
            <a:endParaRPr lang="fr-CA" dirty="0"/>
          </a:p>
          <a:p>
            <a:pPr fontAlgn="base"/>
            <a:r>
              <a:rPr lang="fr-CA" dirty="0" smtClean="0"/>
              <a:t>Marmotte				Lièvre</a:t>
            </a:r>
          </a:p>
          <a:p>
            <a:pPr fontAlgn="base"/>
            <a:r>
              <a:rPr lang="fr-CA" dirty="0" smtClean="0"/>
              <a:t>Hérisson                                                      Porc-épic</a:t>
            </a:r>
          </a:p>
          <a:p>
            <a:pPr fontAlgn="base"/>
            <a:r>
              <a:rPr lang="fr-CA" dirty="0" smtClean="0"/>
              <a:t>Ours                                                            Cerf de virginie</a:t>
            </a:r>
          </a:p>
          <a:p>
            <a:pPr fontAlgn="base"/>
            <a:r>
              <a:rPr lang="fr-CA" dirty="0" smtClean="0"/>
              <a:t>Moufette</a:t>
            </a:r>
          </a:p>
          <a:p>
            <a:pPr fontAlgn="base"/>
            <a:r>
              <a:rPr lang="fr-CA" dirty="0" smtClean="0"/>
              <a:t>Tortue</a:t>
            </a:r>
          </a:p>
          <a:p>
            <a:pPr fontAlgn="base"/>
            <a:r>
              <a:rPr lang="fr-CA" dirty="0" smtClean="0"/>
              <a:t>Chauve-souris</a:t>
            </a:r>
            <a:endParaRPr lang="fr-CA" dirty="0"/>
          </a:p>
        </p:txBody>
      </p:sp>
    </p:spTree>
    <p:extLst>
      <p:ext uri="{BB962C8B-B14F-4D97-AF65-F5344CB8AC3E}">
        <p14:creationId xmlns:p14="http://schemas.microsoft.com/office/powerpoint/2010/main" val="78560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67544" y="731520"/>
            <a:ext cx="8280920" cy="5505792"/>
          </a:xfrm>
        </p:spPr>
        <p:txBody>
          <a:bodyPr>
            <a:normAutofit/>
          </a:bodyPr>
          <a:lstStyle/>
          <a:p>
            <a:pPr marL="45720" indent="0">
              <a:buNone/>
            </a:pPr>
            <a:r>
              <a:rPr lang="fr-CA" dirty="0"/>
              <a:t>Peux-tu imaginer un ours polaire sauvage vivant à Hawaï ou des palmiers poussant en </a:t>
            </a:r>
            <a:r>
              <a:rPr lang="fr-CA" dirty="0" err="1"/>
              <a:t>Antartique</a:t>
            </a:r>
            <a:r>
              <a:rPr lang="fr-CA" dirty="0"/>
              <a:t>? Tu sais probablement que ces deux phénomènes sont </a:t>
            </a:r>
            <a:r>
              <a:rPr lang="fr-CA" dirty="0" smtClean="0"/>
              <a:t>impossibles, </a:t>
            </a:r>
            <a:r>
              <a:rPr lang="fr-CA" dirty="0"/>
              <a:t>mais sais-tu pourquoi?</a:t>
            </a:r>
          </a:p>
          <a:p>
            <a:pPr marL="45720" indent="0">
              <a:buNone/>
            </a:pPr>
            <a:r>
              <a:rPr lang="fr-CA" dirty="0"/>
              <a:t> </a:t>
            </a:r>
          </a:p>
          <a:p>
            <a:pPr marL="45720" indent="0">
              <a:buNone/>
            </a:pPr>
            <a:r>
              <a:rPr lang="fr-CA" b="1" u="sng" dirty="0"/>
              <a:t>Un habitat </a:t>
            </a:r>
            <a:r>
              <a:rPr lang="fr-CA" dirty="0"/>
              <a:t>est une place ou les êtres vivants vivent. L’habitat fourni à tout être vivant ce dont il a besoin pour </a:t>
            </a:r>
            <a:r>
              <a:rPr lang="fr-CA" b="1" u="sng" dirty="0"/>
              <a:t>survivre</a:t>
            </a:r>
            <a:r>
              <a:rPr lang="fr-CA" dirty="0"/>
              <a:t> : </a:t>
            </a:r>
            <a:endParaRPr lang="fr-CA" dirty="0" smtClean="0"/>
          </a:p>
          <a:p>
            <a:pPr marL="45720" indent="0">
              <a:buNone/>
            </a:pPr>
            <a:endParaRPr lang="fr-CA" dirty="0"/>
          </a:p>
          <a:p>
            <a:pPr marL="45720" indent="0" algn="ctr">
              <a:buNone/>
            </a:pPr>
            <a:r>
              <a:rPr lang="fr-CA" b="1" dirty="0" smtClean="0"/>
              <a:t>L’animal pour survivre a besoin:</a:t>
            </a:r>
          </a:p>
          <a:p>
            <a:pPr marL="45720" indent="0" algn="ctr">
              <a:buNone/>
            </a:pPr>
            <a:r>
              <a:rPr lang="fr-CA" b="1" dirty="0">
                <a:solidFill>
                  <a:srgbClr val="C00000"/>
                </a:solidFill>
              </a:rPr>
              <a:t>d</a:t>
            </a:r>
            <a:r>
              <a:rPr lang="fr-CA" b="1" dirty="0" smtClean="0">
                <a:solidFill>
                  <a:srgbClr val="C00000"/>
                </a:solidFill>
              </a:rPr>
              <a:t>e nourriture</a:t>
            </a:r>
            <a:endParaRPr lang="fr-CA" b="1" dirty="0">
              <a:solidFill>
                <a:srgbClr val="C00000"/>
              </a:solidFill>
            </a:endParaRPr>
          </a:p>
          <a:p>
            <a:pPr marL="45720" indent="0" algn="ctr">
              <a:buNone/>
            </a:pPr>
            <a:r>
              <a:rPr lang="fr-CA" b="1" dirty="0" smtClean="0">
                <a:solidFill>
                  <a:srgbClr val="C00000"/>
                </a:solidFill>
              </a:rPr>
              <a:t>de l’eau </a:t>
            </a:r>
          </a:p>
          <a:p>
            <a:pPr marL="45720" indent="0" algn="ctr">
              <a:buNone/>
            </a:pPr>
            <a:r>
              <a:rPr lang="fr-CA" b="1" dirty="0">
                <a:solidFill>
                  <a:srgbClr val="C00000"/>
                </a:solidFill>
              </a:rPr>
              <a:t>d</a:t>
            </a:r>
            <a:r>
              <a:rPr lang="fr-CA" b="1" dirty="0" smtClean="0">
                <a:solidFill>
                  <a:srgbClr val="C00000"/>
                </a:solidFill>
              </a:rPr>
              <a:t>e l’air </a:t>
            </a:r>
          </a:p>
          <a:p>
            <a:pPr marL="45720" indent="0" algn="ctr">
              <a:buNone/>
            </a:pPr>
            <a:r>
              <a:rPr lang="fr-CA" b="1" dirty="0" smtClean="0">
                <a:solidFill>
                  <a:srgbClr val="C00000"/>
                </a:solidFill>
              </a:rPr>
              <a:t> un abri </a:t>
            </a:r>
          </a:p>
          <a:p>
            <a:pPr marL="45720" indent="0" algn="ctr">
              <a:buNone/>
            </a:pPr>
            <a:r>
              <a:rPr lang="fr-CA" b="1" dirty="0">
                <a:solidFill>
                  <a:srgbClr val="C00000"/>
                </a:solidFill>
              </a:rPr>
              <a:t>s</a:t>
            </a:r>
            <a:r>
              <a:rPr lang="fr-CA" b="1" dirty="0" smtClean="0">
                <a:solidFill>
                  <a:srgbClr val="C00000"/>
                </a:solidFill>
              </a:rPr>
              <a:t>e reproduire</a:t>
            </a:r>
          </a:p>
        </p:txBody>
      </p:sp>
    </p:spTree>
    <p:extLst>
      <p:ext uri="{BB962C8B-B14F-4D97-AF65-F5344CB8AC3E}">
        <p14:creationId xmlns:p14="http://schemas.microsoft.com/office/powerpoint/2010/main" val="244460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568951" cy="1143000"/>
          </a:xfrm>
        </p:spPr>
        <p:txBody>
          <a:bodyPr/>
          <a:lstStyle/>
          <a:p>
            <a:pPr marL="0" indent="0" algn="ctr">
              <a:buNone/>
            </a:pPr>
            <a:r>
              <a:rPr lang="fr-CA" sz="4000" b="0" u="sng" dirty="0">
                <a:effectLst/>
                <a:latin typeface="Fredericka the Great" panose="02000000000000000000" pitchFamily="2" charset="0"/>
                <a:ea typeface="Fredericka the Great" panose="02000000000000000000" pitchFamily="2" charset="0"/>
              </a:rPr>
              <a:t>Les blocs de construction des différents habitats</a:t>
            </a:r>
            <a:r>
              <a:rPr lang="fr-CA" sz="4000" b="0" dirty="0">
                <a:effectLst/>
                <a:latin typeface="Fredericka the Great" panose="02000000000000000000" pitchFamily="2" charset="0"/>
                <a:ea typeface="Fredericka the Great" panose="02000000000000000000" pitchFamily="2" charset="0"/>
              </a:rPr>
              <a:t/>
            </a:r>
            <a:br>
              <a:rPr lang="fr-CA" sz="4000" b="0" dirty="0">
                <a:effectLst/>
                <a:latin typeface="Fredericka the Great" panose="02000000000000000000" pitchFamily="2" charset="0"/>
                <a:ea typeface="Fredericka the Great" panose="02000000000000000000" pitchFamily="2" charset="0"/>
              </a:rPr>
            </a:br>
            <a:endParaRPr lang="fr-CA" sz="4000" b="0" dirty="0">
              <a:latin typeface="Fredericka the Great" panose="02000000000000000000" pitchFamily="2" charset="0"/>
              <a:ea typeface="Fredericka the Great" panose="02000000000000000000" pitchFamily="2" charset="0"/>
            </a:endParaRPr>
          </a:p>
        </p:txBody>
      </p:sp>
      <p:pic>
        <p:nvPicPr>
          <p:cNvPr id="4" name="Espace réservé du contenu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5508104" y="1700808"/>
            <a:ext cx="3501940" cy="4825255"/>
          </a:xfrm>
          <a:prstGeom prst="rect">
            <a:avLst/>
          </a:prstGeom>
        </p:spPr>
      </p:pic>
      <p:sp>
        <p:nvSpPr>
          <p:cNvPr id="6" name="Rectangle 5"/>
          <p:cNvSpPr/>
          <p:nvPr/>
        </p:nvSpPr>
        <p:spPr>
          <a:xfrm>
            <a:off x="395536" y="1772816"/>
            <a:ext cx="4572000" cy="3970318"/>
          </a:xfrm>
          <a:prstGeom prst="rect">
            <a:avLst/>
          </a:prstGeom>
        </p:spPr>
        <p:txBody>
          <a:bodyPr>
            <a:spAutoFit/>
          </a:bodyPr>
          <a:lstStyle/>
          <a:p>
            <a:r>
              <a:rPr lang="fr-CA" dirty="0"/>
              <a:t>Le premier bloc de construction est l</a:t>
            </a:r>
            <a:r>
              <a:rPr lang="fr-CA" b="1" u="sng" dirty="0"/>
              <a:t>a latitude</a:t>
            </a:r>
            <a:r>
              <a:rPr lang="fr-CA" dirty="0"/>
              <a:t>.  La latitude est une unité de mesure permettant de mesurer la distance  d’un endroit par rapport à l’Équateur (ligne imaginaire centrale de la Terre). Ces lignes horizontales qui vont de la gauche à droite démontrent différentes latitudes. Lorsque la Terre tourne sur elle-même,  l’énergie solaire réchauffe différemment les parties de la planète. Les latitudes à proximité de l’Équateur offrent un climat plus chaud que </a:t>
            </a:r>
            <a:r>
              <a:rPr lang="fr-CA" dirty="0" smtClean="0"/>
              <a:t>celles </a:t>
            </a:r>
            <a:r>
              <a:rPr lang="fr-CA" dirty="0"/>
              <a:t>plus éloignées  telles les régions polaires, par exemple.</a:t>
            </a:r>
          </a:p>
        </p:txBody>
      </p:sp>
      <p:sp>
        <p:nvSpPr>
          <p:cNvPr id="7" name="Flèche droite 6"/>
          <p:cNvSpPr/>
          <p:nvPr/>
        </p:nvSpPr>
        <p:spPr>
          <a:xfrm rot="20723426">
            <a:off x="4450422" y="5797177"/>
            <a:ext cx="2051483" cy="669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LATITUDE</a:t>
            </a:r>
            <a:endParaRPr lang="fr-CA" dirty="0"/>
          </a:p>
        </p:txBody>
      </p:sp>
    </p:spTree>
    <p:extLst>
      <p:ext uri="{BB962C8B-B14F-4D97-AF65-F5344CB8AC3E}">
        <p14:creationId xmlns:p14="http://schemas.microsoft.com/office/powerpoint/2010/main" val="113503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23528" y="260648"/>
            <a:ext cx="4464496" cy="6264696"/>
          </a:xfrm>
        </p:spPr>
        <p:txBody>
          <a:bodyPr>
            <a:normAutofit fontScale="77500" lnSpcReduction="20000"/>
          </a:bodyPr>
          <a:lstStyle/>
          <a:p>
            <a:r>
              <a:rPr lang="fr-CA" sz="2300" dirty="0"/>
              <a:t>Dans chacune des bandes de latitude, certains territoires sont plus élevés que d’autres. L’altitude mesure à quel point un territoire est élevé ou ne l’est pas, représente le deuxième bloc de construction de l’habitat. Les espaces en basse altitude sont davantage réchauffés par la chaleur du soleil. Comment expliquer ce phénomène?</a:t>
            </a:r>
          </a:p>
          <a:p>
            <a:endParaRPr lang="fr-CA" sz="2300" dirty="0" smtClean="0"/>
          </a:p>
          <a:p>
            <a:r>
              <a:rPr lang="fr-CA" sz="2300" dirty="0" smtClean="0"/>
              <a:t>La </a:t>
            </a:r>
            <a:r>
              <a:rPr lang="fr-CA" sz="2300" dirty="0"/>
              <a:t>couche d’air entourant la Terre est ce qu’on appelle l’</a:t>
            </a:r>
            <a:r>
              <a:rPr lang="fr-CA" sz="2300" b="1" u="sng" dirty="0"/>
              <a:t>Atmosphère.</a:t>
            </a:r>
            <a:r>
              <a:rPr lang="fr-CA" sz="2300" dirty="0"/>
              <a:t>  Imagine que cette dernière est comme une couverture d’air.  N’oublie pas que même les objets aussi légers que l’air ont une masse  et une densité (épaisseur) . Tout près du sol, la couverture est épaisse. Il y a </a:t>
            </a:r>
            <a:r>
              <a:rPr lang="fr-CA" sz="2300" dirty="0" smtClean="0"/>
              <a:t>  beaucoup </a:t>
            </a:r>
            <a:r>
              <a:rPr lang="fr-CA" sz="2300" dirty="0"/>
              <a:t>d’air au-dessus de celle-ci qui la pousse vers le sol en mettant une pression sur celle-ci, ce qui a pour effet de maintenir plus de chaleur. Là-haut dans les montagnes, la couverture est  plus mince. Donc, la chaleur s’échappe plus facilement et il fait plus froid.</a:t>
            </a:r>
          </a:p>
          <a:p>
            <a:pPr marL="45720" indent="0">
              <a:buNone/>
            </a:pPr>
            <a:endParaRPr lang="fr-CA" dirty="0"/>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5508104" y="620688"/>
            <a:ext cx="3171825" cy="5076825"/>
          </a:xfrm>
          <a:prstGeom prst="rect">
            <a:avLst/>
          </a:prstGeom>
        </p:spPr>
      </p:pic>
      <p:sp>
        <p:nvSpPr>
          <p:cNvPr id="5" name="Flèche droite 4"/>
          <p:cNvSpPr/>
          <p:nvPr/>
        </p:nvSpPr>
        <p:spPr>
          <a:xfrm rot="20723426">
            <a:off x="4482362" y="3892932"/>
            <a:ext cx="2051483" cy="669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Altitude</a:t>
            </a:r>
            <a:endParaRPr lang="fr-CA" dirty="0"/>
          </a:p>
        </p:txBody>
      </p:sp>
    </p:spTree>
    <p:extLst>
      <p:ext uri="{BB962C8B-B14F-4D97-AF65-F5344CB8AC3E}">
        <p14:creationId xmlns:p14="http://schemas.microsoft.com/office/powerpoint/2010/main" val="1491629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23528" y="731520"/>
            <a:ext cx="3816424" cy="5721816"/>
          </a:xfrm>
        </p:spPr>
        <p:txBody>
          <a:bodyPr>
            <a:normAutofit fontScale="62500" lnSpcReduction="20000"/>
          </a:bodyPr>
          <a:lstStyle/>
          <a:p>
            <a:r>
              <a:rPr lang="fr-CA" dirty="0"/>
              <a:t>Puisque certains endroits sont plus chauds que d’autres, la différence de température crée alors le vent.  Ce dernier transporte de l’humidité (eau) dans les différentes parties du système. </a:t>
            </a:r>
            <a:r>
              <a:rPr lang="fr-CA" dirty="0" smtClean="0"/>
              <a:t>La </a:t>
            </a:r>
            <a:r>
              <a:rPr lang="fr-CA" dirty="0"/>
              <a:t>combinaison des différentes températures, le vent et l’humidité  crée donc </a:t>
            </a:r>
            <a:r>
              <a:rPr lang="fr-CA" dirty="0" smtClean="0"/>
              <a:t> les </a:t>
            </a:r>
            <a:r>
              <a:rPr lang="fr-CA" dirty="0"/>
              <a:t>différents </a:t>
            </a:r>
            <a:r>
              <a:rPr lang="fr-CA" dirty="0" smtClean="0"/>
              <a:t>climats </a:t>
            </a:r>
            <a:r>
              <a:rPr lang="fr-CA" dirty="0"/>
              <a:t>que nous retrouvons partout sur notre planète</a:t>
            </a:r>
            <a:r>
              <a:rPr lang="fr-CA" dirty="0" smtClean="0"/>
              <a:t>.</a:t>
            </a:r>
          </a:p>
          <a:p>
            <a:endParaRPr lang="fr-CA" dirty="0"/>
          </a:p>
          <a:p>
            <a:r>
              <a:rPr lang="fr-CA" dirty="0"/>
              <a:t>Les climats sont  les conditions météorologiques s’étendant sur de longues périodes de temps ne se limitant pas uniquement  à un jour, un mois et une année. Le climat représente la moitié du troisième bloc de construction de l’habitat. Les caractéristiques naturelles  des cours d’eau et  du territoire occupe la seconde moitié du troisième bloc.  Tu sais déjà que ¾ de la planète Terre est recouverte d’eau. Presque la totalité de cette eau est occupée par les océans. L’autre quart de la surface de la planète est différent d’une place à l’autre. Un territoire peut être plat, l’autre </a:t>
            </a:r>
            <a:r>
              <a:rPr lang="fr-CA" dirty="0" err="1" smtClean="0"/>
              <a:t>vallonneux</a:t>
            </a:r>
            <a:r>
              <a:rPr lang="fr-CA" dirty="0" smtClean="0"/>
              <a:t> </a:t>
            </a:r>
            <a:r>
              <a:rPr lang="fr-CA" dirty="0"/>
              <a:t>ou montagneux. Il peut y avoir des </a:t>
            </a:r>
            <a:r>
              <a:rPr lang="fr-CA" dirty="0" smtClean="0"/>
              <a:t>gigantesques  </a:t>
            </a:r>
            <a:r>
              <a:rPr lang="fr-CA" dirty="0"/>
              <a:t>lacs , de petits ruisseaux ou petits cours d’eau de surface. Les caractéristiques naturelles d’un </a:t>
            </a:r>
            <a:r>
              <a:rPr lang="fr-CA" dirty="0" smtClean="0"/>
              <a:t>territoire </a:t>
            </a:r>
            <a:r>
              <a:rPr lang="fr-CA" dirty="0"/>
              <a:t>sont toutes aussi </a:t>
            </a:r>
            <a:r>
              <a:rPr lang="fr-CA" dirty="0" smtClean="0"/>
              <a:t>importantes </a:t>
            </a:r>
            <a:r>
              <a:rPr lang="fr-CA" dirty="0"/>
              <a:t>que le </a:t>
            </a:r>
            <a:r>
              <a:rPr lang="fr-CA" dirty="0" smtClean="0"/>
              <a:t>climat </a:t>
            </a:r>
            <a:r>
              <a:rPr lang="fr-CA" dirty="0"/>
              <a:t>dans la construction d’un </a:t>
            </a:r>
            <a:r>
              <a:rPr lang="fr-CA" dirty="0" smtClean="0"/>
              <a:t>habitat.</a:t>
            </a:r>
            <a:endParaRPr lang="fr-CA" dirty="0"/>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5508104" y="620688"/>
            <a:ext cx="3171825" cy="5076825"/>
          </a:xfrm>
          <a:prstGeom prst="rect">
            <a:avLst/>
          </a:prstGeom>
        </p:spPr>
      </p:pic>
      <p:sp>
        <p:nvSpPr>
          <p:cNvPr id="5" name="Flèche droite 4"/>
          <p:cNvSpPr/>
          <p:nvPr/>
        </p:nvSpPr>
        <p:spPr>
          <a:xfrm rot="20723426">
            <a:off x="4066598" y="2881375"/>
            <a:ext cx="2534844" cy="927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err="1" smtClean="0"/>
              <a:t>Climat</a:t>
            </a:r>
            <a:r>
              <a:rPr lang="en-CA" sz="1200" dirty="0" smtClean="0"/>
              <a:t>- </a:t>
            </a:r>
            <a:r>
              <a:rPr lang="en-CA" sz="1200" dirty="0" err="1" smtClean="0"/>
              <a:t>caractéristiques</a:t>
            </a:r>
            <a:r>
              <a:rPr lang="en-CA" sz="1200" dirty="0" smtClean="0"/>
              <a:t> </a:t>
            </a:r>
            <a:r>
              <a:rPr lang="en-CA" sz="1200" dirty="0" err="1" smtClean="0"/>
              <a:t>naturelles</a:t>
            </a:r>
            <a:r>
              <a:rPr lang="en-CA" sz="1200" dirty="0" smtClean="0"/>
              <a:t> du </a:t>
            </a:r>
            <a:r>
              <a:rPr lang="en-CA" sz="1200" dirty="0" err="1" smtClean="0"/>
              <a:t>territoire</a:t>
            </a:r>
            <a:endParaRPr lang="fr-CA" sz="1200" dirty="0"/>
          </a:p>
        </p:txBody>
      </p:sp>
    </p:spTree>
    <p:extLst>
      <p:ext uri="{BB962C8B-B14F-4D97-AF65-F5344CB8AC3E}">
        <p14:creationId xmlns:p14="http://schemas.microsoft.com/office/powerpoint/2010/main" val="237614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67544" y="731520"/>
            <a:ext cx="3816246" cy="5577800"/>
          </a:xfrm>
        </p:spPr>
        <p:txBody>
          <a:bodyPr>
            <a:normAutofit fontScale="92500" lnSpcReduction="10000"/>
          </a:bodyPr>
          <a:lstStyle/>
          <a:p>
            <a:pPr marL="45720" indent="0">
              <a:buNone/>
            </a:pPr>
            <a:r>
              <a:rPr lang="fr-CA" dirty="0"/>
              <a:t>Tous ces blocs de </a:t>
            </a:r>
            <a:r>
              <a:rPr lang="fr-CA" dirty="0" smtClean="0"/>
              <a:t>construction, latitude</a:t>
            </a:r>
            <a:r>
              <a:rPr lang="fr-CA" dirty="0"/>
              <a:t>, altitude, climat, territoire et cours d’eau déterminent le </a:t>
            </a:r>
            <a:r>
              <a:rPr lang="fr-CA" dirty="0" smtClean="0"/>
              <a:t>type </a:t>
            </a:r>
            <a:r>
              <a:rPr lang="fr-CA" dirty="0"/>
              <a:t>de flore qui pourra pousser dans une région. Puisque plusieurs animaux se nourrissent de plantes pour survivre, le type de plante déterminera alors, les animaux qui pourront vivre dans une région donnée.</a:t>
            </a:r>
          </a:p>
          <a:p>
            <a:pPr marL="45720" indent="0">
              <a:buNone/>
            </a:pPr>
            <a:endParaRPr lang="fr-CA" dirty="0" smtClean="0"/>
          </a:p>
          <a:p>
            <a:pPr marL="45720" indent="0">
              <a:buNone/>
            </a:pPr>
            <a:r>
              <a:rPr lang="fr-CA" dirty="0" smtClean="0"/>
              <a:t>Donc </a:t>
            </a:r>
            <a:r>
              <a:rPr lang="fr-CA" dirty="0"/>
              <a:t>la flore et la faune sont les deux derniers blocs de l’habitat. Tous ces blocs combinés ensemble créent  les différents habitats  qu’il est possible de retrouver sur la Terre.</a:t>
            </a:r>
          </a:p>
          <a:p>
            <a:pPr marL="45720" indent="0">
              <a:buNone/>
            </a:pPr>
            <a:endParaRPr lang="fr-CA" dirty="0"/>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5508104" y="620688"/>
            <a:ext cx="3171825" cy="5076825"/>
          </a:xfrm>
          <a:prstGeom prst="rect">
            <a:avLst/>
          </a:prstGeom>
        </p:spPr>
      </p:pic>
      <p:sp>
        <p:nvSpPr>
          <p:cNvPr id="5" name="Flèche droite 4"/>
          <p:cNvSpPr/>
          <p:nvPr/>
        </p:nvSpPr>
        <p:spPr>
          <a:xfrm rot="20723426">
            <a:off x="4482361" y="2020723"/>
            <a:ext cx="2051483" cy="669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Flore</a:t>
            </a:r>
            <a:endParaRPr lang="fr-CA" dirty="0"/>
          </a:p>
        </p:txBody>
      </p:sp>
      <p:sp>
        <p:nvSpPr>
          <p:cNvPr id="6" name="Flèche droite 5"/>
          <p:cNvSpPr/>
          <p:nvPr/>
        </p:nvSpPr>
        <p:spPr>
          <a:xfrm rot="20723426">
            <a:off x="4263167" y="1156628"/>
            <a:ext cx="2051483" cy="669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Faune</a:t>
            </a:r>
            <a:endParaRPr lang="fr-CA" dirty="0"/>
          </a:p>
        </p:txBody>
      </p:sp>
      <p:sp>
        <p:nvSpPr>
          <p:cNvPr id="7" name="ZoneTexte 6"/>
          <p:cNvSpPr txBox="1"/>
          <p:nvPr/>
        </p:nvSpPr>
        <p:spPr>
          <a:xfrm>
            <a:off x="4283790" y="5935425"/>
            <a:ext cx="4392488" cy="523220"/>
          </a:xfrm>
          <a:prstGeom prst="rect">
            <a:avLst/>
          </a:prstGeom>
          <a:noFill/>
        </p:spPr>
        <p:txBody>
          <a:bodyPr wrap="square" rtlCol="0">
            <a:spAutoFit/>
          </a:bodyPr>
          <a:lstStyle/>
          <a:p>
            <a:r>
              <a:rPr lang="en-CA" sz="2800" dirty="0" smtClean="0">
                <a:latin typeface="Fredericka the Great" panose="02000000000000000000" pitchFamily="2" charset="0"/>
                <a:ea typeface="Fredericka the Great" panose="02000000000000000000" pitchFamily="2" charset="0"/>
              </a:rPr>
              <a:t>INTERDÉPENDANCE</a:t>
            </a:r>
            <a:endParaRPr lang="fr-CA" sz="2800" dirty="0">
              <a:latin typeface="Fredericka the Great" panose="02000000000000000000" pitchFamily="2" charset="0"/>
              <a:ea typeface="Fredericka the Great" panose="02000000000000000000" pitchFamily="2" charset="0"/>
            </a:endParaRPr>
          </a:p>
        </p:txBody>
      </p:sp>
    </p:spTree>
    <p:extLst>
      <p:ext uri="{BB962C8B-B14F-4D97-AF65-F5344CB8AC3E}">
        <p14:creationId xmlns:p14="http://schemas.microsoft.com/office/powerpoint/2010/main" val="362953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332656"/>
            <a:ext cx="6512511" cy="1143000"/>
          </a:xfrm>
        </p:spPr>
        <p:txBody>
          <a:bodyPr/>
          <a:lstStyle/>
          <a:p>
            <a:pPr marL="0" indent="0" algn="ctr">
              <a:buNone/>
            </a:pPr>
            <a:r>
              <a:rPr lang="en-CA" b="0" dirty="0" err="1" smtClean="0">
                <a:latin typeface="Fredericka the Great" panose="02000000000000000000" pitchFamily="2" charset="0"/>
                <a:ea typeface="Fredericka the Great" panose="02000000000000000000" pitchFamily="2" charset="0"/>
              </a:rPr>
              <a:t>Survivre</a:t>
            </a:r>
            <a:r>
              <a:rPr lang="en-CA" b="0" dirty="0" smtClean="0">
                <a:latin typeface="Fredericka the Great" panose="02000000000000000000" pitchFamily="2" charset="0"/>
                <a:ea typeface="Fredericka the Great" panose="02000000000000000000" pitchFamily="2" charset="0"/>
              </a:rPr>
              <a:t> </a:t>
            </a:r>
            <a:r>
              <a:rPr lang="en-CA" b="0" dirty="0" err="1" smtClean="0">
                <a:latin typeface="Fredericka the Great" panose="02000000000000000000" pitchFamily="2" charset="0"/>
                <a:ea typeface="Fredericka the Great" panose="02000000000000000000" pitchFamily="2" charset="0"/>
              </a:rPr>
              <a:t>dans</a:t>
            </a:r>
            <a:r>
              <a:rPr lang="en-CA" b="0" dirty="0" smtClean="0">
                <a:latin typeface="Fredericka the Great" panose="02000000000000000000" pitchFamily="2" charset="0"/>
                <a:ea typeface="Fredericka the Great" panose="02000000000000000000" pitchFamily="2" charset="0"/>
              </a:rPr>
              <a:t>                  un habitat</a:t>
            </a:r>
            <a:endParaRPr lang="fr-CA" b="0" dirty="0">
              <a:latin typeface="Fredericka the Great" panose="02000000000000000000" pitchFamily="2" charset="0"/>
              <a:ea typeface="Fredericka the Great" panose="02000000000000000000" pitchFamily="2" charset="0"/>
            </a:endParaRPr>
          </a:p>
        </p:txBody>
      </p:sp>
      <p:sp>
        <p:nvSpPr>
          <p:cNvPr id="3" name="Espace réservé du contenu 2"/>
          <p:cNvSpPr>
            <a:spLocks noGrp="1"/>
          </p:cNvSpPr>
          <p:nvPr>
            <p:ph sz="quarter" idx="13"/>
          </p:nvPr>
        </p:nvSpPr>
        <p:spPr>
          <a:xfrm>
            <a:off x="395536" y="1988840"/>
            <a:ext cx="8136904" cy="4194800"/>
          </a:xfrm>
        </p:spPr>
        <p:txBody>
          <a:bodyPr>
            <a:normAutofit fontScale="92500" lnSpcReduction="10000"/>
          </a:bodyPr>
          <a:lstStyle/>
          <a:p>
            <a:pPr marL="45720" indent="0">
              <a:buNone/>
            </a:pPr>
            <a:r>
              <a:rPr lang="fr-CA" dirty="0"/>
              <a:t>Un h</a:t>
            </a:r>
            <a:r>
              <a:rPr lang="fr-CA" dirty="0" smtClean="0"/>
              <a:t>abitat </a:t>
            </a:r>
            <a:r>
              <a:rPr lang="fr-CA" dirty="0"/>
              <a:t>répond aux besoins des espèces qui y vivent.  Les animaux ont besoin de se nourrir, de s’abriter, de se reproduire et d’avoir suffisamment d’espace pour la survie de leur espèce. La flore et la faune </a:t>
            </a:r>
            <a:r>
              <a:rPr lang="fr-CA" u="sng" dirty="0">
                <a:solidFill>
                  <a:srgbClr val="C00000"/>
                </a:solidFill>
              </a:rPr>
              <a:t>dépendent l’un de l’autre </a:t>
            </a:r>
            <a:r>
              <a:rPr lang="fr-CA" dirty="0"/>
              <a:t>dans un habitat. Ils sont ce qu’on appelle </a:t>
            </a:r>
            <a:r>
              <a:rPr lang="fr-CA" b="1" u="sng" dirty="0"/>
              <a:t>INTERDÉPENDANTS. </a:t>
            </a:r>
            <a:r>
              <a:rPr lang="fr-CA" dirty="0"/>
              <a:t>Les plantes fournissent de la nourriture  et un abri aux animaux et ces derniers aident à la dispersion des graines des plantes et à la pollinisation. Toutes les parties d’un habitat </a:t>
            </a:r>
            <a:r>
              <a:rPr lang="fr-CA" dirty="0" smtClean="0"/>
              <a:t>sont nécessaires </a:t>
            </a:r>
            <a:r>
              <a:rPr lang="fr-CA" dirty="0"/>
              <a:t>au maintien de la santé du système.</a:t>
            </a:r>
          </a:p>
          <a:p>
            <a:pPr marL="45720" indent="0">
              <a:buNone/>
            </a:pPr>
            <a:r>
              <a:rPr lang="fr-CA" dirty="0"/>
              <a:t> </a:t>
            </a:r>
          </a:p>
          <a:p>
            <a:pPr marL="45720" indent="0">
              <a:buNone/>
            </a:pPr>
            <a:r>
              <a:rPr lang="fr-CA" dirty="0"/>
              <a:t>Tous les êtres vivants utilisent des moyens d’adaptation pour survivre dans leur habitat. Une </a:t>
            </a:r>
            <a:r>
              <a:rPr lang="fr-CA" b="1" dirty="0"/>
              <a:t>adaptation </a:t>
            </a:r>
            <a:r>
              <a:rPr lang="fr-CA" dirty="0"/>
              <a:t>est une caractéristique physique ou comportementale qui permet à une espèce animale ou végétale de survivre dans son milieu.</a:t>
            </a:r>
          </a:p>
          <a:p>
            <a:pPr marL="45720" indent="0">
              <a:buNone/>
            </a:pPr>
            <a:endParaRPr lang="fr-CA" dirty="0"/>
          </a:p>
        </p:txBody>
      </p:sp>
    </p:spTree>
    <p:extLst>
      <p:ext uri="{BB962C8B-B14F-4D97-AF65-F5344CB8AC3E}">
        <p14:creationId xmlns:p14="http://schemas.microsoft.com/office/powerpoint/2010/main" val="78985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marL="45720" indent="0" algn="ctr">
              <a:buNone/>
            </a:pPr>
            <a:r>
              <a:rPr lang="fr-CA" sz="2800" u="sng" dirty="0" smtClean="0">
                <a:latin typeface="Fredericka the Great" panose="02000000000000000000" pitchFamily="2" charset="0"/>
                <a:ea typeface="Fredericka the Great" panose="02000000000000000000" pitchFamily="2" charset="0"/>
              </a:rPr>
              <a:t>Les </a:t>
            </a:r>
            <a:r>
              <a:rPr lang="fr-CA" sz="2800" u="sng" dirty="0">
                <a:latin typeface="Fredericka the Great" panose="02000000000000000000" pitchFamily="2" charset="0"/>
                <a:ea typeface="Fredericka the Great" panose="02000000000000000000" pitchFamily="2" charset="0"/>
              </a:rPr>
              <a:t>adaptations physiques</a:t>
            </a:r>
          </a:p>
          <a:p>
            <a:pPr marL="45720" indent="0">
              <a:buNone/>
            </a:pPr>
            <a:r>
              <a:rPr lang="fr-CA" dirty="0"/>
              <a:t>Lorsqu’un animal doit changer son apparence physique ou ses organes pour sa survie, on parle alors d’une adaptation physique</a:t>
            </a:r>
            <a:r>
              <a:rPr lang="fr-CA" dirty="0" smtClean="0"/>
              <a:t>.</a:t>
            </a:r>
          </a:p>
          <a:p>
            <a:pPr marL="45720" indent="0">
              <a:buNone/>
            </a:pPr>
            <a:endParaRPr lang="en-CA" dirty="0"/>
          </a:p>
          <a:p>
            <a:pPr marL="45720" indent="0">
              <a:buNone/>
            </a:pPr>
            <a:endParaRPr lang="fr-CA" dirty="0"/>
          </a:p>
        </p:txBody>
      </p:sp>
      <p:pic>
        <p:nvPicPr>
          <p:cNvPr id="4" name="Image 3" descr="http://www.alloprof.qc.ca/ImagesDesFiches/s1215i1.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348880"/>
            <a:ext cx="3312368" cy="4002018"/>
          </a:xfrm>
          <a:prstGeom prst="rect">
            <a:avLst/>
          </a:prstGeom>
          <a:noFill/>
          <a:ln>
            <a:noFill/>
          </a:ln>
        </p:spPr>
      </p:pic>
      <p:sp>
        <p:nvSpPr>
          <p:cNvPr id="5" name="ZoneTexte 4"/>
          <p:cNvSpPr txBox="1"/>
          <p:nvPr/>
        </p:nvSpPr>
        <p:spPr>
          <a:xfrm>
            <a:off x="395536" y="2708920"/>
            <a:ext cx="3293399" cy="553998"/>
          </a:xfrm>
          <a:prstGeom prst="rect">
            <a:avLst/>
          </a:prstGeom>
          <a:noFill/>
        </p:spPr>
        <p:txBody>
          <a:bodyPr wrap="square" rtlCol="0">
            <a:spAutoFit/>
          </a:bodyPr>
          <a:lstStyle/>
          <a:p>
            <a:pPr lvl="0"/>
            <a:r>
              <a:rPr lang="fr-CA" sz="1000" dirty="0"/>
              <a:t>un bec puissant, de longueur et de grosseur moyennes. Cela lui permet de manger de tout : graines, insectes, fruits, etc.</a:t>
            </a:r>
          </a:p>
        </p:txBody>
      </p:sp>
      <p:sp>
        <p:nvSpPr>
          <p:cNvPr id="6" name="ZoneTexte 5"/>
          <p:cNvSpPr txBox="1"/>
          <p:nvPr/>
        </p:nvSpPr>
        <p:spPr>
          <a:xfrm>
            <a:off x="5652120" y="2605459"/>
            <a:ext cx="3293399" cy="553998"/>
          </a:xfrm>
          <a:prstGeom prst="rect">
            <a:avLst/>
          </a:prstGeom>
          <a:noFill/>
        </p:spPr>
        <p:txBody>
          <a:bodyPr wrap="square" rtlCol="0">
            <a:spAutoFit/>
          </a:bodyPr>
          <a:lstStyle/>
          <a:p>
            <a:pPr lvl="0"/>
            <a:r>
              <a:rPr lang="fr-CA" sz="1000" dirty="0" smtClean="0"/>
              <a:t>Bec plutôt </a:t>
            </a:r>
            <a:r>
              <a:rPr lang="fr-CA" sz="1000" dirty="0"/>
              <a:t>large et pointu, </a:t>
            </a:r>
            <a:r>
              <a:rPr lang="fr-CA" sz="1000" dirty="0" smtClean="0"/>
              <a:t>permet </a:t>
            </a:r>
            <a:r>
              <a:rPr lang="fr-CA" sz="1000" dirty="0"/>
              <a:t>à l’oiseau de se nourrir d’insectes en </a:t>
            </a:r>
            <a:r>
              <a:rPr lang="fr-CA" sz="1000" dirty="0" smtClean="0"/>
              <a:t>vol ou pour </a:t>
            </a:r>
            <a:r>
              <a:rPr lang="fr-CA" sz="1000" dirty="0"/>
              <a:t>creuser dans l'écorce des arbres pour y saisir des insectes.</a:t>
            </a:r>
          </a:p>
        </p:txBody>
      </p:sp>
      <p:sp>
        <p:nvSpPr>
          <p:cNvPr id="8" name="ZoneTexte 7"/>
          <p:cNvSpPr txBox="1"/>
          <p:nvPr/>
        </p:nvSpPr>
        <p:spPr>
          <a:xfrm>
            <a:off x="429963" y="3906580"/>
            <a:ext cx="2555776" cy="400110"/>
          </a:xfrm>
          <a:prstGeom prst="rect">
            <a:avLst/>
          </a:prstGeom>
          <a:noFill/>
        </p:spPr>
        <p:txBody>
          <a:bodyPr wrap="square" rtlCol="0">
            <a:spAutoFit/>
          </a:bodyPr>
          <a:lstStyle/>
          <a:p>
            <a:pPr lvl="0"/>
            <a:r>
              <a:rPr lang="fr-CA" sz="1000" dirty="0"/>
              <a:t>bec très fin qui leur permet d'aller s'abreuver du nectar dans les fleurs</a:t>
            </a:r>
          </a:p>
        </p:txBody>
      </p:sp>
      <p:sp>
        <p:nvSpPr>
          <p:cNvPr id="9" name="Rectangle 8"/>
          <p:cNvSpPr/>
          <p:nvPr/>
        </p:nvSpPr>
        <p:spPr>
          <a:xfrm>
            <a:off x="5624411" y="3906580"/>
            <a:ext cx="3078088" cy="577081"/>
          </a:xfrm>
          <a:prstGeom prst="rect">
            <a:avLst/>
          </a:prstGeom>
        </p:spPr>
        <p:txBody>
          <a:bodyPr wrap="square">
            <a:spAutoFit/>
          </a:bodyPr>
          <a:lstStyle/>
          <a:p>
            <a:r>
              <a:rPr lang="fr-CA" sz="1050" dirty="0"/>
              <a:t>permet de filtrer les eaux de surface à la recherche de nourriture (petits poissons, vers, larves, etc.).</a:t>
            </a:r>
          </a:p>
        </p:txBody>
      </p:sp>
      <p:sp>
        <p:nvSpPr>
          <p:cNvPr id="10" name="Rectangle 9"/>
          <p:cNvSpPr/>
          <p:nvPr/>
        </p:nvSpPr>
        <p:spPr>
          <a:xfrm>
            <a:off x="395536" y="5362749"/>
            <a:ext cx="2796596" cy="553998"/>
          </a:xfrm>
          <a:prstGeom prst="rect">
            <a:avLst/>
          </a:prstGeom>
        </p:spPr>
        <p:txBody>
          <a:bodyPr wrap="square">
            <a:spAutoFit/>
          </a:bodyPr>
          <a:lstStyle/>
          <a:p>
            <a:r>
              <a:rPr lang="fr-CA" sz="1000" dirty="0"/>
              <a:t>possède un bec court, large et très puissant, ce qui lui permet d'exercer une forte pression afin de briser les graines.</a:t>
            </a:r>
          </a:p>
        </p:txBody>
      </p:sp>
      <p:sp>
        <p:nvSpPr>
          <p:cNvPr id="11" name="Rectangle 10"/>
          <p:cNvSpPr/>
          <p:nvPr/>
        </p:nvSpPr>
        <p:spPr>
          <a:xfrm>
            <a:off x="5939439" y="5229200"/>
            <a:ext cx="3006080" cy="553998"/>
          </a:xfrm>
          <a:prstGeom prst="rect">
            <a:avLst/>
          </a:prstGeom>
        </p:spPr>
        <p:txBody>
          <a:bodyPr wrap="square">
            <a:spAutoFit/>
          </a:bodyPr>
          <a:lstStyle/>
          <a:p>
            <a:pPr lvl="0"/>
            <a:r>
              <a:rPr lang="fr-CA" sz="1000" dirty="0"/>
              <a:t>bec court, crochu et puissant qui leur permet de déchirer et d'arracher la chair de leurs proies pour s'en nourrir.</a:t>
            </a:r>
          </a:p>
        </p:txBody>
      </p:sp>
    </p:spTree>
    <p:extLst>
      <p:ext uri="{BB962C8B-B14F-4D97-AF65-F5344CB8AC3E}">
        <p14:creationId xmlns:p14="http://schemas.microsoft.com/office/powerpoint/2010/main" val="271269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3568" y="731520"/>
            <a:ext cx="5184576" cy="5793824"/>
          </a:xfrm>
        </p:spPr>
        <p:txBody>
          <a:bodyPr>
            <a:normAutofit fontScale="70000" lnSpcReduction="20000"/>
          </a:bodyPr>
          <a:lstStyle/>
          <a:p>
            <a:pPr marL="45720" indent="0">
              <a:buNone/>
            </a:pPr>
            <a:r>
              <a:rPr lang="fr-CA" sz="2900" b="1" u="sng" dirty="0"/>
              <a:t>La forme des pattes</a:t>
            </a:r>
            <a:endParaRPr lang="fr-CA" sz="2900" u="sng" dirty="0"/>
          </a:p>
          <a:p>
            <a:pPr marL="45720" indent="0">
              <a:buNone/>
            </a:pPr>
            <a:r>
              <a:rPr lang="fr-CA" sz="2900" dirty="0"/>
              <a:t>Les pattes des animaux leur permettent de creuser, de nager, de grimper, de sauter ou de faire toutes autres actions nécessaires pour survivre dans leur milieu</a:t>
            </a:r>
            <a:r>
              <a:rPr lang="fr-CA" sz="2900" dirty="0" smtClean="0"/>
              <a:t>.</a:t>
            </a:r>
            <a:endParaRPr lang="fr-CA" sz="2900" dirty="0"/>
          </a:p>
          <a:p>
            <a:endParaRPr lang="en-CA" dirty="0" smtClean="0"/>
          </a:p>
          <a:p>
            <a:pPr marL="45720" indent="0">
              <a:buNone/>
            </a:pPr>
            <a:r>
              <a:rPr lang="fr-CA" sz="2600" dirty="0" smtClean="0"/>
              <a:t>Les </a:t>
            </a:r>
            <a:r>
              <a:rPr lang="fr-CA" sz="2600" dirty="0"/>
              <a:t>animaux qui se déplacent </a:t>
            </a:r>
            <a:r>
              <a:rPr lang="fr-CA" sz="2600" b="1" dirty="0"/>
              <a:t>par bond </a:t>
            </a:r>
            <a:r>
              <a:rPr lang="fr-CA" sz="2600" dirty="0"/>
              <a:t>ont habituellement les membres postérieurs (pattes arrière) plus développés que les membres antérieurs (pattes avant), comme c'est le cas chez le kangourou. Suite à un long processus évolutif, les membres postérieurs ont été modifiés afin de permettre à l'animal de faire des bonds très puissants.</a:t>
            </a:r>
          </a:p>
          <a:p>
            <a:pPr marL="45720" indent="0">
              <a:buNone/>
            </a:pPr>
            <a:endParaRPr lang="fr-CA" sz="2600" dirty="0"/>
          </a:p>
          <a:p>
            <a:pPr marL="45720" indent="0">
              <a:buNone/>
            </a:pPr>
            <a:r>
              <a:rPr lang="fr-CA" sz="2600" dirty="0" smtClean="0"/>
              <a:t>D'autres </a:t>
            </a:r>
            <a:r>
              <a:rPr lang="fr-CA" sz="2600" dirty="0"/>
              <a:t>animaux vont plutôt </a:t>
            </a:r>
            <a:r>
              <a:rPr lang="fr-CA" sz="2600" b="1" dirty="0"/>
              <a:t>creuser</a:t>
            </a:r>
            <a:r>
              <a:rPr lang="fr-CA" sz="2600" dirty="0"/>
              <a:t>, que ce soit pour trouver leur nourriture, pour se faire un abri temporaire ou pour creuser des tunnels pour y vivre. C'est le cas, entre autres, des taupes. Ces animaux dits fouisseurs ont les pattes avant modifiées afin de leur permettre de déployer la force nécessaire pour creuser des galeries souterraines ou des terriers.</a:t>
            </a:r>
          </a:p>
          <a:p>
            <a:endParaRPr lang="fr-CA" dirty="0"/>
          </a:p>
        </p:txBody>
      </p:sp>
      <p:pic>
        <p:nvPicPr>
          <p:cNvPr id="4" name="Image 3" descr="http://www.alloprof.qc.ca/ImagesDesFiches/s1215i2.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556792"/>
            <a:ext cx="2376264" cy="2063105"/>
          </a:xfrm>
          <a:prstGeom prst="rect">
            <a:avLst/>
          </a:prstGeom>
          <a:noFill/>
          <a:ln>
            <a:noFill/>
          </a:ln>
        </p:spPr>
      </p:pic>
      <p:pic>
        <p:nvPicPr>
          <p:cNvPr id="5" name="Image 4" descr="http://www.alloprof.qc.ca/ImagesDesFiches/s1215i3.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0478" y="4077072"/>
            <a:ext cx="2317986" cy="2233791"/>
          </a:xfrm>
          <a:prstGeom prst="rect">
            <a:avLst/>
          </a:prstGeom>
          <a:noFill/>
          <a:ln>
            <a:noFill/>
          </a:ln>
        </p:spPr>
      </p:pic>
    </p:spTree>
    <p:extLst>
      <p:ext uri="{BB962C8B-B14F-4D97-AF65-F5344CB8AC3E}">
        <p14:creationId xmlns:p14="http://schemas.microsoft.com/office/powerpoint/2010/main" val="2969027692"/>
      </p:ext>
    </p:extLst>
  </p:cSld>
  <p:clrMapOvr>
    <a:masterClrMapping/>
  </p:clrMapOvr>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164</TotalTime>
  <Words>1072</Words>
  <Application>Microsoft Office PowerPoint</Application>
  <PresentationFormat>Affichage à l'écran (4:3)</PresentationFormat>
  <Paragraphs>89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Sillage</vt:lpstr>
      <vt:lpstr>La biodiversité                                  dans tous ses états</vt:lpstr>
      <vt:lpstr>Présentation PowerPoint</vt:lpstr>
      <vt:lpstr>Les blocs de construction des différents habitats </vt:lpstr>
      <vt:lpstr>Présentation PowerPoint</vt:lpstr>
      <vt:lpstr>Présentation PowerPoint</vt:lpstr>
      <vt:lpstr>Présentation PowerPoint</vt:lpstr>
      <vt:lpstr>Survivre dans                  un habitat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biodiversité                                  dans tous ses états</dc:title>
  <dc:creator>Usager</dc:creator>
  <cp:lastModifiedBy>Usager</cp:lastModifiedBy>
  <cp:revision>11</cp:revision>
  <dcterms:created xsi:type="dcterms:W3CDTF">2019-02-05T01:07:40Z</dcterms:created>
  <dcterms:modified xsi:type="dcterms:W3CDTF">2019-02-06T02:12:16Z</dcterms:modified>
</cp:coreProperties>
</file>