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0" r:id="rId5"/>
    <p:sldId id="258" r:id="rId6"/>
    <p:sldId id="259" r:id="rId7"/>
    <p:sldId id="262" r:id="rId8"/>
    <p:sldId id="263" r:id="rId9"/>
    <p:sldId id="264" r:id="rId10"/>
    <p:sldId id="265" r:id="rId11"/>
    <p:sldId id="268" r:id="rId12"/>
    <p:sldId id="267" r:id="rId13"/>
    <p:sldId id="266" r:id="rId14"/>
    <p:sldId id="269" r:id="rId15"/>
    <p:sldId id="270" r:id="rId16"/>
    <p:sldId id="271" r:id="rId17"/>
    <p:sldId id="272" r:id="rId18"/>
    <p:sldId id="273" r:id="rId19"/>
    <p:sldId id="274" r:id="rId20"/>
    <p:sldId id="275"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p:scale>
          <a:sx n="70" d="100"/>
          <a:sy n="70" d="100"/>
        </p:scale>
        <p:origin x="669" y="4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7E2F15-1EFE-4021-B588-AD58CBE49DA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D0F590B8-F120-43C0-AA62-D91297D9E1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E55FAC78-4FD7-4B37-BD15-96878DFDBEDF}"/>
              </a:ext>
            </a:extLst>
          </p:cNvPr>
          <p:cNvSpPr>
            <a:spLocks noGrp="1"/>
          </p:cNvSpPr>
          <p:nvPr>
            <p:ph type="dt" sz="half" idx="10"/>
          </p:nvPr>
        </p:nvSpPr>
        <p:spPr/>
        <p:txBody>
          <a:bodyPr/>
          <a:lstStyle/>
          <a:p>
            <a:fld id="{BD5EDAAC-BFA2-420D-8041-8222E29C8FAD}" type="datetimeFigureOut">
              <a:rPr lang="fr-CA" smtClean="0"/>
              <a:t>2022-03-24</a:t>
            </a:fld>
            <a:endParaRPr lang="fr-CA"/>
          </a:p>
        </p:txBody>
      </p:sp>
      <p:sp>
        <p:nvSpPr>
          <p:cNvPr id="5" name="Espace réservé du pied de page 4">
            <a:extLst>
              <a:ext uri="{FF2B5EF4-FFF2-40B4-BE49-F238E27FC236}">
                <a16:creationId xmlns:a16="http://schemas.microsoft.com/office/drawing/2014/main" id="{3DB4A9EA-059F-4BA3-88C5-CF555DC9466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02656CA-85CF-4604-8848-7C2225013972}"/>
              </a:ext>
            </a:extLst>
          </p:cNvPr>
          <p:cNvSpPr>
            <a:spLocks noGrp="1"/>
          </p:cNvSpPr>
          <p:nvPr>
            <p:ph type="sldNum" sz="quarter" idx="12"/>
          </p:nvPr>
        </p:nvSpPr>
        <p:spPr/>
        <p:txBody>
          <a:bodyPr/>
          <a:lstStyle/>
          <a:p>
            <a:fld id="{9055750A-9EE3-4EC5-9F41-43A378C4745A}" type="slidenum">
              <a:rPr lang="fr-CA" smtClean="0"/>
              <a:t>‹N°›</a:t>
            </a:fld>
            <a:endParaRPr lang="fr-CA"/>
          </a:p>
        </p:txBody>
      </p:sp>
    </p:spTree>
    <p:extLst>
      <p:ext uri="{BB962C8B-B14F-4D97-AF65-F5344CB8AC3E}">
        <p14:creationId xmlns:p14="http://schemas.microsoft.com/office/powerpoint/2010/main" val="993861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36FD0B-4E2B-4899-90E0-E14436083D59}"/>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08E3437F-1A95-4F85-AF6C-AF2EB82D1C9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BB9A7C4-503C-496A-83B2-AC4BAA44ACBE}"/>
              </a:ext>
            </a:extLst>
          </p:cNvPr>
          <p:cNvSpPr>
            <a:spLocks noGrp="1"/>
          </p:cNvSpPr>
          <p:nvPr>
            <p:ph type="dt" sz="half" idx="10"/>
          </p:nvPr>
        </p:nvSpPr>
        <p:spPr/>
        <p:txBody>
          <a:bodyPr/>
          <a:lstStyle/>
          <a:p>
            <a:fld id="{BD5EDAAC-BFA2-420D-8041-8222E29C8FAD}" type="datetimeFigureOut">
              <a:rPr lang="fr-CA" smtClean="0"/>
              <a:t>2022-03-24</a:t>
            </a:fld>
            <a:endParaRPr lang="fr-CA"/>
          </a:p>
        </p:txBody>
      </p:sp>
      <p:sp>
        <p:nvSpPr>
          <p:cNvPr id="5" name="Espace réservé du pied de page 4">
            <a:extLst>
              <a:ext uri="{FF2B5EF4-FFF2-40B4-BE49-F238E27FC236}">
                <a16:creationId xmlns:a16="http://schemas.microsoft.com/office/drawing/2014/main" id="{EB2A3942-CB8B-4FA7-9A0E-41C8AD54EC2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A494911-C457-4BDA-A1FB-212251E3BCE8}"/>
              </a:ext>
            </a:extLst>
          </p:cNvPr>
          <p:cNvSpPr>
            <a:spLocks noGrp="1"/>
          </p:cNvSpPr>
          <p:nvPr>
            <p:ph type="sldNum" sz="quarter" idx="12"/>
          </p:nvPr>
        </p:nvSpPr>
        <p:spPr/>
        <p:txBody>
          <a:bodyPr/>
          <a:lstStyle/>
          <a:p>
            <a:fld id="{9055750A-9EE3-4EC5-9F41-43A378C4745A}" type="slidenum">
              <a:rPr lang="fr-CA" smtClean="0"/>
              <a:t>‹N°›</a:t>
            </a:fld>
            <a:endParaRPr lang="fr-CA"/>
          </a:p>
        </p:txBody>
      </p:sp>
    </p:spTree>
    <p:extLst>
      <p:ext uri="{BB962C8B-B14F-4D97-AF65-F5344CB8AC3E}">
        <p14:creationId xmlns:p14="http://schemas.microsoft.com/office/powerpoint/2010/main" val="3577299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7A3AF56-580D-40E8-A097-8DBCE71F13A3}"/>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AB662DDA-C1CD-4E7C-BE0D-D5CCC472389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CB71517-6355-48C6-8D3E-5E4ADA01F540}"/>
              </a:ext>
            </a:extLst>
          </p:cNvPr>
          <p:cNvSpPr>
            <a:spLocks noGrp="1"/>
          </p:cNvSpPr>
          <p:nvPr>
            <p:ph type="dt" sz="half" idx="10"/>
          </p:nvPr>
        </p:nvSpPr>
        <p:spPr/>
        <p:txBody>
          <a:bodyPr/>
          <a:lstStyle/>
          <a:p>
            <a:fld id="{BD5EDAAC-BFA2-420D-8041-8222E29C8FAD}" type="datetimeFigureOut">
              <a:rPr lang="fr-CA" smtClean="0"/>
              <a:t>2022-03-24</a:t>
            </a:fld>
            <a:endParaRPr lang="fr-CA"/>
          </a:p>
        </p:txBody>
      </p:sp>
      <p:sp>
        <p:nvSpPr>
          <p:cNvPr id="5" name="Espace réservé du pied de page 4">
            <a:extLst>
              <a:ext uri="{FF2B5EF4-FFF2-40B4-BE49-F238E27FC236}">
                <a16:creationId xmlns:a16="http://schemas.microsoft.com/office/drawing/2014/main" id="{B56BF827-B602-4B01-8002-56A4C5EC6AA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7118B0D-CA17-499A-84C0-8E56EAC2F1B8}"/>
              </a:ext>
            </a:extLst>
          </p:cNvPr>
          <p:cNvSpPr>
            <a:spLocks noGrp="1"/>
          </p:cNvSpPr>
          <p:nvPr>
            <p:ph type="sldNum" sz="quarter" idx="12"/>
          </p:nvPr>
        </p:nvSpPr>
        <p:spPr/>
        <p:txBody>
          <a:bodyPr/>
          <a:lstStyle/>
          <a:p>
            <a:fld id="{9055750A-9EE3-4EC5-9F41-43A378C4745A}" type="slidenum">
              <a:rPr lang="fr-CA" smtClean="0"/>
              <a:t>‹N°›</a:t>
            </a:fld>
            <a:endParaRPr lang="fr-CA"/>
          </a:p>
        </p:txBody>
      </p:sp>
    </p:spTree>
    <p:extLst>
      <p:ext uri="{BB962C8B-B14F-4D97-AF65-F5344CB8AC3E}">
        <p14:creationId xmlns:p14="http://schemas.microsoft.com/office/powerpoint/2010/main" val="77351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95C5ED-A461-4853-9955-08F55B8D80FA}"/>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1FD85CE7-3527-44C3-92A4-C83F69181C2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A3F1B10-24E4-419A-807E-D36159529C5A}"/>
              </a:ext>
            </a:extLst>
          </p:cNvPr>
          <p:cNvSpPr>
            <a:spLocks noGrp="1"/>
          </p:cNvSpPr>
          <p:nvPr>
            <p:ph type="dt" sz="half" idx="10"/>
          </p:nvPr>
        </p:nvSpPr>
        <p:spPr/>
        <p:txBody>
          <a:bodyPr/>
          <a:lstStyle/>
          <a:p>
            <a:fld id="{BD5EDAAC-BFA2-420D-8041-8222E29C8FAD}" type="datetimeFigureOut">
              <a:rPr lang="fr-CA" smtClean="0"/>
              <a:t>2022-03-24</a:t>
            </a:fld>
            <a:endParaRPr lang="fr-CA"/>
          </a:p>
        </p:txBody>
      </p:sp>
      <p:sp>
        <p:nvSpPr>
          <p:cNvPr id="5" name="Espace réservé du pied de page 4">
            <a:extLst>
              <a:ext uri="{FF2B5EF4-FFF2-40B4-BE49-F238E27FC236}">
                <a16:creationId xmlns:a16="http://schemas.microsoft.com/office/drawing/2014/main" id="{99F4FEEF-79E7-49B6-9414-4413FE6586D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DC7AFC5-08BB-4089-8A6C-215EF63B7BBA}"/>
              </a:ext>
            </a:extLst>
          </p:cNvPr>
          <p:cNvSpPr>
            <a:spLocks noGrp="1"/>
          </p:cNvSpPr>
          <p:nvPr>
            <p:ph type="sldNum" sz="quarter" idx="12"/>
          </p:nvPr>
        </p:nvSpPr>
        <p:spPr/>
        <p:txBody>
          <a:bodyPr/>
          <a:lstStyle/>
          <a:p>
            <a:fld id="{9055750A-9EE3-4EC5-9F41-43A378C4745A}" type="slidenum">
              <a:rPr lang="fr-CA" smtClean="0"/>
              <a:t>‹N°›</a:t>
            </a:fld>
            <a:endParaRPr lang="fr-CA"/>
          </a:p>
        </p:txBody>
      </p:sp>
    </p:spTree>
    <p:extLst>
      <p:ext uri="{BB962C8B-B14F-4D97-AF65-F5344CB8AC3E}">
        <p14:creationId xmlns:p14="http://schemas.microsoft.com/office/powerpoint/2010/main" val="1936339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B086EB-FB51-4C45-952A-85976083761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C3FB254B-EB10-4FC5-B0C3-CE5B2F9C48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FF9478D-A967-4E98-9695-251C76DC06A5}"/>
              </a:ext>
            </a:extLst>
          </p:cNvPr>
          <p:cNvSpPr>
            <a:spLocks noGrp="1"/>
          </p:cNvSpPr>
          <p:nvPr>
            <p:ph type="dt" sz="half" idx="10"/>
          </p:nvPr>
        </p:nvSpPr>
        <p:spPr/>
        <p:txBody>
          <a:bodyPr/>
          <a:lstStyle/>
          <a:p>
            <a:fld id="{BD5EDAAC-BFA2-420D-8041-8222E29C8FAD}" type="datetimeFigureOut">
              <a:rPr lang="fr-CA" smtClean="0"/>
              <a:t>2022-03-24</a:t>
            </a:fld>
            <a:endParaRPr lang="fr-CA"/>
          </a:p>
        </p:txBody>
      </p:sp>
      <p:sp>
        <p:nvSpPr>
          <p:cNvPr id="5" name="Espace réservé du pied de page 4">
            <a:extLst>
              <a:ext uri="{FF2B5EF4-FFF2-40B4-BE49-F238E27FC236}">
                <a16:creationId xmlns:a16="http://schemas.microsoft.com/office/drawing/2014/main" id="{9D807E75-1BCB-4054-B8A8-90845238DB5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8DAB0BA-9B29-4962-81BC-03984DD5E12A}"/>
              </a:ext>
            </a:extLst>
          </p:cNvPr>
          <p:cNvSpPr>
            <a:spLocks noGrp="1"/>
          </p:cNvSpPr>
          <p:nvPr>
            <p:ph type="sldNum" sz="quarter" idx="12"/>
          </p:nvPr>
        </p:nvSpPr>
        <p:spPr/>
        <p:txBody>
          <a:bodyPr/>
          <a:lstStyle/>
          <a:p>
            <a:fld id="{9055750A-9EE3-4EC5-9F41-43A378C4745A}" type="slidenum">
              <a:rPr lang="fr-CA" smtClean="0"/>
              <a:t>‹N°›</a:t>
            </a:fld>
            <a:endParaRPr lang="fr-CA"/>
          </a:p>
        </p:txBody>
      </p:sp>
    </p:spTree>
    <p:extLst>
      <p:ext uri="{BB962C8B-B14F-4D97-AF65-F5344CB8AC3E}">
        <p14:creationId xmlns:p14="http://schemas.microsoft.com/office/powerpoint/2010/main" val="165756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4BF8C2-4F04-41C5-9DA8-1A97D4FD9C0A}"/>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89246FB8-BBA8-4558-B4AD-B8E3503F66F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DCF7DF22-5C70-49D8-8419-27B107B5EB6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C60B8461-E523-4A6C-9A59-97F23C1756C2}"/>
              </a:ext>
            </a:extLst>
          </p:cNvPr>
          <p:cNvSpPr>
            <a:spLocks noGrp="1"/>
          </p:cNvSpPr>
          <p:nvPr>
            <p:ph type="dt" sz="half" idx="10"/>
          </p:nvPr>
        </p:nvSpPr>
        <p:spPr/>
        <p:txBody>
          <a:bodyPr/>
          <a:lstStyle/>
          <a:p>
            <a:fld id="{BD5EDAAC-BFA2-420D-8041-8222E29C8FAD}" type="datetimeFigureOut">
              <a:rPr lang="fr-CA" smtClean="0"/>
              <a:t>2022-03-24</a:t>
            </a:fld>
            <a:endParaRPr lang="fr-CA"/>
          </a:p>
        </p:txBody>
      </p:sp>
      <p:sp>
        <p:nvSpPr>
          <p:cNvPr id="6" name="Espace réservé du pied de page 5">
            <a:extLst>
              <a:ext uri="{FF2B5EF4-FFF2-40B4-BE49-F238E27FC236}">
                <a16:creationId xmlns:a16="http://schemas.microsoft.com/office/drawing/2014/main" id="{E67B4C84-FF20-46CF-ABF2-BC31EE5ED747}"/>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8E0A0234-6B52-4F5D-AD5F-885D1A2765D5}"/>
              </a:ext>
            </a:extLst>
          </p:cNvPr>
          <p:cNvSpPr>
            <a:spLocks noGrp="1"/>
          </p:cNvSpPr>
          <p:nvPr>
            <p:ph type="sldNum" sz="quarter" idx="12"/>
          </p:nvPr>
        </p:nvSpPr>
        <p:spPr/>
        <p:txBody>
          <a:bodyPr/>
          <a:lstStyle/>
          <a:p>
            <a:fld id="{9055750A-9EE3-4EC5-9F41-43A378C4745A}" type="slidenum">
              <a:rPr lang="fr-CA" smtClean="0"/>
              <a:t>‹N°›</a:t>
            </a:fld>
            <a:endParaRPr lang="fr-CA"/>
          </a:p>
        </p:txBody>
      </p:sp>
    </p:spTree>
    <p:extLst>
      <p:ext uri="{BB962C8B-B14F-4D97-AF65-F5344CB8AC3E}">
        <p14:creationId xmlns:p14="http://schemas.microsoft.com/office/powerpoint/2010/main" val="972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FB918A-E31F-4A69-BD63-CACCF557FB18}"/>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BF8884F1-F3B5-4612-A977-F116887BF9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F66746F-E157-4E8E-82FD-ACE7E3FE9C4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90E3DF0A-583B-412A-8EB9-8D1E5532B3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79249B4-5510-4757-877D-D404FEF43A5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004E52FC-BC97-47AE-B405-C022372D67EC}"/>
              </a:ext>
            </a:extLst>
          </p:cNvPr>
          <p:cNvSpPr>
            <a:spLocks noGrp="1"/>
          </p:cNvSpPr>
          <p:nvPr>
            <p:ph type="dt" sz="half" idx="10"/>
          </p:nvPr>
        </p:nvSpPr>
        <p:spPr/>
        <p:txBody>
          <a:bodyPr/>
          <a:lstStyle/>
          <a:p>
            <a:fld id="{BD5EDAAC-BFA2-420D-8041-8222E29C8FAD}" type="datetimeFigureOut">
              <a:rPr lang="fr-CA" smtClean="0"/>
              <a:t>2022-03-24</a:t>
            </a:fld>
            <a:endParaRPr lang="fr-CA"/>
          </a:p>
        </p:txBody>
      </p:sp>
      <p:sp>
        <p:nvSpPr>
          <p:cNvPr id="8" name="Espace réservé du pied de page 7">
            <a:extLst>
              <a:ext uri="{FF2B5EF4-FFF2-40B4-BE49-F238E27FC236}">
                <a16:creationId xmlns:a16="http://schemas.microsoft.com/office/drawing/2014/main" id="{26FA5D40-24B0-4974-82B0-D8F03D80845A}"/>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0ECF866D-D605-4EAE-98D5-01708DF3423E}"/>
              </a:ext>
            </a:extLst>
          </p:cNvPr>
          <p:cNvSpPr>
            <a:spLocks noGrp="1"/>
          </p:cNvSpPr>
          <p:nvPr>
            <p:ph type="sldNum" sz="quarter" idx="12"/>
          </p:nvPr>
        </p:nvSpPr>
        <p:spPr/>
        <p:txBody>
          <a:bodyPr/>
          <a:lstStyle/>
          <a:p>
            <a:fld id="{9055750A-9EE3-4EC5-9F41-43A378C4745A}" type="slidenum">
              <a:rPr lang="fr-CA" smtClean="0"/>
              <a:t>‹N°›</a:t>
            </a:fld>
            <a:endParaRPr lang="fr-CA"/>
          </a:p>
        </p:txBody>
      </p:sp>
    </p:spTree>
    <p:extLst>
      <p:ext uri="{BB962C8B-B14F-4D97-AF65-F5344CB8AC3E}">
        <p14:creationId xmlns:p14="http://schemas.microsoft.com/office/powerpoint/2010/main" val="3327747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8C1216-752D-495A-B61F-2E4FD1D478F3}"/>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5E386ACC-42CA-47E2-AF79-AA9A806D2971}"/>
              </a:ext>
            </a:extLst>
          </p:cNvPr>
          <p:cNvSpPr>
            <a:spLocks noGrp="1"/>
          </p:cNvSpPr>
          <p:nvPr>
            <p:ph type="dt" sz="half" idx="10"/>
          </p:nvPr>
        </p:nvSpPr>
        <p:spPr/>
        <p:txBody>
          <a:bodyPr/>
          <a:lstStyle/>
          <a:p>
            <a:fld id="{BD5EDAAC-BFA2-420D-8041-8222E29C8FAD}" type="datetimeFigureOut">
              <a:rPr lang="fr-CA" smtClean="0"/>
              <a:t>2022-03-24</a:t>
            </a:fld>
            <a:endParaRPr lang="fr-CA"/>
          </a:p>
        </p:txBody>
      </p:sp>
      <p:sp>
        <p:nvSpPr>
          <p:cNvPr id="4" name="Espace réservé du pied de page 3">
            <a:extLst>
              <a:ext uri="{FF2B5EF4-FFF2-40B4-BE49-F238E27FC236}">
                <a16:creationId xmlns:a16="http://schemas.microsoft.com/office/drawing/2014/main" id="{3337D4EA-090D-4DD2-8B19-C82465F900B0}"/>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6884A88E-9789-4879-87C4-180F8D4C0D46}"/>
              </a:ext>
            </a:extLst>
          </p:cNvPr>
          <p:cNvSpPr>
            <a:spLocks noGrp="1"/>
          </p:cNvSpPr>
          <p:nvPr>
            <p:ph type="sldNum" sz="quarter" idx="12"/>
          </p:nvPr>
        </p:nvSpPr>
        <p:spPr/>
        <p:txBody>
          <a:bodyPr/>
          <a:lstStyle/>
          <a:p>
            <a:fld id="{9055750A-9EE3-4EC5-9F41-43A378C4745A}" type="slidenum">
              <a:rPr lang="fr-CA" smtClean="0"/>
              <a:t>‹N°›</a:t>
            </a:fld>
            <a:endParaRPr lang="fr-CA"/>
          </a:p>
        </p:txBody>
      </p:sp>
    </p:spTree>
    <p:extLst>
      <p:ext uri="{BB962C8B-B14F-4D97-AF65-F5344CB8AC3E}">
        <p14:creationId xmlns:p14="http://schemas.microsoft.com/office/powerpoint/2010/main" val="2439338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26FE566-A001-46B4-9C35-8A6F2402B9D4}"/>
              </a:ext>
            </a:extLst>
          </p:cNvPr>
          <p:cNvSpPr>
            <a:spLocks noGrp="1"/>
          </p:cNvSpPr>
          <p:nvPr>
            <p:ph type="dt" sz="half" idx="10"/>
          </p:nvPr>
        </p:nvSpPr>
        <p:spPr/>
        <p:txBody>
          <a:bodyPr/>
          <a:lstStyle/>
          <a:p>
            <a:fld id="{BD5EDAAC-BFA2-420D-8041-8222E29C8FAD}" type="datetimeFigureOut">
              <a:rPr lang="fr-CA" smtClean="0"/>
              <a:t>2022-03-24</a:t>
            </a:fld>
            <a:endParaRPr lang="fr-CA"/>
          </a:p>
        </p:txBody>
      </p:sp>
      <p:sp>
        <p:nvSpPr>
          <p:cNvPr id="3" name="Espace réservé du pied de page 2">
            <a:extLst>
              <a:ext uri="{FF2B5EF4-FFF2-40B4-BE49-F238E27FC236}">
                <a16:creationId xmlns:a16="http://schemas.microsoft.com/office/drawing/2014/main" id="{5C5F13D9-849B-49CD-B5BA-681FAD974159}"/>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2F006611-1EA6-4B5F-BABB-EEFF9DF62A5A}"/>
              </a:ext>
            </a:extLst>
          </p:cNvPr>
          <p:cNvSpPr>
            <a:spLocks noGrp="1"/>
          </p:cNvSpPr>
          <p:nvPr>
            <p:ph type="sldNum" sz="quarter" idx="12"/>
          </p:nvPr>
        </p:nvSpPr>
        <p:spPr/>
        <p:txBody>
          <a:bodyPr/>
          <a:lstStyle/>
          <a:p>
            <a:fld id="{9055750A-9EE3-4EC5-9F41-43A378C4745A}" type="slidenum">
              <a:rPr lang="fr-CA" smtClean="0"/>
              <a:t>‹N°›</a:t>
            </a:fld>
            <a:endParaRPr lang="fr-CA"/>
          </a:p>
        </p:txBody>
      </p:sp>
    </p:spTree>
    <p:extLst>
      <p:ext uri="{BB962C8B-B14F-4D97-AF65-F5344CB8AC3E}">
        <p14:creationId xmlns:p14="http://schemas.microsoft.com/office/powerpoint/2010/main" val="339351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E5A510-F407-4C81-B118-ED9F6A06C75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4AB2A67B-FFBA-4A76-94EB-9D63A9C989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0FCE1974-4514-414C-ABDF-D928C5FA59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23951B8-72DB-4045-9660-57DAD9CED108}"/>
              </a:ext>
            </a:extLst>
          </p:cNvPr>
          <p:cNvSpPr>
            <a:spLocks noGrp="1"/>
          </p:cNvSpPr>
          <p:nvPr>
            <p:ph type="dt" sz="half" idx="10"/>
          </p:nvPr>
        </p:nvSpPr>
        <p:spPr/>
        <p:txBody>
          <a:bodyPr/>
          <a:lstStyle/>
          <a:p>
            <a:fld id="{BD5EDAAC-BFA2-420D-8041-8222E29C8FAD}" type="datetimeFigureOut">
              <a:rPr lang="fr-CA" smtClean="0"/>
              <a:t>2022-03-24</a:t>
            </a:fld>
            <a:endParaRPr lang="fr-CA"/>
          </a:p>
        </p:txBody>
      </p:sp>
      <p:sp>
        <p:nvSpPr>
          <p:cNvPr id="6" name="Espace réservé du pied de page 5">
            <a:extLst>
              <a:ext uri="{FF2B5EF4-FFF2-40B4-BE49-F238E27FC236}">
                <a16:creationId xmlns:a16="http://schemas.microsoft.com/office/drawing/2014/main" id="{16C78B0B-FD4E-40D4-922E-D271779A9C52}"/>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FB69061E-6654-478E-9879-1FC05F9112DA}"/>
              </a:ext>
            </a:extLst>
          </p:cNvPr>
          <p:cNvSpPr>
            <a:spLocks noGrp="1"/>
          </p:cNvSpPr>
          <p:nvPr>
            <p:ph type="sldNum" sz="quarter" idx="12"/>
          </p:nvPr>
        </p:nvSpPr>
        <p:spPr/>
        <p:txBody>
          <a:bodyPr/>
          <a:lstStyle/>
          <a:p>
            <a:fld id="{9055750A-9EE3-4EC5-9F41-43A378C4745A}" type="slidenum">
              <a:rPr lang="fr-CA" smtClean="0"/>
              <a:t>‹N°›</a:t>
            </a:fld>
            <a:endParaRPr lang="fr-CA"/>
          </a:p>
        </p:txBody>
      </p:sp>
    </p:spTree>
    <p:extLst>
      <p:ext uri="{BB962C8B-B14F-4D97-AF65-F5344CB8AC3E}">
        <p14:creationId xmlns:p14="http://schemas.microsoft.com/office/powerpoint/2010/main" val="2204935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320179-9A00-4D99-BC42-9A356914045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8E8124ED-189C-48DD-8073-8A9F9127CA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024C6E36-6B7B-41F2-87C1-23DCDE9762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8AFC47E-16E0-4592-B7D5-D68904714B78}"/>
              </a:ext>
            </a:extLst>
          </p:cNvPr>
          <p:cNvSpPr>
            <a:spLocks noGrp="1"/>
          </p:cNvSpPr>
          <p:nvPr>
            <p:ph type="dt" sz="half" idx="10"/>
          </p:nvPr>
        </p:nvSpPr>
        <p:spPr/>
        <p:txBody>
          <a:bodyPr/>
          <a:lstStyle/>
          <a:p>
            <a:fld id="{BD5EDAAC-BFA2-420D-8041-8222E29C8FAD}" type="datetimeFigureOut">
              <a:rPr lang="fr-CA" smtClean="0"/>
              <a:t>2022-03-24</a:t>
            </a:fld>
            <a:endParaRPr lang="fr-CA"/>
          </a:p>
        </p:txBody>
      </p:sp>
      <p:sp>
        <p:nvSpPr>
          <p:cNvPr id="6" name="Espace réservé du pied de page 5">
            <a:extLst>
              <a:ext uri="{FF2B5EF4-FFF2-40B4-BE49-F238E27FC236}">
                <a16:creationId xmlns:a16="http://schemas.microsoft.com/office/drawing/2014/main" id="{64388403-020D-40C8-8134-2F9A76C1A71E}"/>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0EEFDFF-8F68-47F7-A0C5-E521AB864EF5}"/>
              </a:ext>
            </a:extLst>
          </p:cNvPr>
          <p:cNvSpPr>
            <a:spLocks noGrp="1"/>
          </p:cNvSpPr>
          <p:nvPr>
            <p:ph type="sldNum" sz="quarter" idx="12"/>
          </p:nvPr>
        </p:nvSpPr>
        <p:spPr/>
        <p:txBody>
          <a:bodyPr/>
          <a:lstStyle/>
          <a:p>
            <a:fld id="{9055750A-9EE3-4EC5-9F41-43A378C4745A}" type="slidenum">
              <a:rPr lang="fr-CA" smtClean="0"/>
              <a:t>‹N°›</a:t>
            </a:fld>
            <a:endParaRPr lang="fr-CA"/>
          </a:p>
        </p:txBody>
      </p:sp>
    </p:spTree>
    <p:extLst>
      <p:ext uri="{BB962C8B-B14F-4D97-AF65-F5344CB8AC3E}">
        <p14:creationId xmlns:p14="http://schemas.microsoft.com/office/powerpoint/2010/main" val="3970935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FC6E153-526F-4230-B8DB-EFA6942F1E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A9FA6F83-66D7-49DA-9964-3F314092DF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FAD9405-EDD2-429F-91D7-64C63440E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EDAAC-BFA2-420D-8041-8222E29C8FAD}" type="datetimeFigureOut">
              <a:rPr lang="fr-CA" smtClean="0"/>
              <a:t>2022-03-24</a:t>
            </a:fld>
            <a:endParaRPr lang="fr-CA"/>
          </a:p>
        </p:txBody>
      </p:sp>
      <p:sp>
        <p:nvSpPr>
          <p:cNvPr id="5" name="Espace réservé du pied de page 4">
            <a:extLst>
              <a:ext uri="{FF2B5EF4-FFF2-40B4-BE49-F238E27FC236}">
                <a16:creationId xmlns:a16="http://schemas.microsoft.com/office/drawing/2014/main" id="{B08F86E5-DB88-4C77-8619-F55C72626F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CC271184-C9C0-49B1-BF2C-1B34369A01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5750A-9EE3-4EC5-9F41-43A378C4745A}" type="slidenum">
              <a:rPr lang="fr-CA" smtClean="0"/>
              <a:t>‹N°›</a:t>
            </a:fld>
            <a:endParaRPr lang="fr-CA"/>
          </a:p>
        </p:txBody>
      </p:sp>
    </p:spTree>
    <p:extLst>
      <p:ext uri="{BB962C8B-B14F-4D97-AF65-F5344CB8AC3E}">
        <p14:creationId xmlns:p14="http://schemas.microsoft.com/office/powerpoint/2010/main" val="1918835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alloprof.qc.ca/fr/eleves/bv/sciences/les-relations-trophiques-et-le-flux-de-matiere-s102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lloprof.qc.ca/#le-niveau-trophique-des-producteurs" TargetMode="External"/><Relationship Id="rId2" Type="http://schemas.openxmlformats.org/officeDocument/2006/relationships/hyperlink" Target="https://www.alloprof.qc.ca/fr/eleves/bv/sciences/la-dynamique-des-ecosystemes-s1193" TargetMode="External"/><Relationship Id="rId1" Type="http://schemas.openxmlformats.org/officeDocument/2006/relationships/slideLayout" Target="../slideLayouts/slideLayout2.xml"/><Relationship Id="rId5" Type="http://schemas.openxmlformats.org/officeDocument/2006/relationships/hyperlink" Target="https://www.alloprof.qc.ca/#le-niveau-trophique-des-decomposeurs" TargetMode="External"/><Relationship Id="rId4" Type="http://schemas.openxmlformats.org/officeDocument/2006/relationships/hyperlink" Target="https://www.alloprof.qc.ca/#le-niveau-trophique-des-consommateur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Chaque maillon de la chaîne alimentaire porte un nom se rapportant à son  rôle dans la chaîne l Ecologie discipline de la biologie">
            <a:extLst>
              <a:ext uri="{FF2B5EF4-FFF2-40B4-BE49-F238E27FC236}">
                <a16:creationId xmlns:a16="http://schemas.microsoft.com/office/drawing/2014/main" id="{3E3861E4-2E27-432E-AE65-11882FA116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Titre 4">
            <a:extLst>
              <a:ext uri="{FF2B5EF4-FFF2-40B4-BE49-F238E27FC236}">
                <a16:creationId xmlns:a16="http://schemas.microsoft.com/office/drawing/2014/main" id="{F84CF124-AFA8-48F8-9633-6F8F3C4A0774}"/>
              </a:ext>
            </a:extLst>
          </p:cNvPr>
          <p:cNvSpPr>
            <a:spLocks noGrp="1"/>
          </p:cNvSpPr>
          <p:nvPr>
            <p:ph type="ctrTitle"/>
          </p:nvPr>
        </p:nvSpPr>
        <p:spPr>
          <a:xfrm rot="19372828">
            <a:off x="6205020" y="1804647"/>
            <a:ext cx="6035040" cy="2387600"/>
          </a:xfrm>
        </p:spPr>
        <p:txBody>
          <a:bodyPr>
            <a:normAutofit/>
          </a:bodyPr>
          <a:lstStyle/>
          <a:p>
            <a:r>
              <a:rPr lang="fr-CA" dirty="0">
                <a:latin typeface="Amasis MT Pro Black" panose="02040A04050005020304" pitchFamily="18" charset="0"/>
              </a:rPr>
              <a:t>La chaine alimentaire</a:t>
            </a:r>
          </a:p>
        </p:txBody>
      </p:sp>
    </p:spTree>
    <p:extLst>
      <p:ext uri="{BB962C8B-B14F-4D97-AF65-F5344CB8AC3E}">
        <p14:creationId xmlns:p14="http://schemas.microsoft.com/office/powerpoint/2010/main" val="373298013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B2B0E534-0C4F-4D25-A7A3-45B133A0CCBD}"/>
              </a:ext>
            </a:extLst>
          </p:cNvPr>
          <p:cNvSpPr txBox="1"/>
          <p:nvPr/>
        </p:nvSpPr>
        <p:spPr>
          <a:xfrm>
            <a:off x="6234330" y="803325"/>
            <a:ext cx="5314536"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u="sng" dirty="0">
                <a:effectLst/>
                <a:latin typeface="+mj-lt"/>
                <a:ea typeface="+mj-ea"/>
                <a:cs typeface="+mj-cs"/>
              </a:rPr>
              <a:t>LES CONSOMMATEURS</a:t>
            </a:r>
            <a:endParaRPr lang="en-US" sz="4400" dirty="0">
              <a:effectLst/>
              <a:latin typeface="+mj-lt"/>
              <a:ea typeface="+mj-ea"/>
              <a:cs typeface="+mj-cs"/>
            </a:endParaRPr>
          </a:p>
          <a:p>
            <a:pPr>
              <a:lnSpc>
                <a:spcPct val="90000"/>
              </a:lnSpc>
              <a:spcBef>
                <a:spcPct val="0"/>
              </a:spcBef>
              <a:spcAft>
                <a:spcPts val="600"/>
              </a:spcAft>
            </a:pPr>
            <a:endParaRPr lang="en-US" sz="4400" dirty="0">
              <a:latin typeface="+mj-lt"/>
              <a:ea typeface="+mj-ea"/>
              <a:cs typeface="+mj-cs"/>
            </a:endParaRPr>
          </a:p>
        </p:txBody>
      </p:sp>
      <p:sp>
        <p:nvSpPr>
          <p:cNvPr id="22" name="Freeform: Shape 2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 2">
            <a:extLst>
              <a:ext uri="{FF2B5EF4-FFF2-40B4-BE49-F238E27FC236}">
                <a16:creationId xmlns:a16="http://schemas.microsoft.com/office/drawing/2014/main" id="{229AB987-8F94-40B7-80B4-1B9D1815C5A7}"/>
              </a:ext>
            </a:extLst>
          </p:cNvPr>
          <p:cNvPicPr>
            <a:picLocks noChangeAspect="1"/>
          </p:cNvPicPr>
          <p:nvPr/>
        </p:nvPicPr>
        <p:blipFill rotWithShape="1">
          <a:blip r:embed="rId2"/>
          <a:srcRect l="21478" r="12361" b="-2"/>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13" name="Espace réservé du contenu 12">
            <a:extLst>
              <a:ext uri="{FF2B5EF4-FFF2-40B4-BE49-F238E27FC236}">
                <a16:creationId xmlns:a16="http://schemas.microsoft.com/office/drawing/2014/main" id="{BC74B2B9-EFC6-4E4D-B785-1B8854B49496}"/>
              </a:ext>
            </a:extLst>
          </p:cNvPr>
          <p:cNvSpPr>
            <a:spLocks noGrp="1"/>
          </p:cNvSpPr>
          <p:nvPr>
            <p:ph idx="1"/>
          </p:nvPr>
        </p:nvSpPr>
        <p:spPr>
          <a:xfrm>
            <a:off x="6234329" y="2279018"/>
            <a:ext cx="5314543" cy="3375920"/>
          </a:xfrm>
        </p:spPr>
        <p:txBody>
          <a:bodyPr vert="horz" lIns="91440" tIns="45720" rIns="91440" bIns="45720" rtlCol="0" anchor="t">
            <a:noAutofit/>
          </a:bodyPr>
          <a:lstStyle/>
          <a:p>
            <a:r>
              <a:rPr lang="fr-CA" sz="2400" dirty="0">
                <a:effectLst/>
                <a:latin typeface="Calibri" panose="020F0502020204030204" pitchFamily="34" charset="0"/>
                <a:ea typeface="Calibri" panose="020F0502020204030204" pitchFamily="34" charset="0"/>
                <a:cs typeface="Times New Roman" panose="02020603050405020304" pitchFamily="18" charset="0"/>
              </a:rPr>
              <a:t>Les herbivores, animaux qui mangent principalement des plantes, forment le deuxième niveau de toutes les chaines alimentaires. Ils sont aussi appelés consommateurs primaires. Les consommateurs sont des animaux qui mangent d’autres êtres vivants. Les consommateurs primaires sont les PREMIERS consommateurs d’une chaine alimentaire. </a:t>
            </a:r>
            <a:endParaRPr lang="en-US" sz="2400" dirty="0"/>
          </a:p>
        </p:txBody>
      </p:sp>
    </p:spTree>
    <p:extLst>
      <p:ext uri="{BB962C8B-B14F-4D97-AF65-F5344CB8AC3E}">
        <p14:creationId xmlns:p14="http://schemas.microsoft.com/office/powerpoint/2010/main" val="177179776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 2">
            <a:extLst>
              <a:ext uri="{FF2B5EF4-FFF2-40B4-BE49-F238E27FC236}">
                <a16:creationId xmlns:a16="http://schemas.microsoft.com/office/drawing/2014/main" id="{229AB987-8F94-40B7-80B4-1B9D1815C5A7}"/>
              </a:ext>
            </a:extLst>
          </p:cNvPr>
          <p:cNvPicPr>
            <a:picLocks noChangeAspect="1"/>
          </p:cNvPicPr>
          <p:nvPr/>
        </p:nvPicPr>
        <p:blipFill rotWithShape="1">
          <a:blip r:embed="rId2"/>
          <a:srcRect l="21478" r="12361" b="-2"/>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13" name="Espace réservé du contenu 12">
            <a:extLst>
              <a:ext uri="{FF2B5EF4-FFF2-40B4-BE49-F238E27FC236}">
                <a16:creationId xmlns:a16="http://schemas.microsoft.com/office/drawing/2014/main" id="{BC74B2B9-EFC6-4E4D-B785-1B8854B49496}"/>
              </a:ext>
            </a:extLst>
          </p:cNvPr>
          <p:cNvSpPr>
            <a:spLocks noGrp="1"/>
          </p:cNvSpPr>
          <p:nvPr>
            <p:ph idx="1"/>
          </p:nvPr>
        </p:nvSpPr>
        <p:spPr>
          <a:xfrm>
            <a:off x="6406125" y="278422"/>
            <a:ext cx="5314543" cy="3375920"/>
          </a:xfrm>
        </p:spPr>
        <p:txBody>
          <a:bodyPr vert="horz" lIns="91440" tIns="45720" rIns="91440" bIns="45720" rtlCol="0" anchor="t">
            <a:noAutofit/>
          </a:bodyPr>
          <a:lstStyle/>
          <a:p>
            <a:pPr algn="l"/>
            <a:r>
              <a:rPr lang="fr-CA" sz="1800" b="1" i="0" dirty="0">
                <a:effectLst/>
                <a:latin typeface="Catamaran"/>
              </a:rPr>
              <a:t>Si la moitié des consommateurs primaires disparaissaient, qu'est-ce qui se passerait ?</a:t>
            </a:r>
          </a:p>
          <a:p>
            <a:pPr algn="l"/>
            <a:r>
              <a:rPr lang="fr-CA" sz="1800" b="0" i="0" dirty="0">
                <a:effectLst/>
                <a:latin typeface="Catamaran"/>
              </a:rPr>
              <a:t>Les </a:t>
            </a:r>
            <a:r>
              <a:rPr lang="fr-CA" sz="1800" b="1" i="0" dirty="0">
                <a:effectLst/>
                <a:latin typeface="Catamaran"/>
              </a:rPr>
              <a:t>consommateurs primaires ou animaux herbivores </a:t>
            </a:r>
            <a:r>
              <a:rPr lang="fr-CA" sz="1800" b="0" i="0" dirty="0">
                <a:effectLst/>
                <a:latin typeface="Catamaran"/>
              </a:rPr>
              <a:t>se nourrissent de </a:t>
            </a:r>
            <a:r>
              <a:rPr lang="fr-CA" sz="1800" b="1" i="0" dirty="0">
                <a:effectLst/>
                <a:latin typeface="Catamaran"/>
              </a:rPr>
              <a:t>biomasse, </a:t>
            </a:r>
            <a:r>
              <a:rPr lang="fr-CA" sz="1800" b="0" i="0" dirty="0">
                <a:effectLst/>
                <a:latin typeface="Catamaran"/>
              </a:rPr>
              <a:t>si ces derniers disparaissent, ça provoquerait </a:t>
            </a:r>
            <a:r>
              <a:rPr lang="fr-CA" sz="1800" b="1" i="0" dirty="0">
                <a:effectLst/>
                <a:latin typeface="Catamaran"/>
              </a:rPr>
              <a:t>des déséquilibres catastrophiques dans l'écosystème</a:t>
            </a:r>
            <a:r>
              <a:rPr lang="fr-CA" sz="1800" b="0" i="0" dirty="0">
                <a:effectLst/>
                <a:latin typeface="Catamaran"/>
              </a:rPr>
              <a:t> :</a:t>
            </a:r>
            <a:br>
              <a:rPr lang="fr-CA" sz="1800" b="1" i="0" dirty="0">
                <a:effectLst/>
                <a:latin typeface="Catamaran"/>
              </a:rPr>
            </a:br>
            <a:endParaRPr lang="fr-CA" sz="1800" b="0" i="0" dirty="0">
              <a:effectLst/>
              <a:latin typeface="Catamaran"/>
            </a:endParaRPr>
          </a:p>
          <a:p>
            <a:pPr algn="l">
              <a:buFont typeface="Arial" panose="020B0604020202020204" pitchFamily="34" charset="0"/>
              <a:buChar char="•"/>
            </a:pPr>
            <a:r>
              <a:rPr lang="fr-CA" sz="1800" b="0" i="0" dirty="0">
                <a:effectLst/>
                <a:latin typeface="Catamaran"/>
              </a:rPr>
              <a:t>Par exemple, de nombreuses espèces de plantes arrivent à disséminer leurs graines grâce aux animaux herbivores, l'absence de ces derniers empêcheraient les plantes de se propager et elles risqueraient de disparaître.</a:t>
            </a:r>
          </a:p>
          <a:p>
            <a:pPr algn="l">
              <a:buFont typeface="Arial" panose="020B0604020202020204" pitchFamily="34" charset="0"/>
              <a:buChar char="•"/>
            </a:pPr>
            <a:r>
              <a:rPr lang="fr-CA" sz="1800" b="0" i="0" dirty="0">
                <a:effectLst/>
                <a:latin typeface="Catamaran"/>
              </a:rPr>
              <a:t>Néanmoins, ceci n'aurait pas que des conséquences pour les espèces végétales, il y'en aurait aussi pour les omnivores et les carnivores qui se nourrissent des animaux qui sont consommateurs primaires. Eh oui, ces derniers pourraient s'éteindre s'ils n'ont rien à se mettre sous la dent, produisant ainsi une extinction en chaîne car si se réduisent les consommateurs primaires et secondaires, ça affectera forcément les consommateurs supérieurs</a:t>
            </a:r>
            <a:r>
              <a:rPr lang="fr-CA" sz="1800" b="0" i="0" dirty="0">
                <a:solidFill>
                  <a:srgbClr val="333333"/>
                </a:solidFill>
                <a:effectLst/>
                <a:latin typeface="Catamaran"/>
              </a:rPr>
              <a:t>.</a:t>
            </a:r>
          </a:p>
        </p:txBody>
      </p:sp>
    </p:spTree>
    <p:extLst>
      <p:ext uri="{BB962C8B-B14F-4D97-AF65-F5344CB8AC3E}">
        <p14:creationId xmlns:p14="http://schemas.microsoft.com/office/powerpoint/2010/main" val="54028133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Espace réservé du contenu 2">
            <a:extLst>
              <a:ext uri="{FF2B5EF4-FFF2-40B4-BE49-F238E27FC236}">
                <a16:creationId xmlns:a16="http://schemas.microsoft.com/office/drawing/2014/main" id="{5134B85A-1959-42A0-8682-E3A56B34F64D}"/>
              </a:ext>
            </a:extLst>
          </p:cNvPr>
          <p:cNvPicPr>
            <a:picLocks noGrp="1" noChangeAspect="1"/>
          </p:cNvPicPr>
          <p:nvPr>
            <p:ph idx="1"/>
          </p:nvPr>
        </p:nvPicPr>
        <p:blipFill>
          <a:blip r:embed="rId2"/>
          <a:stretch>
            <a:fillRect/>
          </a:stretch>
        </p:blipFill>
        <p:spPr>
          <a:xfrm>
            <a:off x="-5541" y="1203062"/>
            <a:ext cx="6355395" cy="4236930"/>
          </a:xfrm>
        </p:spPr>
      </p:pic>
      <p:sp>
        <p:nvSpPr>
          <p:cNvPr id="17" name="ZoneTexte 16">
            <a:extLst>
              <a:ext uri="{FF2B5EF4-FFF2-40B4-BE49-F238E27FC236}">
                <a16:creationId xmlns:a16="http://schemas.microsoft.com/office/drawing/2014/main" id="{B2B0E534-0C4F-4D25-A7A3-45B133A0CCBD}"/>
              </a:ext>
            </a:extLst>
          </p:cNvPr>
          <p:cNvSpPr txBox="1"/>
          <p:nvPr/>
        </p:nvSpPr>
        <p:spPr>
          <a:xfrm>
            <a:off x="1180407" y="532015"/>
            <a:ext cx="9825644" cy="738664"/>
          </a:xfrm>
          <a:prstGeom prst="rect">
            <a:avLst/>
          </a:prstGeom>
          <a:noFill/>
        </p:spPr>
        <p:txBody>
          <a:bodyPr wrap="square" rtlCol="0">
            <a:spAutoFit/>
          </a:bodyPr>
          <a:lstStyle/>
          <a:p>
            <a:pPr algn="ctr"/>
            <a:r>
              <a:rPr lang="fr-CA" sz="2400" b="1" u="sng" dirty="0">
                <a:effectLst/>
                <a:latin typeface="Amasis MT Pro Black" panose="02040A04050005020304" pitchFamily="18" charset="0"/>
                <a:ea typeface="Calibri" panose="020F0502020204030204" pitchFamily="34" charset="0"/>
                <a:cs typeface="Times New Roman" panose="02020603050405020304" pitchFamily="18" charset="0"/>
              </a:rPr>
              <a:t>Les consommateurs secondaires</a:t>
            </a:r>
            <a:endParaRPr lang="fr-CA" sz="2400" dirty="0">
              <a:effectLst/>
              <a:latin typeface="Amasis MT Pro Black" panose="02040A04050005020304" pitchFamily="18" charset="0"/>
              <a:ea typeface="Calibri" panose="020F0502020204030204" pitchFamily="34" charset="0"/>
              <a:cs typeface="Times New Roman" panose="02020603050405020304" pitchFamily="18" charset="0"/>
            </a:endParaRPr>
          </a:p>
          <a:p>
            <a:endParaRPr lang="fr-CA" dirty="0"/>
          </a:p>
        </p:txBody>
      </p:sp>
      <p:sp>
        <p:nvSpPr>
          <p:cNvPr id="6" name="Espace réservé du contenu 12">
            <a:extLst>
              <a:ext uri="{FF2B5EF4-FFF2-40B4-BE49-F238E27FC236}">
                <a16:creationId xmlns:a16="http://schemas.microsoft.com/office/drawing/2014/main" id="{FC85A796-8816-4AA2-A10E-B47DA6B3118D}"/>
              </a:ext>
            </a:extLst>
          </p:cNvPr>
          <p:cNvSpPr txBox="1">
            <a:spLocks/>
          </p:cNvSpPr>
          <p:nvPr/>
        </p:nvSpPr>
        <p:spPr>
          <a:xfrm>
            <a:off x="6768901" y="1633567"/>
            <a:ext cx="5314543" cy="509079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A" dirty="0">
                <a:latin typeface="Calibri" panose="020F0502020204030204" pitchFamily="34" charset="0"/>
                <a:ea typeface="Calibri" panose="020F0502020204030204" pitchFamily="34" charset="0"/>
                <a:cs typeface="Times New Roman" panose="02020603050405020304" pitchFamily="18" charset="0"/>
              </a:rPr>
              <a:t>Les carnivores sont des animaux qui mangent principalement d’autres animaux. La plupart des carnivores se nourrissent d’herbivores, c’est pourquoi nous les nommons les consommateurs secondaires. Quelques carnivores mangent d’autres carnivores. Ce sont des consommateurs tertiaires. </a:t>
            </a:r>
          </a:p>
          <a:p>
            <a:pPr marL="0" indent="0">
              <a:buFont typeface="Arial" panose="020B0604020202020204" pitchFamily="34" charset="0"/>
              <a:buNone/>
            </a:pPr>
            <a:endParaRPr lang="en-US" sz="1800" dirty="0"/>
          </a:p>
        </p:txBody>
      </p:sp>
    </p:spTree>
    <p:extLst>
      <p:ext uri="{BB962C8B-B14F-4D97-AF65-F5344CB8AC3E}">
        <p14:creationId xmlns:p14="http://schemas.microsoft.com/office/powerpoint/2010/main" val="915751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8" name="Image 17" descr="RÃ©sultats de recherche d'images pour Â«Â proie et prÃ©dateurÂ Â»">
            <a:extLst>
              <a:ext uri="{FF2B5EF4-FFF2-40B4-BE49-F238E27FC236}">
                <a16:creationId xmlns:a16="http://schemas.microsoft.com/office/drawing/2014/main" id="{8BE6955E-F700-465F-A876-49B81B73E5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 b="5344"/>
          <a:stretch/>
        </p:blipFill>
        <p:spPr bwMode="auto">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p:spPr>
      </p:pic>
      <p:sp>
        <p:nvSpPr>
          <p:cNvPr id="32" name="Freeform: Shape 31">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4" name="Freeform: Shape 33">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ZoneTexte 16">
            <a:extLst>
              <a:ext uri="{FF2B5EF4-FFF2-40B4-BE49-F238E27FC236}">
                <a16:creationId xmlns:a16="http://schemas.microsoft.com/office/drawing/2014/main" id="{B2B0E534-0C4F-4D25-A7A3-45B133A0CCBD}"/>
              </a:ext>
            </a:extLst>
          </p:cNvPr>
          <p:cNvSpPr txBox="1"/>
          <p:nvPr/>
        </p:nvSpPr>
        <p:spPr>
          <a:xfrm>
            <a:off x="804673" y="1396289"/>
            <a:ext cx="4782458"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u="sng" dirty="0">
                <a:effectLst/>
                <a:latin typeface="Amasis MT Pro Black" panose="02040A04050005020304" pitchFamily="18" charset="0"/>
                <a:ea typeface="+mj-ea"/>
                <a:cs typeface="+mj-cs"/>
              </a:rPr>
              <a:t>PRÉDATEURS ET PRO</a:t>
            </a:r>
            <a:r>
              <a:rPr lang="en-US" sz="3700" b="1" u="sng" dirty="0">
                <a:latin typeface="Amasis MT Pro Black" panose="02040A04050005020304" pitchFamily="18" charset="0"/>
                <a:ea typeface="+mj-ea"/>
                <a:cs typeface="+mj-cs"/>
              </a:rPr>
              <a:t>IES</a:t>
            </a:r>
            <a:endParaRPr lang="en-US" sz="3700" dirty="0">
              <a:effectLst/>
              <a:latin typeface="Amasis MT Pro Black" panose="02040A04050005020304" pitchFamily="18" charset="0"/>
              <a:ea typeface="+mj-ea"/>
              <a:cs typeface="+mj-cs"/>
            </a:endParaRPr>
          </a:p>
          <a:p>
            <a:pPr>
              <a:lnSpc>
                <a:spcPct val="90000"/>
              </a:lnSpc>
              <a:spcBef>
                <a:spcPct val="0"/>
              </a:spcBef>
              <a:spcAft>
                <a:spcPts val="600"/>
              </a:spcAft>
            </a:pPr>
            <a:endParaRPr lang="en-US" sz="3700" dirty="0">
              <a:latin typeface="+mj-lt"/>
              <a:ea typeface="+mj-ea"/>
              <a:cs typeface="+mj-cs"/>
            </a:endParaRPr>
          </a:p>
        </p:txBody>
      </p:sp>
      <p:sp>
        <p:nvSpPr>
          <p:cNvPr id="13" name="Espace réservé du contenu 12">
            <a:extLst>
              <a:ext uri="{FF2B5EF4-FFF2-40B4-BE49-F238E27FC236}">
                <a16:creationId xmlns:a16="http://schemas.microsoft.com/office/drawing/2014/main" id="{BC74B2B9-EFC6-4E4D-B785-1B8854B49496}"/>
              </a:ext>
            </a:extLst>
          </p:cNvPr>
          <p:cNvSpPr>
            <a:spLocks noGrp="1"/>
          </p:cNvSpPr>
          <p:nvPr>
            <p:ph idx="1"/>
          </p:nvPr>
        </p:nvSpPr>
        <p:spPr>
          <a:xfrm>
            <a:off x="100054" y="2400715"/>
            <a:ext cx="6049107" cy="3181684"/>
          </a:xfrm>
        </p:spPr>
        <p:txBody>
          <a:bodyPr vert="horz" lIns="91440" tIns="45720" rIns="91440" bIns="45720" rtlCol="0" anchor="t">
            <a:normAutofit fontScale="85000" lnSpcReduction="10000"/>
          </a:bodyPr>
          <a:lstStyle/>
          <a:p>
            <a:pPr>
              <a:lnSpc>
                <a:spcPct val="150000"/>
              </a:lnSpc>
              <a:spcAft>
                <a:spcPts val="1000"/>
              </a:spcAft>
            </a:pPr>
            <a:r>
              <a:rPr lang="en-US" sz="1800" dirty="0">
                <a:effectLst/>
                <a:latin typeface="Congenial Black" panose="02000503040000020004" pitchFamily="2" charset="0"/>
              </a:rPr>
              <a:t>La </a:t>
            </a:r>
            <a:r>
              <a:rPr lang="en-US" sz="1800" dirty="0" err="1">
                <a:effectLst/>
                <a:latin typeface="Congenial Black" panose="02000503040000020004" pitchFamily="2" charset="0"/>
              </a:rPr>
              <a:t>plupart</a:t>
            </a:r>
            <a:r>
              <a:rPr lang="en-US" sz="1800" dirty="0">
                <a:effectLst/>
                <a:latin typeface="Congenial Black" panose="02000503040000020004" pitchFamily="2" charset="0"/>
              </a:rPr>
              <a:t> des carnivores </a:t>
            </a:r>
            <a:r>
              <a:rPr lang="en-US" sz="1800" dirty="0" err="1">
                <a:effectLst/>
                <a:latin typeface="Congenial Black" panose="02000503040000020004" pitchFamily="2" charset="0"/>
              </a:rPr>
              <a:t>sont</a:t>
            </a:r>
            <a:r>
              <a:rPr lang="en-US" sz="1800" dirty="0">
                <a:effectLst/>
                <a:latin typeface="Congenial Black" panose="02000503040000020004" pitchFamily="2" charset="0"/>
              </a:rPr>
              <a:t> </a:t>
            </a:r>
            <a:r>
              <a:rPr lang="en-US" sz="1800" dirty="0" err="1">
                <a:effectLst/>
                <a:latin typeface="Congenial Black" panose="02000503040000020004" pitchFamily="2" charset="0"/>
              </a:rPr>
              <a:t>prédateurs</a:t>
            </a:r>
            <a:r>
              <a:rPr lang="en-US" sz="1800" dirty="0">
                <a:effectLst/>
                <a:latin typeface="Congenial Black" panose="02000503040000020004" pitchFamily="2" charset="0"/>
              </a:rPr>
              <a:t>. Un </a:t>
            </a:r>
            <a:r>
              <a:rPr lang="en-US" sz="1800" dirty="0" err="1">
                <a:effectLst/>
                <a:latin typeface="Congenial Black" panose="02000503040000020004" pitchFamily="2" charset="0"/>
              </a:rPr>
              <a:t>prédateur</a:t>
            </a:r>
            <a:r>
              <a:rPr lang="en-US" sz="1800" dirty="0">
                <a:effectLst/>
                <a:latin typeface="Congenial Black" panose="02000503040000020004" pitchFamily="2" charset="0"/>
              </a:rPr>
              <a:t> </a:t>
            </a:r>
            <a:r>
              <a:rPr lang="en-US" sz="1800" dirty="0" err="1">
                <a:effectLst/>
                <a:latin typeface="Congenial Black" panose="02000503040000020004" pitchFamily="2" charset="0"/>
              </a:rPr>
              <a:t>est</a:t>
            </a:r>
            <a:r>
              <a:rPr lang="en-US" sz="1800" dirty="0">
                <a:effectLst/>
                <a:latin typeface="Congenial Black" panose="02000503040000020004" pitchFamily="2" charset="0"/>
              </a:rPr>
              <a:t> un animal qui chasse et </a:t>
            </a:r>
            <a:r>
              <a:rPr lang="en-US" sz="1800" dirty="0" err="1">
                <a:effectLst/>
                <a:latin typeface="Congenial Black" panose="02000503040000020004" pitchFamily="2" charset="0"/>
              </a:rPr>
              <a:t>tue</a:t>
            </a:r>
            <a:r>
              <a:rPr lang="en-US" sz="1800" dirty="0">
                <a:effectLst/>
                <a:latin typeface="Congenial Black" panose="02000503040000020004" pitchFamily="2" charset="0"/>
              </a:rPr>
              <a:t>  </a:t>
            </a:r>
            <a:r>
              <a:rPr lang="en-US" sz="1800" dirty="0" err="1">
                <a:effectLst/>
                <a:latin typeface="Congenial Black" panose="02000503040000020004" pitchFamily="2" charset="0"/>
              </a:rPr>
              <a:t>d’autres</a:t>
            </a:r>
            <a:r>
              <a:rPr lang="en-US" sz="1800" dirty="0">
                <a:effectLst/>
                <a:latin typeface="Congenial Black" panose="02000503040000020004" pitchFamily="2" charset="0"/>
              </a:rPr>
              <a:t> </a:t>
            </a:r>
            <a:r>
              <a:rPr lang="en-US" sz="1800" dirty="0" err="1">
                <a:effectLst/>
                <a:latin typeface="Congenial Black" panose="02000503040000020004" pitchFamily="2" charset="0"/>
              </a:rPr>
              <a:t>animaux</a:t>
            </a:r>
            <a:r>
              <a:rPr lang="en-US" sz="1800" dirty="0">
                <a:effectLst/>
                <a:latin typeface="Congenial Black" panose="02000503040000020004" pitchFamily="2" charset="0"/>
              </a:rPr>
              <a:t> pour se </a:t>
            </a:r>
            <a:r>
              <a:rPr lang="en-US" sz="1800" dirty="0" err="1">
                <a:effectLst/>
                <a:latin typeface="Congenial Black" panose="02000503040000020004" pitchFamily="2" charset="0"/>
              </a:rPr>
              <a:t>nourrir</a:t>
            </a:r>
            <a:r>
              <a:rPr lang="en-US" sz="1800" dirty="0">
                <a:effectLst/>
                <a:latin typeface="Congenial Black" panose="02000503040000020004" pitchFamily="2" charset="0"/>
              </a:rPr>
              <a:t>. </a:t>
            </a:r>
            <a:r>
              <a:rPr lang="en-US" sz="1800" dirty="0" err="1">
                <a:effectLst/>
                <a:latin typeface="Congenial Black" panose="02000503040000020004" pitchFamily="2" charset="0"/>
              </a:rPr>
              <a:t>L’animal</a:t>
            </a:r>
            <a:r>
              <a:rPr lang="en-US" sz="1800" dirty="0">
                <a:effectLst/>
                <a:latin typeface="Congenial Black" panose="02000503040000020004" pitchFamily="2" charset="0"/>
              </a:rPr>
              <a:t> </a:t>
            </a:r>
            <a:r>
              <a:rPr lang="en-US" sz="1800" dirty="0" err="1">
                <a:effectLst/>
                <a:latin typeface="Congenial Black" panose="02000503040000020004" pitchFamily="2" charset="0"/>
              </a:rPr>
              <a:t>mangé</a:t>
            </a:r>
            <a:r>
              <a:rPr lang="en-US" sz="1800" dirty="0">
                <a:effectLst/>
                <a:latin typeface="Congenial Black" panose="02000503040000020004" pitchFamily="2" charset="0"/>
              </a:rPr>
              <a:t> par un </a:t>
            </a:r>
            <a:r>
              <a:rPr lang="en-US" sz="1800" dirty="0" err="1">
                <a:effectLst/>
                <a:latin typeface="Congenial Black" panose="02000503040000020004" pitchFamily="2" charset="0"/>
              </a:rPr>
              <a:t>prédateur</a:t>
            </a:r>
            <a:r>
              <a:rPr lang="en-US" sz="1800" dirty="0">
                <a:effectLst/>
                <a:latin typeface="Congenial Black" panose="02000503040000020004" pitchFamily="2" charset="0"/>
              </a:rPr>
              <a:t> </a:t>
            </a:r>
            <a:r>
              <a:rPr lang="en-US" sz="1800" dirty="0" err="1">
                <a:effectLst/>
                <a:latin typeface="Congenial Black" panose="02000503040000020004" pitchFamily="2" charset="0"/>
              </a:rPr>
              <a:t>est</a:t>
            </a:r>
            <a:r>
              <a:rPr lang="en-US" sz="1800" dirty="0">
                <a:effectLst/>
                <a:latin typeface="Congenial Black" panose="02000503040000020004" pitchFamily="2" charset="0"/>
              </a:rPr>
              <a:t> </a:t>
            </a:r>
            <a:r>
              <a:rPr lang="en-US" sz="1800" dirty="0" err="1">
                <a:effectLst/>
                <a:latin typeface="Congenial Black" panose="02000503040000020004" pitchFamily="2" charset="0"/>
              </a:rPr>
              <a:t>une</a:t>
            </a:r>
            <a:r>
              <a:rPr lang="en-US" sz="1800" dirty="0">
                <a:effectLst/>
                <a:latin typeface="Congenial Black" panose="02000503040000020004" pitchFamily="2" charset="0"/>
              </a:rPr>
              <a:t> </a:t>
            </a:r>
            <a:r>
              <a:rPr lang="en-US" sz="1800" dirty="0" err="1">
                <a:effectLst/>
                <a:latin typeface="Congenial Black" panose="02000503040000020004" pitchFamily="2" charset="0"/>
              </a:rPr>
              <a:t>proie</a:t>
            </a:r>
            <a:r>
              <a:rPr lang="en-US" sz="1800" dirty="0">
                <a:effectLst/>
                <a:latin typeface="Congenial Black" panose="02000503040000020004" pitchFamily="2" charset="0"/>
              </a:rPr>
              <a:t>. Dans </a:t>
            </a:r>
            <a:r>
              <a:rPr lang="en-US" sz="1800" dirty="0" err="1">
                <a:effectLst/>
                <a:latin typeface="Congenial Black" panose="02000503040000020004" pitchFamily="2" charset="0"/>
              </a:rPr>
              <a:t>l’écosystème</a:t>
            </a:r>
            <a:r>
              <a:rPr lang="en-US" sz="1800" dirty="0">
                <a:effectLst/>
                <a:latin typeface="Congenial Black" panose="02000503040000020004" pitchFamily="2" charset="0"/>
              </a:rPr>
              <a:t>, les </a:t>
            </a:r>
            <a:r>
              <a:rPr lang="en-US" sz="1800" dirty="0" err="1">
                <a:effectLst/>
                <a:latin typeface="Congenial Black" panose="02000503040000020004" pitchFamily="2" charset="0"/>
              </a:rPr>
              <a:t>prédateurs</a:t>
            </a:r>
            <a:r>
              <a:rPr lang="en-US" sz="1800" dirty="0">
                <a:effectLst/>
                <a:latin typeface="Congenial Black" panose="02000503040000020004" pitchFamily="2" charset="0"/>
              </a:rPr>
              <a:t> </a:t>
            </a:r>
            <a:r>
              <a:rPr lang="en-US" sz="1800" dirty="0" err="1">
                <a:effectLst/>
                <a:latin typeface="Congenial Black" panose="02000503040000020004" pitchFamily="2" charset="0"/>
              </a:rPr>
              <a:t>jouent</a:t>
            </a:r>
            <a:r>
              <a:rPr lang="en-US" sz="1800" dirty="0">
                <a:effectLst/>
                <a:latin typeface="Congenial Black" panose="02000503040000020004" pitchFamily="2" charset="0"/>
              </a:rPr>
              <a:t> un </a:t>
            </a:r>
            <a:r>
              <a:rPr lang="en-US" sz="1800" dirty="0" err="1">
                <a:effectLst/>
                <a:latin typeface="Congenial Black" panose="02000503040000020004" pitchFamily="2" charset="0"/>
              </a:rPr>
              <a:t>rôle</a:t>
            </a:r>
            <a:r>
              <a:rPr lang="en-US" sz="1800" dirty="0">
                <a:effectLst/>
                <a:latin typeface="Congenial Black" panose="02000503040000020004" pitchFamily="2" charset="0"/>
              </a:rPr>
              <a:t> important. Sans </a:t>
            </a:r>
            <a:r>
              <a:rPr lang="en-US" sz="1800" dirty="0" err="1">
                <a:effectLst/>
                <a:latin typeface="Congenial Black" panose="02000503040000020004" pitchFamily="2" charset="0"/>
              </a:rPr>
              <a:t>eux</a:t>
            </a:r>
            <a:r>
              <a:rPr lang="en-US" sz="1800" dirty="0">
                <a:effectLst/>
                <a:latin typeface="Congenial Black" panose="02000503040000020004" pitchFamily="2" charset="0"/>
              </a:rPr>
              <a:t>, le </a:t>
            </a:r>
            <a:r>
              <a:rPr lang="en-US" sz="1800" dirty="0" err="1">
                <a:effectLst/>
                <a:latin typeface="Congenial Black" panose="02000503040000020004" pitchFamily="2" charset="0"/>
              </a:rPr>
              <a:t>nombre</a:t>
            </a:r>
            <a:r>
              <a:rPr lang="en-US" sz="1800" dirty="0">
                <a:effectLst/>
                <a:latin typeface="Congenial Black" panose="02000503040000020004" pitchFamily="2" charset="0"/>
              </a:rPr>
              <a:t> </a:t>
            </a:r>
            <a:r>
              <a:rPr lang="en-US" sz="1800" dirty="0" err="1">
                <a:effectLst/>
                <a:latin typeface="Congenial Black" panose="02000503040000020004" pitchFamily="2" charset="0"/>
              </a:rPr>
              <a:t>d’herbivores</a:t>
            </a:r>
            <a:r>
              <a:rPr lang="en-US" sz="1800" dirty="0">
                <a:effectLst/>
                <a:latin typeface="Congenial Black" panose="02000503040000020004" pitchFamily="2" charset="0"/>
              </a:rPr>
              <a:t> </a:t>
            </a:r>
            <a:r>
              <a:rPr lang="en-US" sz="1800" dirty="0" err="1">
                <a:effectLst/>
                <a:latin typeface="Congenial Black" panose="02000503040000020004" pitchFamily="2" charset="0"/>
              </a:rPr>
              <a:t>augmenterait</a:t>
            </a:r>
            <a:r>
              <a:rPr lang="en-US" sz="1800" dirty="0">
                <a:effectLst/>
                <a:latin typeface="Congenial Black" panose="02000503040000020004" pitchFamily="2" charset="0"/>
              </a:rPr>
              <a:t> </a:t>
            </a:r>
            <a:r>
              <a:rPr lang="en-US" sz="1800" dirty="0" err="1">
                <a:effectLst/>
                <a:latin typeface="Congenial Black" panose="02000503040000020004" pitchFamily="2" charset="0"/>
              </a:rPr>
              <a:t>tellement</a:t>
            </a:r>
            <a:r>
              <a:rPr lang="en-US" sz="1800" dirty="0">
                <a:effectLst/>
                <a:latin typeface="Congenial Black" panose="02000503040000020004" pitchFamily="2" charset="0"/>
              </a:rPr>
              <a:t> </a:t>
            </a:r>
            <a:r>
              <a:rPr lang="en-US" sz="1800" dirty="0" err="1">
                <a:effectLst/>
                <a:latin typeface="Congenial Black" panose="02000503040000020004" pitchFamily="2" charset="0"/>
              </a:rPr>
              <a:t>qu’il</a:t>
            </a:r>
            <a:r>
              <a:rPr lang="en-US" sz="1800" dirty="0">
                <a:effectLst/>
                <a:latin typeface="Congenial Black" panose="02000503040000020004" pitchFamily="2" charset="0"/>
              </a:rPr>
              <a:t> ne </a:t>
            </a:r>
            <a:r>
              <a:rPr lang="en-US" sz="1800" dirty="0" err="1">
                <a:effectLst/>
                <a:latin typeface="Congenial Black" panose="02000503040000020004" pitchFamily="2" charset="0"/>
              </a:rPr>
              <a:t>resterait</a:t>
            </a:r>
            <a:r>
              <a:rPr lang="en-US" sz="1800" dirty="0">
                <a:effectLst/>
                <a:latin typeface="Congenial Black" panose="02000503040000020004" pitchFamily="2" charset="0"/>
              </a:rPr>
              <a:t> plus de </a:t>
            </a:r>
            <a:r>
              <a:rPr lang="en-US" sz="1800" dirty="0" err="1">
                <a:effectLst/>
                <a:latin typeface="Congenial Black" panose="02000503040000020004" pitchFamily="2" charset="0"/>
              </a:rPr>
              <a:t>plantes</a:t>
            </a:r>
            <a:r>
              <a:rPr lang="en-US" sz="1800" dirty="0">
                <a:effectLst/>
                <a:latin typeface="Congenial Black" panose="02000503040000020004" pitchFamily="2" charset="0"/>
              </a:rPr>
              <a:t>. </a:t>
            </a:r>
            <a:r>
              <a:rPr lang="en-US" sz="1800" dirty="0" err="1">
                <a:effectLst/>
                <a:latin typeface="Congenial Black" panose="02000503040000020004" pitchFamily="2" charset="0"/>
              </a:rPr>
              <a:t>Généralement</a:t>
            </a:r>
            <a:r>
              <a:rPr lang="en-US" sz="1800" dirty="0">
                <a:effectLst/>
                <a:latin typeface="Congenial Black" panose="02000503040000020004" pitchFamily="2" charset="0"/>
              </a:rPr>
              <a:t>, les </a:t>
            </a:r>
            <a:r>
              <a:rPr lang="en-US" sz="1800" dirty="0" err="1">
                <a:effectLst/>
                <a:latin typeface="Congenial Black" panose="02000503040000020004" pitchFamily="2" charset="0"/>
              </a:rPr>
              <a:t>prédateurs</a:t>
            </a:r>
            <a:r>
              <a:rPr lang="en-US" sz="1800" dirty="0">
                <a:effectLst/>
                <a:latin typeface="Congenial Black" panose="02000503040000020004" pitchFamily="2" charset="0"/>
              </a:rPr>
              <a:t> se </a:t>
            </a:r>
            <a:r>
              <a:rPr lang="en-US" sz="1800" dirty="0" err="1">
                <a:effectLst/>
                <a:latin typeface="Congenial Black" panose="02000503040000020004" pitchFamily="2" charset="0"/>
              </a:rPr>
              <a:t>nourrissent</a:t>
            </a:r>
            <a:r>
              <a:rPr lang="en-US" sz="1800" dirty="0">
                <a:effectLst/>
                <a:latin typeface="Congenial Black" panose="02000503040000020004" pitchFamily="2" charset="0"/>
              </a:rPr>
              <a:t> </a:t>
            </a:r>
            <a:r>
              <a:rPr lang="en-US" sz="1800" dirty="0" err="1">
                <a:effectLst/>
                <a:latin typeface="Congenial Black" panose="02000503040000020004" pitchFamily="2" charset="0"/>
              </a:rPr>
              <a:t>uniquement</a:t>
            </a:r>
            <a:r>
              <a:rPr lang="en-US" sz="1800" dirty="0">
                <a:effectLst/>
                <a:latin typeface="Congenial Black" panose="02000503040000020004" pitchFamily="2" charset="0"/>
              </a:rPr>
              <a:t> de bêtes </a:t>
            </a:r>
            <a:r>
              <a:rPr lang="en-US" sz="1800" dirty="0" err="1">
                <a:effectLst/>
                <a:latin typeface="Congenial Black" panose="02000503040000020004" pitchFamily="2" charset="0"/>
              </a:rPr>
              <a:t>malades</a:t>
            </a:r>
            <a:r>
              <a:rPr lang="en-US" sz="1800" dirty="0">
                <a:effectLst/>
                <a:latin typeface="Congenial Black" panose="02000503040000020004" pitchFamily="2" charset="0"/>
              </a:rPr>
              <a:t> </a:t>
            </a:r>
            <a:r>
              <a:rPr lang="en-US" sz="1800" dirty="0" err="1">
                <a:effectLst/>
                <a:latin typeface="Congenial Black" panose="02000503040000020004" pitchFamily="2" charset="0"/>
              </a:rPr>
              <a:t>ou</a:t>
            </a:r>
            <a:r>
              <a:rPr lang="en-US" sz="1800" dirty="0">
                <a:effectLst/>
                <a:latin typeface="Congenial Black" panose="02000503040000020004" pitchFamily="2" charset="0"/>
              </a:rPr>
              <a:t> </a:t>
            </a:r>
            <a:r>
              <a:rPr lang="en-US" sz="1800" dirty="0" err="1">
                <a:effectLst/>
                <a:latin typeface="Congenial Black" panose="02000503040000020004" pitchFamily="2" charset="0"/>
              </a:rPr>
              <a:t>faibles</a:t>
            </a:r>
            <a:r>
              <a:rPr lang="en-US" sz="1800" dirty="0">
                <a:effectLst/>
                <a:latin typeface="Congenial Black" panose="02000503040000020004" pitchFamily="2" charset="0"/>
              </a:rPr>
              <a:t>, </a:t>
            </a:r>
            <a:r>
              <a:rPr lang="en-US" sz="1800" dirty="0" err="1">
                <a:effectLst/>
                <a:latin typeface="Congenial Black" panose="02000503040000020004" pitchFamily="2" charset="0"/>
              </a:rPr>
              <a:t>ce</a:t>
            </a:r>
            <a:r>
              <a:rPr lang="en-US" sz="1800" dirty="0">
                <a:effectLst/>
                <a:latin typeface="Congenial Black" panose="02000503040000020004" pitchFamily="2" charset="0"/>
              </a:rPr>
              <a:t> qui laisse </a:t>
            </a:r>
            <a:r>
              <a:rPr lang="en-US" sz="1800" dirty="0" err="1">
                <a:effectLst/>
                <a:latin typeface="Congenial Black" panose="02000503040000020004" pitchFamily="2" charset="0"/>
              </a:rPr>
              <a:t>davantage</a:t>
            </a:r>
            <a:r>
              <a:rPr lang="en-US" sz="1800" dirty="0">
                <a:effectLst/>
                <a:latin typeface="Congenial Black" panose="02000503040000020004" pitchFamily="2" charset="0"/>
              </a:rPr>
              <a:t> de </a:t>
            </a:r>
            <a:r>
              <a:rPr lang="en-US" sz="1800" dirty="0" err="1">
                <a:effectLst/>
                <a:latin typeface="Congenial Black" panose="02000503040000020004" pitchFamily="2" charset="0"/>
              </a:rPr>
              <a:t>nourriture</a:t>
            </a:r>
            <a:r>
              <a:rPr lang="en-US" sz="1800" dirty="0">
                <a:effectLst/>
                <a:latin typeface="Congenial Black" panose="02000503040000020004" pitchFamily="2" charset="0"/>
              </a:rPr>
              <a:t> aux </a:t>
            </a:r>
            <a:r>
              <a:rPr lang="en-US" sz="1800" dirty="0" err="1">
                <a:effectLst/>
                <a:latin typeface="Congenial Black" panose="02000503040000020004" pitchFamily="2" charset="0"/>
              </a:rPr>
              <a:t>animaux</a:t>
            </a:r>
            <a:r>
              <a:rPr lang="en-US" sz="1800" dirty="0">
                <a:effectLst/>
                <a:latin typeface="Congenial Black" panose="02000503040000020004" pitchFamily="2" charset="0"/>
              </a:rPr>
              <a:t> </a:t>
            </a:r>
            <a:r>
              <a:rPr lang="en-US" sz="1800" dirty="0" err="1">
                <a:effectLst/>
                <a:latin typeface="Congenial Black" panose="02000503040000020004" pitchFamily="2" charset="0"/>
              </a:rPr>
              <a:t>sains</a:t>
            </a:r>
            <a:r>
              <a:rPr lang="en-US" sz="1800" dirty="0">
                <a:effectLst/>
                <a:latin typeface="Congenial Black" panose="02000503040000020004" pitchFamily="2" charset="0"/>
              </a:rPr>
              <a:t> et à </a:t>
            </a:r>
            <a:r>
              <a:rPr lang="en-US" sz="1800" dirty="0" err="1">
                <a:effectLst/>
                <a:latin typeface="Congenial Black" panose="02000503040000020004" pitchFamily="2" charset="0"/>
              </a:rPr>
              <a:t>leurs</a:t>
            </a:r>
            <a:r>
              <a:rPr lang="en-US" sz="1800" dirty="0">
                <a:effectLst/>
                <a:latin typeface="Congenial Black" panose="02000503040000020004" pitchFamily="2" charset="0"/>
              </a:rPr>
              <a:t> petits.</a:t>
            </a:r>
          </a:p>
          <a:p>
            <a:pPr marL="0"/>
            <a:endParaRPr lang="en-US" sz="1500" dirty="0">
              <a:effectLst/>
            </a:endParaRPr>
          </a:p>
          <a:p>
            <a:pPr marL="0"/>
            <a:endParaRPr lang="en-US" sz="1500" dirty="0"/>
          </a:p>
        </p:txBody>
      </p:sp>
    </p:spTree>
    <p:extLst>
      <p:ext uri="{BB962C8B-B14F-4D97-AF65-F5344CB8AC3E}">
        <p14:creationId xmlns:p14="http://schemas.microsoft.com/office/powerpoint/2010/main" val="308024985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oneTexte 16">
            <a:extLst>
              <a:ext uri="{FF2B5EF4-FFF2-40B4-BE49-F238E27FC236}">
                <a16:creationId xmlns:a16="http://schemas.microsoft.com/office/drawing/2014/main" id="{B2B0E534-0C4F-4D25-A7A3-45B133A0CCBD}"/>
              </a:ext>
            </a:extLst>
          </p:cNvPr>
          <p:cNvSpPr txBox="1"/>
          <p:nvPr/>
        </p:nvSpPr>
        <p:spPr>
          <a:xfrm>
            <a:off x="1180407" y="532015"/>
            <a:ext cx="9825644" cy="738664"/>
          </a:xfrm>
          <a:prstGeom prst="rect">
            <a:avLst/>
          </a:prstGeom>
          <a:noFill/>
        </p:spPr>
        <p:txBody>
          <a:bodyPr wrap="square" rtlCol="0">
            <a:spAutoFit/>
          </a:bodyPr>
          <a:lstStyle/>
          <a:p>
            <a:pPr algn="ctr"/>
            <a:r>
              <a:rPr lang="fr-CA" sz="2400" b="1" u="sng">
                <a:effectLst/>
                <a:latin typeface="Amasis MT Pro Black" panose="02040A04050005020304" pitchFamily="18" charset="0"/>
                <a:ea typeface="Calibri" panose="020F0502020204030204" pitchFamily="34" charset="0"/>
                <a:cs typeface="Times New Roman" panose="02020603050405020304" pitchFamily="18" charset="0"/>
              </a:rPr>
              <a:t>Les consommateurs tertiaires</a:t>
            </a:r>
            <a:endParaRPr lang="fr-CA" sz="2400">
              <a:effectLst/>
              <a:latin typeface="Amasis MT Pro Black" panose="02040A04050005020304" pitchFamily="18" charset="0"/>
              <a:ea typeface="Calibri" panose="020F0502020204030204" pitchFamily="34" charset="0"/>
              <a:cs typeface="Times New Roman" panose="02020603050405020304" pitchFamily="18" charset="0"/>
            </a:endParaRPr>
          </a:p>
          <a:p>
            <a:endParaRPr lang="fr-CA" dirty="0"/>
          </a:p>
        </p:txBody>
      </p:sp>
      <p:sp>
        <p:nvSpPr>
          <p:cNvPr id="6" name="Espace réservé du contenu 12">
            <a:extLst>
              <a:ext uri="{FF2B5EF4-FFF2-40B4-BE49-F238E27FC236}">
                <a16:creationId xmlns:a16="http://schemas.microsoft.com/office/drawing/2014/main" id="{FC85A796-8816-4AA2-A10E-B47DA6B3118D}"/>
              </a:ext>
            </a:extLst>
          </p:cNvPr>
          <p:cNvSpPr txBox="1">
            <a:spLocks/>
          </p:cNvSpPr>
          <p:nvPr/>
        </p:nvSpPr>
        <p:spPr>
          <a:xfrm>
            <a:off x="6768901" y="1633567"/>
            <a:ext cx="5314543" cy="509079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Font typeface="Arial" panose="020B0604020202020204" pitchFamily="34" charset="0"/>
              <a:buChar char="•"/>
            </a:pPr>
            <a:r>
              <a:rPr lang="fr-CA" b="1" i="0" dirty="0">
                <a:solidFill>
                  <a:srgbClr val="333333"/>
                </a:solidFill>
                <a:effectLst/>
                <a:latin typeface="Catamaran"/>
              </a:rPr>
              <a:t>Consommateurs tertiaires : </a:t>
            </a:r>
            <a:r>
              <a:rPr lang="fr-CA" b="0" i="0" dirty="0">
                <a:solidFill>
                  <a:srgbClr val="333333"/>
                </a:solidFill>
                <a:effectLst/>
                <a:latin typeface="Catamaran"/>
              </a:rPr>
              <a:t>il s'agit d'animaux carnivores qui basent leur alimentation sur d'autres consommateurs primaires et secondaires, mais qui ont peu de prédateurs.</a:t>
            </a:r>
          </a:p>
          <a:p>
            <a:pPr marL="0" indent="0">
              <a:buFont typeface="Arial" panose="020B0604020202020204" pitchFamily="34" charset="0"/>
              <a:buNone/>
            </a:pPr>
            <a:endParaRPr lang="en-US" sz="1800" dirty="0"/>
          </a:p>
        </p:txBody>
      </p:sp>
      <p:sp>
        <p:nvSpPr>
          <p:cNvPr id="4" name="Espace réservé du contenu 3">
            <a:extLst>
              <a:ext uri="{FF2B5EF4-FFF2-40B4-BE49-F238E27FC236}">
                <a16:creationId xmlns:a16="http://schemas.microsoft.com/office/drawing/2014/main" id="{7715A54E-776F-41C0-9EC6-0DEEAA105EA6}"/>
              </a:ext>
            </a:extLst>
          </p:cNvPr>
          <p:cNvSpPr>
            <a:spLocks noGrp="1"/>
          </p:cNvSpPr>
          <p:nvPr>
            <p:ph idx="1"/>
          </p:nvPr>
        </p:nvSpPr>
        <p:spPr/>
        <p:txBody>
          <a:bodyPr/>
          <a:lstStyle/>
          <a:p>
            <a:endParaRPr lang="fr-CA" dirty="0"/>
          </a:p>
        </p:txBody>
      </p:sp>
      <p:pic>
        <p:nvPicPr>
          <p:cNvPr id="7" name="Image 6">
            <a:extLst>
              <a:ext uri="{FF2B5EF4-FFF2-40B4-BE49-F238E27FC236}">
                <a16:creationId xmlns:a16="http://schemas.microsoft.com/office/drawing/2014/main" id="{FF025672-511D-40A2-B3F4-E06AC25EA1FD}"/>
              </a:ext>
            </a:extLst>
          </p:cNvPr>
          <p:cNvPicPr>
            <a:picLocks noChangeAspect="1"/>
          </p:cNvPicPr>
          <p:nvPr/>
        </p:nvPicPr>
        <p:blipFill>
          <a:blip r:embed="rId2"/>
          <a:stretch>
            <a:fillRect/>
          </a:stretch>
        </p:blipFill>
        <p:spPr>
          <a:xfrm>
            <a:off x="108556" y="1462737"/>
            <a:ext cx="6809341" cy="4667329"/>
          </a:xfrm>
          <a:prstGeom prst="rect">
            <a:avLst/>
          </a:prstGeom>
        </p:spPr>
      </p:pic>
    </p:spTree>
    <p:extLst>
      <p:ext uri="{BB962C8B-B14F-4D97-AF65-F5344CB8AC3E}">
        <p14:creationId xmlns:p14="http://schemas.microsoft.com/office/powerpoint/2010/main" val="657940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 10" descr="RÃ©sultats de recherche d'images pour Â«Â vautourÂ Â»">
            <a:extLst>
              <a:ext uri="{FF2B5EF4-FFF2-40B4-BE49-F238E27FC236}">
                <a16:creationId xmlns:a16="http://schemas.microsoft.com/office/drawing/2014/main" id="{4E11C675-F77A-4C7B-AF0B-AF16719E7D1C}"/>
              </a:ext>
            </a:extLst>
          </p:cNvPr>
          <p:cNvPicPr>
            <a:picLocks noChangeAspect="1"/>
          </p:cNvPicPr>
          <p:nvPr/>
        </p:nvPicPr>
        <p:blipFill rotWithShape="1">
          <a:blip r:embed="rId2">
            <a:extLst>
              <a:ext uri="{28A0092B-C50C-407E-A947-70E740481C1C}">
                <a14:useLocalDpi xmlns:a14="http://schemas.microsoft.com/office/drawing/2010/main" val="0"/>
              </a:ext>
            </a:extLst>
          </a:blip>
          <a:srcRect l="5884" r="-1" b="-1"/>
          <a:stretch/>
        </p:blipFill>
        <p:spPr bwMode="auto">
          <a:xfrm>
            <a:off x="0" y="10"/>
            <a:ext cx="9669642" cy="6857990"/>
          </a:xfrm>
          <a:prstGeom prst="rect">
            <a:avLst/>
          </a:prstGeom>
          <a:noFill/>
        </p:spPr>
      </p:pic>
      <p:sp>
        <p:nvSpPr>
          <p:cNvPr id="24"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ZoneTexte 16">
            <a:extLst>
              <a:ext uri="{FF2B5EF4-FFF2-40B4-BE49-F238E27FC236}">
                <a16:creationId xmlns:a16="http://schemas.microsoft.com/office/drawing/2014/main" id="{B2B0E534-0C4F-4D25-A7A3-45B133A0CCBD}"/>
              </a:ext>
            </a:extLst>
          </p:cNvPr>
          <p:cNvSpPr txBox="1"/>
          <p:nvPr/>
        </p:nvSpPr>
        <p:spPr>
          <a:xfrm>
            <a:off x="7026642" y="98994"/>
            <a:ext cx="4657341"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u="sng" dirty="0">
                <a:effectLst/>
                <a:latin typeface="Congenial Black" panose="02000503040000020004" pitchFamily="2" charset="0"/>
                <a:ea typeface="+mj-ea"/>
                <a:cs typeface="+mj-cs"/>
              </a:rPr>
              <a:t>Chasseurs et </a:t>
            </a:r>
            <a:r>
              <a:rPr lang="en-US" sz="2800" b="1" u="sng" dirty="0" err="1">
                <a:effectLst/>
                <a:latin typeface="Congenial Black" panose="02000503040000020004" pitchFamily="2" charset="0"/>
                <a:ea typeface="+mj-ea"/>
                <a:cs typeface="+mj-cs"/>
              </a:rPr>
              <a:t>charognard</a:t>
            </a:r>
            <a:endParaRPr lang="en-US" sz="2800" dirty="0">
              <a:effectLst/>
              <a:latin typeface="Congenial Black" panose="02000503040000020004" pitchFamily="2" charset="0"/>
              <a:ea typeface="+mj-ea"/>
              <a:cs typeface="+mj-cs"/>
            </a:endParaRPr>
          </a:p>
          <a:p>
            <a:pPr>
              <a:lnSpc>
                <a:spcPct val="90000"/>
              </a:lnSpc>
              <a:spcBef>
                <a:spcPct val="0"/>
              </a:spcBef>
              <a:spcAft>
                <a:spcPts val="600"/>
              </a:spcAft>
            </a:pPr>
            <a:endParaRPr lang="en-US" sz="4000" dirty="0">
              <a:latin typeface="+mj-lt"/>
              <a:ea typeface="+mj-ea"/>
              <a:cs typeface="+mj-cs"/>
            </a:endParaRPr>
          </a:p>
        </p:txBody>
      </p:sp>
      <p:sp>
        <p:nvSpPr>
          <p:cNvPr id="10" name="ZoneTexte 9">
            <a:extLst>
              <a:ext uri="{FF2B5EF4-FFF2-40B4-BE49-F238E27FC236}">
                <a16:creationId xmlns:a16="http://schemas.microsoft.com/office/drawing/2014/main" id="{3DD8B24E-2D22-4874-932F-1C4D0F55A018}"/>
              </a:ext>
            </a:extLst>
          </p:cNvPr>
          <p:cNvSpPr txBox="1"/>
          <p:nvPr/>
        </p:nvSpPr>
        <p:spPr>
          <a:xfrm>
            <a:off x="7758547" y="1697222"/>
            <a:ext cx="4162772" cy="3742762"/>
          </a:xfrm>
          <a:prstGeom prst="rect">
            <a:avLst/>
          </a:prstGeom>
        </p:spPr>
        <p:txBody>
          <a:bodyPr vert="horz" lIns="91440" tIns="45720" rIns="91440" bIns="45720" rtlCol="0">
            <a:noAutofit/>
          </a:bodyPr>
          <a:lstStyle/>
          <a:p>
            <a:pPr indent="-228600">
              <a:lnSpc>
                <a:spcPct val="90000"/>
              </a:lnSpc>
              <a:spcAft>
                <a:spcPts val="1000"/>
              </a:spcAft>
              <a:buFont typeface="Arial" panose="020B0604020202020204" pitchFamily="34" charset="0"/>
              <a:buChar char="•"/>
            </a:pPr>
            <a:r>
              <a:rPr lang="en-US" dirty="0" err="1">
                <a:effectLst/>
                <a:latin typeface="Amasis MT Pro Black" panose="02040A04050005020304" pitchFamily="18" charset="0"/>
              </a:rPr>
              <a:t>Chaque</a:t>
            </a:r>
            <a:r>
              <a:rPr lang="en-US" dirty="0">
                <a:effectLst/>
                <a:latin typeface="Amasis MT Pro Black" panose="02040A04050005020304" pitchFamily="18" charset="0"/>
              </a:rPr>
              <a:t> type de </a:t>
            </a:r>
            <a:r>
              <a:rPr lang="en-US" dirty="0" err="1">
                <a:effectLst/>
                <a:latin typeface="Amasis MT Pro Black" panose="02040A04050005020304" pitchFamily="18" charset="0"/>
              </a:rPr>
              <a:t>prédateur</a:t>
            </a:r>
            <a:r>
              <a:rPr lang="en-US" dirty="0">
                <a:effectLst/>
                <a:latin typeface="Amasis MT Pro Black" panose="02040A04050005020304" pitchFamily="18" charset="0"/>
              </a:rPr>
              <a:t> </a:t>
            </a:r>
            <a:r>
              <a:rPr lang="en-US" dirty="0" err="1">
                <a:effectLst/>
                <a:latin typeface="Amasis MT Pro Black" panose="02040A04050005020304" pitchFamily="18" charset="0"/>
              </a:rPr>
              <a:t>attrape</a:t>
            </a:r>
            <a:r>
              <a:rPr lang="en-US" dirty="0">
                <a:effectLst/>
                <a:latin typeface="Amasis MT Pro Black" panose="02040A04050005020304" pitchFamily="18" charset="0"/>
              </a:rPr>
              <a:t> </a:t>
            </a:r>
            <a:r>
              <a:rPr lang="en-US" dirty="0" err="1">
                <a:effectLst/>
                <a:latin typeface="Amasis MT Pro Black" panose="02040A04050005020304" pitchFamily="18" charset="0"/>
              </a:rPr>
              <a:t>sa</a:t>
            </a:r>
            <a:r>
              <a:rPr lang="en-US" dirty="0">
                <a:effectLst/>
                <a:latin typeface="Amasis MT Pro Black" panose="02040A04050005020304" pitchFamily="18" charset="0"/>
              </a:rPr>
              <a:t> </a:t>
            </a:r>
            <a:r>
              <a:rPr lang="en-US" dirty="0" err="1">
                <a:effectLst/>
                <a:latin typeface="Amasis MT Pro Black" panose="02040A04050005020304" pitchFamily="18" charset="0"/>
              </a:rPr>
              <a:t>nourriture</a:t>
            </a:r>
            <a:r>
              <a:rPr lang="en-US" dirty="0">
                <a:effectLst/>
                <a:latin typeface="Amasis MT Pro Black" panose="02040A04050005020304" pitchFamily="18" charset="0"/>
              </a:rPr>
              <a:t> de manière </a:t>
            </a:r>
            <a:r>
              <a:rPr lang="en-US" dirty="0" err="1">
                <a:effectLst/>
                <a:latin typeface="Amasis MT Pro Black" panose="02040A04050005020304" pitchFamily="18" charset="0"/>
              </a:rPr>
              <a:t>particulière</a:t>
            </a:r>
            <a:r>
              <a:rPr lang="en-US" dirty="0">
                <a:effectLst/>
                <a:latin typeface="Amasis MT Pro Black" panose="02040A04050005020304" pitchFamily="18" charset="0"/>
              </a:rPr>
              <a:t>. </a:t>
            </a:r>
            <a:r>
              <a:rPr lang="en-US" dirty="0" err="1">
                <a:effectLst/>
                <a:latin typeface="Amasis MT Pro Black" panose="02040A04050005020304" pitchFamily="18" charset="0"/>
              </a:rPr>
              <a:t>Certains</a:t>
            </a:r>
            <a:r>
              <a:rPr lang="en-US" dirty="0">
                <a:effectLst/>
                <a:latin typeface="Amasis MT Pro Black" panose="02040A04050005020304" pitchFamily="18" charset="0"/>
              </a:rPr>
              <a:t> </a:t>
            </a:r>
            <a:r>
              <a:rPr lang="en-US" dirty="0" err="1">
                <a:effectLst/>
                <a:latin typeface="Amasis MT Pro Black" panose="02040A04050005020304" pitchFamily="18" charset="0"/>
              </a:rPr>
              <a:t>comme</a:t>
            </a:r>
            <a:r>
              <a:rPr lang="en-US" dirty="0">
                <a:effectLst/>
                <a:latin typeface="Amasis MT Pro Black" panose="02040A04050005020304" pitchFamily="18" charset="0"/>
              </a:rPr>
              <a:t> les loups, </a:t>
            </a:r>
            <a:r>
              <a:rPr lang="en-US" dirty="0" err="1">
                <a:effectLst/>
                <a:latin typeface="Amasis MT Pro Black" panose="02040A04050005020304" pitchFamily="18" charset="0"/>
              </a:rPr>
              <a:t>traquent</a:t>
            </a:r>
            <a:r>
              <a:rPr lang="en-US" dirty="0">
                <a:effectLst/>
                <a:latin typeface="Amasis MT Pro Black" panose="02040A04050005020304" pitchFamily="18" charset="0"/>
              </a:rPr>
              <a:t> </a:t>
            </a:r>
            <a:r>
              <a:rPr lang="en-US" dirty="0" err="1">
                <a:effectLst/>
                <a:latin typeface="Amasis MT Pro Black" panose="02040A04050005020304" pitchFamily="18" charset="0"/>
              </a:rPr>
              <a:t>leurs</a:t>
            </a:r>
            <a:r>
              <a:rPr lang="en-US" dirty="0">
                <a:effectLst/>
                <a:latin typeface="Amasis MT Pro Black" panose="02040A04050005020304" pitchFamily="18" charset="0"/>
              </a:rPr>
              <a:t> </a:t>
            </a:r>
            <a:r>
              <a:rPr lang="en-US" dirty="0" err="1">
                <a:effectLst/>
                <a:latin typeface="Amasis MT Pro Black" panose="02040A04050005020304" pitchFamily="18" charset="0"/>
              </a:rPr>
              <a:t>proies</a:t>
            </a:r>
            <a:r>
              <a:rPr lang="en-US" dirty="0">
                <a:effectLst/>
                <a:latin typeface="Amasis MT Pro Black" panose="02040A04050005020304" pitchFamily="18" charset="0"/>
              </a:rPr>
              <a:t> sur de </a:t>
            </a:r>
            <a:r>
              <a:rPr lang="en-US" dirty="0" err="1">
                <a:effectLst/>
                <a:latin typeface="Amasis MT Pro Black" panose="02040A04050005020304" pitchFamily="18" charset="0"/>
              </a:rPr>
              <a:t>longues</a:t>
            </a:r>
            <a:r>
              <a:rPr lang="en-US" dirty="0">
                <a:effectLst/>
                <a:latin typeface="Amasis MT Pro Black" panose="02040A04050005020304" pitchFamily="18" charset="0"/>
              </a:rPr>
              <a:t> distances. Pour </a:t>
            </a:r>
            <a:r>
              <a:rPr lang="en-US" dirty="0" err="1">
                <a:effectLst/>
                <a:latin typeface="Amasis MT Pro Black" panose="02040A04050005020304" pitchFamily="18" charset="0"/>
              </a:rPr>
              <a:t>leur</a:t>
            </a:r>
            <a:r>
              <a:rPr lang="en-US" dirty="0">
                <a:effectLst/>
                <a:latin typeface="Amasis MT Pro Black" panose="02040A04050005020304" pitchFamily="18" charset="0"/>
              </a:rPr>
              <a:t> part, les </a:t>
            </a:r>
            <a:r>
              <a:rPr lang="en-US" dirty="0" err="1">
                <a:effectLst/>
                <a:latin typeface="Amasis MT Pro Black" panose="02040A04050005020304" pitchFamily="18" charset="0"/>
              </a:rPr>
              <a:t>charognards</a:t>
            </a:r>
            <a:r>
              <a:rPr lang="en-US" dirty="0">
                <a:effectLst/>
                <a:latin typeface="Amasis MT Pro Black" panose="02040A04050005020304" pitchFamily="18" charset="0"/>
              </a:rPr>
              <a:t> </a:t>
            </a:r>
            <a:r>
              <a:rPr lang="en-US" dirty="0" err="1">
                <a:effectLst/>
                <a:latin typeface="Amasis MT Pro Black" panose="02040A04050005020304" pitchFamily="18" charset="0"/>
              </a:rPr>
              <a:t>sont</a:t>
            </a:r>
            <a:r>
              <a:rPr lang="en-US" dirty="0">
                <a:effectLst/>
                <a:latin typeface="Amasis MT Pro Black" panose="02040A04050005020304" pitchFamily="18" charset="0"/>
              </a:rPr>
              <a:t> un type de carnivore qui se </a:t>
            </a:r>
            <a:r>
              <a:rPr lang="en-US" dirty="0" err="1">
                <a:effectLst/>
                <a:latin typeface="Amasis MT Pro Black" panose="02040A04050005020304" pitchFamily="18" charset="0"/>
              </a:rPr>
              <a:t>nourrit</a:t>
            </a:r>
            <a:r>
              <a:rPr lang="en-US" dirty="0">
                <a:effectLst/>
                <a:latin typeface="Amasis MT Pro Black" panose="02040A04050005020304" pitchFamily="18" charset="0"/>
              </a:rPr>
              <a:t> </a:t>
            </a:r>
            <a:r>
              <a:rPr lang="en-US" dirty="0" err="1">
                <a:effectLst/>
                <a:latin typeface="Amasis MT Pro Black" panose="02040A04050005020304" pitchFamily="18" charset="0"/>
              </a:rPr>
              <a:t>presque</a:t>
            </a:r>
            <a:r>
              <a:rPr lang="en-US" dirty="0">
                <a:effectLst/>
                <a:latin typeface="Amasis MT Pro Black" panose="02040A04050005020304" pitchFamily="18" charset="0"/>
              </a:rPr>
              <a:t> </a:t>
            </a:r>
            <a:r>
              <a:rPr lang="en-US" dirty="0" err="1">
                <a:effectLst/>
                <a:latin typeface="Amasis MT Pro Black" panose="02040A04050005020304" pitchFamily="18" charset="0"/>
              </a:rPr>
              <a:t>exclusivement</a:t>
            </a:r>
            <a:r>
              <a:rPr lang="en-US" dirty="0">
                <a:effectLst/>
                <a:latin typeface="Amasis MT Pro Black" panose="02040A04050005020304" pitchFamily="18" charset="0"/>
              </a:rPr>
              <a:t>  </a:t>
            </a:r>
            <a:r>
              <a:rPr lang="en-US" dirty="0" err="1">
                <a:effectLst/>
                <a:latin typeface="Amasis MT Pro Black" panose="02040A04050005020304" pitchFamily="18" charset="0"/>
              </a:rPr>
              <a:t>d’animaux</a:t>
            </a:r>
            <a:r>
              <a:rPr lang="en-US" dirty="0">
                <a:effectLst/>
                <a:latin typeface="Amasis MT Pro Black" panose="02040A04050005020304" pitchFamily="18" charset="0"/>
              </a:rPr>
              <a:t> </a:t>
            </a:r>
            <a:r>
              <a:rPr lang="en-US" dirty="0" err="1">
                <a:effectLst/>
                <a:latin typeface="Amasis MT Pro Black" panose="02040A04050005020304" pitchFamily="18" charset="0"/>
              </a:rPr>
              <a:t>morts</a:t>
            </a:r>
            <a:r>
              <a:rPr lang="en-US" dirty="0">
                <a:effectLst/>
                <a:latin typeface="Amasis MT Pro Black" panose="02040A04050005020304" pitchFamily="18" charset="0"/>
              </a:rPr>
              <a:t>. Les </a:t>
            </a:r>
            <a:r>
              <a:rPr lang="en-US" dirty="0" err="1">
                <a:effectLst/>
                <a:latin typeface="Amasis MT Pro Black" panose="02040A04050005020304" pitchFamily="18" charset="0"/>
              </a:rPr>
              <a:t>charognards</a:t>
            </a:r>
            <a:r>
              <a:rPr lang="en-US" dirty="0">
                <a:effectLst/>
                <a:latin typeface="Amasis MT Pro Black" panose="02040A04050005020304" pitchFamily="18" charset="0"/>
              </a:rPr>
              <a:t>, les </a:t>
            </a:r>
            <a:r>
              <a:rPr lang="en-US" dirty="0" err="1">
                <a:effectLst/>
                <a:latin typeface="Amasis MT Pro Black" panose="02040A04050005020304" pitchFamily="18" charset="0"/>
              </a:rPr>
              <a:t>vautours</a:t>
            </a:r>
            <a:r>
              <a:rPr lang="en-US" dirty="0">
                <a:effectLst/>
                <a:latin typeface="Amasis MT Pro Black" panose="02040A04050005020304" pitchFamily="18" charset="0"/>
              </a:rPr>
              <a:t> plus </a:t>
            </a:r>
            <a:r>
              <a:rPr lang="en-US" dirty="0" err="1">
                <a:effectLst/>
                <a:latin typeface="Amasis MT Pro Black" panose="02040A04050005020304" pitchFamily="18" charset="0"/>
              </a:rPr>
              <a:t>particulièrement</a:t>
            </a:r>
            <a:r>
              <a:rPr lang="en-US" dirty="0">
                <a:effectLst/>
                <a:latin typeface="Amasis MT Pro Black" panose="02040A04050005020304" pitchFamily="18" charset="0"/>
              </a:rPr>
              <a:t>, </a:t>
            </a:r>
            <a:r>
              <a:rPr lang="en-US" dirty="0" err="1">
                <a:effectLst/>
                <a:latin typeface="Amasis MT Pro Black" panose="02040A04050005020304" pitchFamily="18" charset="0"/>
              </a:rPr>
              <a:t>nettoient</a:t>
            </a:r>
            <a:r>
              <a:rPr lang="en-US" dirty="0">
                <a:effectLst/>
                <a:latin typeface="Amasis MT Pro Black" panose="02040A04050005020304" pitchFamily="18" charset="0"/>
              </a:rPr>
              <a:t> </a:t>
            </a:r>
            <a:r>
              <a:rPr lang="en-US" dirty="0" err="1">
                <a:effectLst/>
                <a:latin typeface="Amasis MT Pro Black" panose="02040A04050005020304" pitchFamily="18" charset="0"/>
              </a:rPr>
              <a:t>l’écosystème</a:t>
            </a:r>
            <a:r>
              <a:rPr lang="en-US" dirty="0">
                <a:effectLst/>
                <a:latin typeface="Amasis MT Pro Black" panose="02040A04050005020304" pitchFamily="18" charset="0"/>
              </a:rPr>
              <a:t>. </a:t>
            </a:r>
            <a:r>
              <a:rPr lang="en-US" dirty="0" err="1">
                <a:effectLst/>
                <a:latin typeface="Amasis MT Pro Black" panose="02040A04050005020304" pitchFamily="18" charset="0"/>
              </a:rPr>
              <a:t>Ils</a:t>
            </a:r>
            <a:r>
              <a:rPr lang="en-US" dirty="0">
                <a:effectLst/>
                <a:latin typeface="Amasis MT Pro Black" panose="02040A04050005020304" pitchFamily="18" charset="0"/>
              </a:rPr>
              <a:t> </a:t>
            </a:r>
            <a:r>
              <a:rPr lang="en-US" dirty="0" err="1">
                <a:effectLst/>
                <a:latin typeface="Amasis MT Pro Black" panose="02040A04050005020304" pitchFamily="18" charset="0"/>
              </a:rPr>
              <a:t>mangent</a:t>
            </a:r>
            <a:r>
              <a:rPr lang="en-US" dirty="0">
                <a:effectLst/>
                <a:latin typeface="Amasis MT Pro Black" panose="02040A04050005020304" pitchFamily="18" charset="0"/>
              </a:rPr>
              <a:t> </a:t>
            </a:r>
            <a:r>
              <a:rPr lang="en-US" dirty="0" err="1">
                <a:effectLst/>
                <a:latin typeface="Amasis MT Pro Black" panose="02040A04050005020304" pitchFamily="18" charset="0"/>
              </a:rPr>
              <a:t>souvent</a:t>
            </a:r>
            <a:r>
              <a:rPr lang="en-US" dirty="0">
                <a:effectLst/>
                <a:latin typeface="Amasis MT Pro Black" panose="02040A04050005020304" pitchFamily="18" charset="0"/>
              </a:rPr>
              <a:t> les </a:t>
            </a:r>
            <a:r>
              <a:rPr lang="en-US" dirty="0" err="1">
                <a:effectLst/>
                <a:latin typeface="Amasis MT Pro Black" panose="02040A04050005020304" pitchFamily="18" charset="0"/>
              </a:rPr>
              <a:t>restes</a:t>
            </a:r>
            <a:r>
              <a:rPr lang="en-US" dirty="0">
                <a:effectLst/>
                <a:latin typeface="Amasis MT Pro Black" panose="02040A04050005020304" pitchFamily="18" charset="0"/>
              </a:rPr>
              <a:t>  des </a:t>
            </a:r>
            <a:r>
              <a:rPr lang="en-US" dirty="0" err="1">
                <a:effectLst/>
                <a:latin typeface="Amasis MT Pro Black" panose="02040A04050005020304" pitchFamily="18" charset="0"/>
              </a:rPr>
              <a:t>repas</a:t>
            </a:r>
            <a:r>
              <a:rPr lang="en-US" dirty="0">
                <a:effectLst/>
                <a:latin typeface="Amasis MT Pro Black" panose="02040A04050005020304" pitchFamily="18" charset="0"/>
              </a:rPr>
              <a:t> des </a:t>
            </a:r>
            <a:r>
              <a:rPr lang="en-US" dirty="0" err="1">
                <a:effectLst/>
                <a:latin typeface="Amasis MT Pro Black" panose="02040A04050005020304" pitchFamily="18" charset="0"/>
              </a:rPr>
              <a:t>prédateurs</a:t>
            </a:r>
            <a:r>
              <a:rPr lang="en-US" dirty="0">
                <a:effectLst/>
                <a:latin typeface="Amasis MT Pro Black" panose="02040A04050005020304" pitchFamily="18" charset="0"/>
              </a:rPr>
              <a:t>. </a:t>
            </a:r>
            <a:r>
              <a:rPr lang="en-US" dirty="0" err="1">
                <a:effectLst/>
                <a:latin typeface="Amasis MT Pro Black" panose="02040A04050005020304" pitchFamily="18" charset="0"/>
              </a:rPr>
              <a:t>Ils</a:t>
            </a:r>
            <a:r>
              <a:rPr lang="en-US" dirty="0">
                <a:effectLst/>
                <a:latin typeface="Amasis MT Pro Black" panose="02040A04050005020304" pitchFamily="18" charset="0"/>
              </a:rPr>
              <a:t> </a:t>
            </a:r>
            <a:r>
              <a:rPr lang="en-US" dirty="0" err="1">
                <a:effectLst/>
                <a:latin typeface="Amasis MT Pro Black" panose="02040A04050005020304" pitchFamily="18" charset="0"/>
              </a:rPr>
              <a:t>jouent</a:t>
            </a:r>
            <a:r>
              <a:rPr lang="en-US" dirty="0">
                <a:effectLst/>
                <a:latin typeface="Amasis MT Pro Black" panose="02040A04050005020304" pitchFamily="18" charset="0"/>
              </a:rPr>
              <a:t> un </a:t>
            </a:r>
            <a:r>
              <a:rPr lang="en-US" dirty="0" err="1">
                <a:effectLst/>
                <a:latin typeface="Amasis MT Pro Black" panose="02040A04050005020304" pitchFamily="18" charset="0"/>
              </a:rPr>
              <a:t>rôle</a:t>
            </a:r>
            <a:r>
              <a:rPr lang="en-US" dirty="0">
                <a:effectLst/>
                <a:latin typeface="Amasis MT Pro Black" panose="02040A04050005020304" pitchFamily="18" charset="0"/>
              </a:rPr>
              <a:t> important dans les </a:t>
            </a:r>
            <a:r>
              <a:rPr lang="en-US" dirty="0" err="1">
                <a:effectLst/>
                <a:latin typeface="Amasis MT Pro Black" panose="02040A04050005020304" pitchFamily="18" charset="0"/>
              </a:rPr>
              <a:t>réseaux</a:t>
            </a:r>
            <a:r>
              <a:rPr lang="en-US" dirty="0">
                <a:effectLst/>
                <a:latin typeface="Amasis MT Pro Black" panose="02040A04050005020304" pitchFamily="18" charset="0"/>
              </a:rPr>
              <a:t> </a:t>
            </a:r>
            <a:r>
              <a:rPr lang="en-US" dirty="0" err="1">
                <a:effectLst/>
                <a:latin typeface="Amasis MT Pro Black" panose="02040A04050005020304" pitchFamily="18" charset="0"/>
              </a:rPr>
              <a:t>alimentaires</a:t>
            </a:r>
            <a:r>
              <a:rPr lang="en-US" dirty="0">
                <a:effectLst/>
                <a:latin typeface="Amasis MT Pro Black" panose="02040A04050005020304" pitchFamily="18" charset="0"/>
              </a:rPr>
              <a:t> </a:t>
            </a:r>
            <a:r>
              <a:rPr lang="en-US" dirty="0" err="1">
                <a:effectLst/>
                <a:latin typeface="Amasis MT Pro Black" panose="02040A04050005020304" pitchFamily="18" charset="0"/>
              </a:rPr>
              <a:t>parce</a:t>
            </a:r>
            <a:r>
              <a:rPr lang="en-US" dirty="0">
                <a:effectLst/>
                <a:latin typeface="Amasis MT Pro Black" panose="02040A04050005020304" pitchFamily="18" charset="0"/>
              </a:rPr>
              <a:t> </a:t>
            </a:r>
            <a:r>
              <a:rPr lang="en-US" dirty="0" err="1">
                <a:effectLst/>
                <a:latin typeface="Amasis MT Pro Black" panose="02040A04050005020304" pitchFamily="18" charset="0"/>
              </a:rPr>
              <a:t>qu’ils</a:t>
            </a:r>
            <a:r>
              <a:rPr lang="en-US" dirty="0">
                <a:effectLst/>
                <a:latin typeface="Amasis MT Pro Black" panose="02040A04050005020304" pitchFamily="18" charset="0"/>
              </a:rPr>
              <a:t> </a:t>
            </a:r>
            <a:r>
              <a:rPr lang="en-US" dirty="0" err="1">
                <a:effectLst/>
                <a:latin typeface="Amasis MT Pro Black" panose="02040A04050005020304" pitchFamily="18" charset="0"/>
              </a:rPr>
              <a:t>évitent</a:t>
            </a:r>
            <a:r>
              <a:rPr lang="en-US" dirty="0">
                <a:effectLst/>
                <a:latin typeface="Amasis MT Pro Black" panose="02040A04050005020304" pitchFamily="18" charset="0"/>
              </a:rPr>
              <a:t> le </a:t>
            </a:r>
            <a:r>
              <a:rPr lang="en-US" dirty="0" err="1">
                <a:effectLst/>
                <a:latin typeface="Amasis MT Pro Black" panose="02040A04050005020304" pitchFamily="18" charset="0"/>
              </a:rPr>
              <a:t>gaspillage</a:t>
            </a:r>
            <a:r>
              <a:rPr lang="en-US" dirty="0">
                <a:effectLst/>
                <a:latin typeface="Amasis MT Pro Black" panose="02040A04050005020304" pitchFamily="18" charset="0"/>
              </a:rPr>
              <a:t> de </a:t>
            </a:r>
            <a:r>
              <a:rPr lang="en-US" dirty="0" err="1">
                <a:effectLst/>
                <a:latin typeface="Amasis MT Pro Black" panose="02040A04050005020304" pitchFamily="18" charset="0"/>
              </a:rPr>
              <a:t>l’énergie</a:t>
            </a:r>
            <a:r>
              <a:rPr lang="en-US" dirty="0">
                <a:effectLst/>
                <a:latin typeface="Amasis MT Pro Black" panose="02040A04050005020304" pitchFamily="18" charset="0"/>
              </a:rPr>
              <a:t> </a:t>
            </a:r>
            <a:r>
              <a:rPr lang="en-US" dirty="0" err="1">
                <a:effectLst/>
                <a:latin typeface="Amasis MT Pro Black" panose="02040A04050005020304" pitchFamily="18" charset="0"/>
              </a:rPr>
              <a:t>contenue</a:t>
            </a:r>
            <a:r>
              <a:rPr lang="en-US" dirty="0">
                <a:effectLst/>
                <a:latin typeface="Amasis MT Pro Black" panose="02040A04050005020304" pitchFamily="18" charset="0"/>
              </a:rPr>
              <a:t> dans les carcasses </a:t>
            </a:r>
            <a:r>
              <a:rPr lang="en-US" dirty="0" err="1">
                <a:effectLst/>
                <a:latin typeface="Amasis MT Pro Black" panose="02040A04050005020304" pitchFamily="18" charset="0"/>
              </a:rPr>
              <a:t>animales</a:t>
            </a:r>
            <a:r>
              <a:rPr lang="en-US" dirty="0">
                <a:effectLst/>
                <a:latin typeface="Amasis MT Pro Black" panose="02040A04050005020304" pitchFamily="18" charset="0"/>
              </a:rPr>
              <a:t>.</a:t>
            </a:r>
          </a:p>
        </p:txBody>
      </p:sp>
    </p:spTree>
    <p:extLst>
      <p:ext uri="{BB962C8B-B14F-4D97-AF65-F5344CB8AC3E}">
        <p14:creationId xmlns:p14="http://schemas.microsoft.com/office/powerpoint/2010/main" val="2366635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6" descr="RÃ©sultats de recherche d'images pour Â«Â omnivoresÂ Â»">
            <a:extLst>
              <a:ext uri="{FF2B5EF4-FFF2-40B4-BE49-F238E27FC236}">
                <a16:creationId xmlns:a16="http://schemas.microsoft.com/office/drawing/2014/main" id="{83DFBC36-680C-4BFE-843B-BB1712D4FE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10"/>
            <a:ext cx="12192000" cy="6857990"/>
          </a:xfrm>
          <a:prstGeom prst="rect">
            <a:avLst/>
          </a:prstGeom>
          <a:noFill/>
          <a:extLst>
            <a:ext uri="{53640926-AAD7-44D8-BBD7-CCE9431645EC}">
              <a14:shadowObscured xmlns:a14="http://schemas.microsoft.com/office/drawing/2010/main"/>
            </a:ext>
          </a:extLst>
        </p:spPr>
      </p:pic>
      <p:sp>
        <p:nvSpPr>
          <p:cNvPr id="2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7" name="ZoneTexte 16">
            <a:extLst>
              <a:ext uri="{FF2B5EF4-FFF2-40B4-BE49-F238E27FC236}">
                <a16:creationId xmlns:a16="http://schemas.microsoft.com/office/drawing/2014/main" id="{B2B0E534-0C4F-4D25-A7A3-45B133A0CCBD}"/>
              </a:ext>
            </a:extLst>
          </p:cNvPr>
          <p:cNvSpPr txBox="1"/>
          <p:nvPr/>
        </p:nvSpPr>
        <p:spPr>
          <a:xfrm>
            <a:off x="709448" y="1913950"/>
            <a:ext cx="4204137" cy="13427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u="sng">
                <a:effectLst/>
                <a:latin typeface="+mj-lt"/>
                <a:ea typeface="+mj-ea"/>
                <a:cs typeface="+mj-cs"/>
              </a:rPr>
              <a:t>Les omnivores</a:t>
            </a:r>
            <a:endParaRPr lang="en-US" sz="3600">
              <a:effectLst/>
              <a:latin typeface="+mj-lt"/>
              <a:ea typeface="+mj-ea"/>
              <a:cs typeface="+mj-cs"/>
            </a:endParaRPr>
          </a:p>
          <a:p>
            <a:pPr algn="ctr">
              <a:lnSpc>
                <a:spcPct val="90000"/>
              </a:lnSpc>
              <a:spcBef>
                <a:spcPct val="0"/>
              </a:spcBef>
              <a:spcAft>
                <a:spcPts val="600"/>
              </a:spcAft>
            </a:pPr>
            <a:endParaRPr lang="en-US" sz="3600">
              <a:latin typeface="+mj-lt"/>
              <a:ea typeface="+mj-ea"/>
              <a:cs typeface="+mj-cs"/>
            </a:endParaRPr>
          </a:p>
        </p:txBody>
      </p:sp>
      <p:cxnSp>
        <p:nvCxnSpPr>
          <p:cNvPr id="31" name="Straight Connector 3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3DD8B24E-2D22-4874-932F-1C4D0F55A018}"/>
              </a:ext>
            </a:extLst>
          </p:cNvPr>
          <p:cNvSpPr txBox="1"/>
          <p:nvPr/>
        </p:nvSpPr>
        <p:spPr>
          <a:xfrm>
            <a:off x="221892" y="2944949"/>
            <a:ext cx="5179248" cy="2619839"/>
          </a:xfrm>
          <a:prstGeom prst="rect">
            <a:avLst/>
          </a:prstGeom>
        </p:spPr>
        <p:txBody>
          <a:bodyPr vert="horz" lIns="91440" tIns="45720" rIns="91440" bIns="45720" rtlCol="0" anchor="ctr">
            <a:noAutofit/>
          </a:bodyPr>
          <a:lstStyle/>
          <a:p>
            <a:pPr indent="-228600">
              <a:lnSpc>
                <a:spcPct val="90000"/>
              </a:lnSpc>
              <a:spcAft>
                <a:spcPts val="1000"/>
              </a:spcAft>
              <a:buFont typeface="Arial" panose="020B0604020202020204" pitchFamily="34" charset="0"/>
              <a:buChar char="•"/>
            </a:pPr>
            <a:r>
              <a:rPr lang="en-US" sz="1600" dirty="0">
                <a:effectLst/>
                <a:latin typeface="Congenial Black" panose="02000503040000020004" pitchFamily="2" charset="0"/>
              </a:rPr>
              <a:t>Les omnivores </a:t>
            </a:r>
            <a:r>
              <a:rPr lang="en-US" sz="1600" dirty="0" err="1">
                <a:effectLst/>
                <a:latin typeface="Congenial Black" panose="02000503040000020004" pitchFamily="2" charset="0"/>
              </a:rPr>
              <a:t>sont</a:t>
            </a:r>
            <a:r>
              <a:rPr lang="en-US" sz="1600" dirty="0">
                <a:effectLst/>
                <a:latin typeface="Congenial Black" panose="02000503040000020004" pitchFamily="2" charset="0"/>
              </a:rPr>
              <a:t> des </a:t>
            </a:r>
            <a:r>
              <a:rPr lang="en-US" sz="1600" dirty="0" err="1">
                <a:effectLst/>
                <a:latin typeface="Congenial Black" panose="02000503040000020004" pitchFamily="2" charset="0"/>
              </a:rPr>
              <a:t>animaux</a:t>
            </a:r>
            <a:r>
              <a:rPr lang="en-US" sz="1600" dirty="0">
                <a:effectLst/>
                <a:latin typeface="Congenial Black" panose="02000503040000020004" pitchFamily="2" charset="0"/>
              </a:rPr>
              <a:t> qui se </a:t>
            </a:r>
            <a:r>
              <a:rPr lang="en-US" sz="1600" dirty="0" err="1">
                <a:effectLst/>
                <a:latin typeface="Congenial Black" panose="02000503040000020004" pitchFamily="2" charset="0"/>
              </a:rPr>
              <a:t>nourrissent</a:t>
            </a:r>
            <a:r>
              <a:rPr lang="en-US" sz="1600" dirty="0">
                <a:effectLst/>
                <a:latin typeface="Congenial Black" panose="02000503040000020004" pitchFamily="2" charset="0"/>
              </a:rPr>
              <a:t> </a:t>
            </a:r>
            <a:r>
              <a:rPr lang="en-US" sz="1600" dirty="0" err="1">
                <a:effectLst/>
                <a:latin typeface="Congenial Black" panose="02000503040000020004" pitchFamily="2" charset="0"/>
              </a:rPr>
              <a:t>autant</a:t>
            </a:r>
            <a:r>
              <a:rPr lang="en-US" sz="1600" dirty="0">
                <a:effectLst/>
                <a:latin typeface="Congenial Black" panose="02000503040000020004" pitchFamily="2" charset="0"/>
              </a:rPr>
              <a:t> de </a:t>
            </a:r>
            <a:r>
              <a:rPr lang="en-US" sz="1600" dirty="0" err="1">
                <a:effectLst/>
                <a:latin typeface="Congenial Black" panose="02000503040000020004" pitchFamily="2" charset="0"/>
              </a:rPr>
              <a:t>plantes</a:t>
            </a:r>
            <a:r>
              <a:rPr lang="en-US" sz="1600" dirty="0">
                <a:effectLst/>
                <a:latin typeface="Congenial Black" panose="02000503040000020004" pitchFamily="2" charset="0"/>
              </a:rPr>
              <a:t> que </a:t>
            </a:r>
            <a:r>
              <a:rPr lang="en-US" sz="1600" dirty="0" err="1">
                <a:effectLst/>
                <a:latin typeface="Congenial Black" panose="02000503040000020004" pitchFamily="2" charset="0"/>
              </a:rPr>
              <a:t>d’animaux</a:t>
            </a:r>
            <a:r>
              <a:rPr lang="en-US" sz="1600" dirty="0">
                <a:effectLst/>
                <a:latin typeface="Congenial Black" panose="02000503040000020004" pitchFamily="2" charset="0"/>
              </a:rPr>
              <a:t>. Dans la </a:t>
            </a:r>
            <a:r>
              <a:rPr lang="en-US" sz="1600" dirty="0" err="1">
                <a:effectLst/>
                <a:latin typeface="Congenial Black" panose="02000503040000020004" pitchFamily="2" charset="0"/>
              </a:rPr>
              <a:t>plupart</a:t>
            </a:r>
            <a:r>
              <a:rPr lang="en-US" sz="1600" dirty="0">
                <a:effectLst/>
                <a:latin typeface="Congenial Black" panose="02000503040000020004" pitchFamily="2" charset="0"/>
              </a:rPr>
              <a:t> des </a:t>
            </a:r>
            <a:r>
              <a:rPr lang="en-US" sz="1600" dirty="0" err="1">
                <a:effectLst/>
                <a:latin typeface="Congenial Black" panose="02000503040000020004" pitchFamily="2" charset="0"/>
              </a:rPr>
              <a:t>écosystèmes</a:t>
            </a:r>
            <a:r>
              <a:rPr lang="en-US" sz="1600" dirty="0">
                <a:effectLst/>
                <a:latin typeface="Congenial Black" panose="02000503040000020004" pitchFamily="2" charset="0"/>
              </a:rPr>
              <a:t>, </a:t>
            </a:r>
            <a:r>
              <a:rPr lang="en-US" sz="1600" dirty="0" err="1">
                <a:effectLst/>
                <a:latin typeface="Congenial Black" panose="02000503040000020004" pitchFamily="2" charset="0"/>
              </a:rPr>
              <a:t>ils</a:t>
            </a:r>
            <a:r>
              <a:rPr lang="en-US" sz="1600" dirty="0">
                <a:effectLst/>
                <a:latin typeface="Congenial Black" panose="02000503040000020004" pitchFamily="2" charset="0"/>
              </a:rPr>
              <a:t> </a:t>
            </a:r>
            <a:r>
              <a:rPr lang="en-US" sz="1600" dirty="0" err="1">
                <a:effectLst/>
                <a:latin typeface="Congenial Black" panose="02000503040000020004" pitchFamily="2" charset="0"/>
              </a:rPr>
              <a:t>n’éprouvent</a:t>
            </a:r>
            <a:r>
              <a:rPr lang="en-US" sz="1600" dirty="0">
                <a:effectLst/>
                <a:latin typeface="Congenial Black" panose="02000503040000020004" pitchFamily="2" charset="0"/>
              </a:rPr>
              <a:t> par de </a:t>
            </a:r>
            <a:r>
              <a:rPr lang="en-US" sz="1600" dirty="0" err="1">
                <a:effectLst/>
                <a:latin typeface="Congenial Black" panose="02000503040000020004" pitchFamily="2" charset="0"/>
              </a:rPr>
              <a:t>difficulté</a:t>
            </a:r>
            <a:r>
              <a:rPr lang="en-US" sz="1600" dirty="0">
                <a:effectLst/>
                <a:latin typeface="Congenial Black" panose="02000503040000020004" pitchFamily="2" charset="0"/>
              </a:rPr>
              <a:t> à </a:t>
            </a:r>
            <a:r>
              <a:rPr lang="en-US" sz="1600" dirty="0" err="1">
                <a:effectLst/>
                <a:latin typeface="Congenial Black" panose="02000503040000020004" pitchFamily="2" charset="0"/>
              </a:rPr>
              <a:t>trouver</a:t>
            </a:r>
            <a:r>
              <a:rPr lang="en-US" sz="1600" dirty="0">
                <a:effectLst/>
                <a:latin typeface="Congenial Black" panose="02000503040000020004" pitchFamily="2" charset="0"/>
              </a:rPr>
              <a:t> </a:t>
            </a:r>
            <a:r>
              <a:rPr lang="en-US" sz="1600" dirty="0" err="1">
                <a:effectLst/>
                <a:latin typeface="Congenial Black" panose="02000503040000020004" pitchFamily="2" charset="0"/>
              </a:rPr>
              <a:t>leur</a:t>
            </a:r>
            <a:r>
              <a:rPr lang="en-US" sz="1600" dirty="0">
                <a:effectLst/>
                <a:latin typeface="Congenial Black" panose="02000503040000020004" pitchFamily="2" charset="0"/>
              </a:rPr>
              <a:t> </a:t>
            </a:r>
            <a:r>
              <a:rPr lang="en-US" sz="1600" dirty="0" err="1">
                <a:effectLst/>
                <a:latin typeface="Congenial Black" panose="02000503040000020004" pitchFamily="2" charset="0"/>
              </a:rPr>
              <a:t>nourriture</a:t>
            </a:r>
            <a:r>
              <a:rPr lang="en-US" sz="1600" dirty="0">
                <a:effectLst/>
                <a:latin typeface="Congenial Black" panose="02000503040000020004" pitchFamily="2" charset="0"/>
              </a:rPr>
              <a:t>, </a:t>
            </a:r>
            <a:r>
              <a:rPr lang="en-US" sz="1600" dirty="0" err="1">
                <a:effectLst/>
                <a:latin typeface="Congenial Black" panose="02000503040000020004" pitchFamily="2" charset="0"/>
              </a:rPr>
              <a:t>parce</a:t>
            </a:r>
            <a:r>
              <a:rPr lang="en-US" sz="1600" dirty="0">
                <a:effectLst/>
                <a:latin typeface="Congenial Black" panose="02000503040000020004" pitchFamily="2" charset="0"/>
              </a:rPr>
              <a:t> </a:t>
            </a:r>
            <a:r>
              <a:rPr lang="en-US" sz="1600" dirty="0" err="1">
                <a:effectLst/>
                <a:latin typeface="Congenial Black" panose="02000503040000020004" pitchFamily="2" charset="0"/>
              </a:rPr>
              <a:t>qu’ils</a:t>
            </a:r>
            <a:r>
              <a:rPr lang="en-US" sz="1600" dirty="0">
                <a:effectLst/>
                <a:latin typeface="Congenial Black" panose="02000503040000020004" pitchFamily="2" charset="0"/>
              </a:rPr>
              <a:t> </a:t>
            </a:r>
            <a:r>
              <a:rPr lang="en-US" sz="1600" dirty="0" err="1">
                <a:effectLst/>
                <a:latin typeface="Congenial Black" panose="02000503040000020004" pitchFamily="2" charset="0"/>
              </a:rPr>
              <a:t>mangent</a:t>
            </a:r>
            <a:r>
              <a:rPr lang="en-US" sz="1600" dirty="0">
                <a:effectLst/>
                <a:latin typeface="Congenial Black" panose="02000503040000020004" pitchFamily="2" charset="0"/>
              </a:rPr>
              <a:t> </a:t>
            </a:r>
            <a:r>
              <a:rPr lang="en-US" sz="1600" dirty="0" err="1">
                <a:effectLst/>
                <a:latin typeface="Congenial Black" panose="02000503040000020004" pitchFamily="2" charset="0"/>
              </a:rPr>
              <a:t>presque</a:t>
            </a:r>
            <a:r>
              <a:rPr lang="en-US" sz="1600" dirty="0">
                <a:effectLst/>
                <a:latin typeface="Congenial Black" panose="02000503040000020004" pitchFamily="2" charset="0"/>
              </a:rPr>
              <a:t> tout </a:t>
            </a:r>
            <a:r>
              <a:rPr lang="en-US" sz="1600" dirty="0" err="1">
                <a:effectLst/>
                <a:latin typeface="Congenial Black" panose="02000503040000020004" pitchFamily="2" charset="0"/>
              </a:rPr>
              <a:t>ce</a:t>
            </a:r>
            <a:r>
              <a:rPr lang="en-US" sz="1600" dirty="0">
                <a:effectLst/>
                <a:latin typeface="Congenial Black" panose="02000503040000020004" pitchFamily="2" charset="0"/>
              </a:rPr>
              <a:t> </a:t>
            </a:r>
            <a:r>
              <a:rPr lang="en-US" sz="1600" dirty="0" err="1">
                <a:effectLst/>
                <a:latin typeface="Congenial Black" panose="02000503040000020004" pitchFamily="2" charset="0"/>
              </a:rPr>
              <a:t>qu’ils</a:t>
            </a:r>
            <a:r>
              <a:rPr lang="en-US" sz="1600" dirty="0">
                <a:effectLst/>
                <a:latin typeface="Congenial Black" panose="02000503040000020004" pitchFamily="2" charset="0"/>
              </a:rPr>
              <a:t> </a:t>
            </a:r>
            <a:r>
              <a:rPr lang="en-US" sz="1600" dirty="0" err="1">
                <a:effectLst/>
                <a:latin typeface="Congenial Black" panose="02000503040000020004" pitchFamily="2" charset="0"/>
              </a:rPr>
              <a:t>trouvent</a:t>
            </a:r>
            <a:r>
              <a:rPr lang="en-US" sz="1600" dirty="0">
                <a:effectLst/>
                <a:latin typeface="Congenial Black" panose="02000503040000020004" pitchFamily="2" charset="0"/>
              </a:rPr>
              <a:t>. </a:t>
            </a:r>
            <a:r>
              <a:rPr lang="en-US" sz="1600" dirty="0" err="1">
                <a:effectLst/>
                <a:latin typeface="Congenial Black" panose="02000503040000020004" pitchFamily="2" charset="0"/>
              </a:rPr>
              <a:t>Selon</a:t>
            </a:r>
            <a:r>
              <a:rPr lang="en-US" sz="1600" dirty="0">
                <a:effectLst/>
                <a:latin typeface="Congenial Black" panose="02000503040000020004" pitchFamily="2" charset="0"/>
              </a:rPr>
              <a:t> le type de </a:t>
            </a:r>
            <a:r>
              <a:rPr lang="en-US" sz="1600" dirty="0" err="1">
                <a:effectLst/>
                <a:latin typeface="Congenial Black" panose="02000503040000020004" pitchFamily="2" charset="0"/>
              </a:rPr>
              <a:t>nourriture</a:t>
            </a:r>
            <a:r>
              <a:rPr lang="en-US" sz="1600" dirty="0">
                <a:effectLst/>
                <a:latin typeface="Congenial Black" panose="02000503040000020004" pitchFamily="2" charset="0"/>
              </a:rPr>
              <a:t> </a:t>
            </a:r>
            <a:r>
              <a:rPr lang="en-US" sz="1600" dirty="0" err="1">
                <a:effectLst/>
                <a:latin typeface="Congenial Black" panose="02000503040000020004" pitchFamily="2" charset="0"/>
              </a:rPr>
              <a:t>qu’il</a:t>
            </a:r>
            <a:r>
              <a:rPr lang="en-US" sz="1600" dirty="0">
                <a:effectLst/>
                <a:latin typeface="Congenial Black" panose="02000503040000020004" pitchFamily="2" charset="0"/>
              </a:rPr>
              <a:t> mange, un omnivore </a:t>
            </a:r>
            <a:r>
              <a:rPr lang="en-US" sz="1600" dirty="0" err="1">
                <a:effectLst/>
                <a:latin typeface="Congenial Black" panose="02000503040000020004" pitchFamily="2" charset="0"/>
              </a:rPr>
              <a:t>peut</a:t>
            </a:r>
            <a:r>
              <a:rPr lang="en-US" sz="1600" dirty="0">
                <a:effectLst/>
                <a:latin typeface="Congenial Black" panose="02000503040000020004" pitchFamily="2" charset="0"/>
              </a:rPr>
              <a:t> </a:t>
            </a:r>
            <a:r>
              <a:rPr lang="en-US" sz="1600" dirty="0" err="1">
                <a:effectLst/>
                <a:latin typeface="Congenial Black" panose="02000503040000020004" pitchFamily="2" charset="0"/>
              </a:rPr>
              <a:t>appartenir</a:t>
            </a:r>
            <a:r>
              <a:rPr lang="en-US" sz="1600" dirty="0">
                <a:effectLst/>
                <a:latin typeface="Congenial Black" panose="02000503040000020004" pitchFamily="2" charset="0"/>
              </a:rPr>
              <a:t> à </a:t>
            </a:r>
            <a:r>
              <a:rPr lang="en-US" sz="1600" dirty="0" err="1">
                <a:effectLst/>
                <a:latin typeface="Congenial Black" panose="02000503040000020004" pitchFamily="2" charset="0"/>
              </a:rPr>
              <a:t>plusieurs</a:t>
            </a:r>
            <a:r>
              <a:rPr lang="en-US" sz="1600" dirty="0">
                <a:effectLst/>
                <a:latin typeface="Congenial Black" panose="02000503040000020004" pitchFamily="2" charset="0"/>
              </a:rPr>
              <a:t> </a:t>
            </a:r>
            <a:r>
              <a:rPr lang="en-US" sz="1600" dirty="0" err="1">
                <a:effectLst/>
                <a:latin typeface="Congenial Black" panose="02000503040000020004" pitchFamily="2" charset="0"/>
              </a:rPr>
              <a:t>niveaux</a:t>
            </a:r>
            <a:r>
              <a:rPr lang="en-US" sz="1600" dirty="0">
                <a:effectLst/>
                <a:latin typeface="Congenial Black" panose="02000503040000020004" pitchFamily="2" charset="0"/>
              </a:rPr>
              <a:t> d’un </a:t>
            </a:r>
            <a:r>
              <a:rPr lang="en-US" sz="1600" dirty="0" err="1">
                <a:effectLst/>
                <a:latin typeface="Congenial Black" panose="02000503040000020004" pitchFamily="2" charset="0"/>
              </a:rPr>
              <a:t>réseau</a:t>
            </a:r>
            <a:r>
              <a:rPr lang="en-US" sz="1600" dirty="0">
                <a:effectLst/>
                <a:latin typeface="Congenial Black" panose="02000503040000020004" pitchFamily="2" charset="0"/>
              </a:rPr>
              <a:t> </a:t>
            </a:r>
            <a:r>
              <a:rPr lang="en-US" sz="1600" dirty="0" err="1">
                <a:effectLst/>
                <a:latin typeface="Congenial Black" panose="02000503040000020004" pitchFamily="2" charset="0"/>
              </a:rPr>
              <a:t>alimentaire</a:t>
            </a:r>
            <a:r>
              <a:rPr lang="en-US" sz="1600" dirty="0">
                <a:effectLst/>
                <a:latin typeface="Congenial Black" panose="02000503040000020004" pitchFamily="2" charset="0"/>
              </a:rPr>
              <a:t>. Les ours, les </a:t>
            </a:r>
            <a:r>
              <a:rPr lang="en-US" sz="1600" dirty="0" err="1">
                <a:effectLst/>
                <a:latin typeface="Congenial Black" panose="02000503040000020004" pitchFamily="2" charset="0"/>
              </a:rPr>
              <a:t>porcs</a:t>
            </a:r>
            <a:r>
              <a:rPr lang="en-US" sz="1600" dirty="0">
                <a:effectLst/>
                <a:latin typeface="Congenial Black" panose="02000503040000020004" pitchFamily="2" charset="0"/>
              </a:rPr>
              <a:t> et les </a:t>
            </a:r>
            <a:r>
              <a:rPr lang="en-US" sz="1600" dirty="0" err="1">
                <a:effectLst/>
                <a:latin typeface="Congenial Black" panose="02000503040000020004" pitchFamily="2" charset="0"/>
              </a:rPr>
              <a:t>ratons</a:t>
            </a:r>
            <a:r>
              <a:rPr lang="en-US" sz="1600" dirty="0">
                <a:effectLst/>
                <a:latin typeface="Congenial Black" panose="02000503040000020004" pitchFamily="2" charset="0"/>
              </a:rPr>
              <a:t> </a:t>
            </a:r>
            <a:r>
              <a:rPr lang="en-US" sz="1600" dirty="0" err="1">
                <a:effectLst/>
                <a:latin typeface="Congenial Black" panose="02000503040000020004" pitchFamily="2" charset="0"/>
              </a:rPr>
              <a:t>laveurs</a:t>
            </a:r>
            <a:r>
              <a:rPr lang="en-US" sz="1600" dirty="0">
                <a:effectLst/>
                <a:latin typeface="Congenial Black" panose="02000503040000020004" pitchFamily="2" charset="0"/>
              </a:rPr>
              <a:t> </a:t>
            </a:r>
            <a:r>
              <a:rPr lang="en-US" sz="1600" dirty="0" err="1">
                <a:effectLst/>
                <a:latin typeface="Congenial Black" panose="02000503040000020004" pitchFamily="2" charset="0"/>
              </a:rPr>
              <a:t>sont</a:t>
            </a:r>
            <a:r>
              <a:rPr lang="en-US" sz="1600" dirty="0">
                <a:effectLst/>
                <a:latin typeface="Congenial Black" panose="02000503040000020004" pitchFamily="2" charset="0"/>
              </a:rPr>
              <a:t> des </a:t>
            </a:r>
            <a:r>
              <a:rPr lang="en-US" sz="1600" dirty="0" err="1">
                <a:effectLst/>
                <a:latin typeface="Congenial Black" panose="02000503040000020004" pitchFamily="2" charset="0"/>
              </a:rPr>
              <a:t>omnivores.La</a:t>
            </a:r>
            <a:r>
              <a:rPr lang="en-US" sz="1600" dirty="0">
                <a:effectLst/>
                <a:latin typeface="Congenial Black" panose="02000503040000020004" pitchFamily="2" charset="0"/>
              </a:rPr>
              <a:t> </a:t>
            </a:r>
            <a:r>
              <a:rPr lang="en-US" sz="1600" dirty="0" err="1">
                <a:effectLst/>
                <a:latin typeface="Congenial Black" panose="02000503040000020004" pitchFamily="2" charset="0"/>
              </a:rPr>
              <a:t>plupart</a:t>
            </a:r>
            <a:r>
              <a:rPr lang="en-US" sz="1600" dirty="0">
                <a:effectLst/>
                <a:latin typeface="Congenial Black" panose="02000503040000020004" pitchFamily="2" charset="0"/>
              </a:rPr>
              <a:t> des omnivores </a:t>
            </a:r>
            <a:r>
              <a:rPr lang="en-US" sz="1600" dirty="0" err="1">
                <a:effectLst/>
                <a:latin typeface="Congenial Black" panose="02000503040000020004" pitchFamily="2" charset="0"/>
              </a:rPr>
              <a:t>sont</a:t>
            </a:r>
            <a:r>
              <a:rPr lang="en-US" sz="1600" dirty="0">
                <a:effectLst/>
                <a:latin typeface="Congenial Black" panose="02000503040000020004" pitchFamily="2" charset="0"/>
              </a:rPr>
              <a:t> des </a:t>
            </a:r>
            <a:r>
              <a:rPr lang="en-US" sz="1600" dirty="0" err="1">
                <a:effectLst/>
                <a:latin typeface="Congenial Black" panose="02000503040000020004" pitchFamily="2" charset="0"/>
              </a:rPr>
              <a:t>mangeurs</a:t>
            </a:r>
            <a:r>
              <a:rPr lang="en-US" sz="1600" dirty="0">
                <a:effectLst/>
                <a:latin typeface="Congenial Black" panose="02000503040000020004" pitchFamily="2" charset="0"/>
              </a:rPr>
              <a:t> </a:t>
            </a:r>
            <a:r>
              <a:rPr lang="en-US" sz="1600" dirty="0" err="1">
                <a:effectLst/>
                <a:latin typeface="Congenial Black" panose="02000503040000020004" pitchFamily="2" charset="0"/>
              </a:rPr>
              <a:t>opportunistes</a:t>
            </a:r>
            <a:r>
              <a:rPr lang="en-US" sz="1600" dirty="0">
                <a:effectLst/>
                <a:latin typeface="Congenial Black" panose="02000503040000020004" pitchFamily="2" charset="0"/>
              </a:rPr>
              <a:t>, </a:t>
            </a:r>
            <a:r>
              <a:rPr lang="en-US" sz="1600" dirty="0" err="1">
                <a:effectLst/>
                <a:latin typeface="Congenial Black" panose="02000503040000020004" pitchFamily="2" charset="0"/>
              </a:rPr>
              <a:t>c’est</a:t>
            </a:r>
            <a:r>
              <a:rPr lang="en-US" sz="1600" dirty="0">
                <a:effectLst/>
                <a:latin typeface="Congenial Black" panose="02000503040000020004" pitchFamily="2" charset="0"/>
              </a:rPr>
              <a:t>-à-dire </a:t>
            </a:r>
            <a:r>
              <a:rPr lang="en-US" sz="1600" dirty="0" err="1">
                <a:effectLst/>
                <a:latin typeface="Congenial Black" panose="02000503040000020004" pitchFamily="2" charset="0"/>
              </a:rPr>
              <a:t>qu’ils</a:t>
            </a:r>
            <a:r>
              <a:rPr lang="en-US" sz="1600" dirty="0">
                <a:effectLst/>
                <a:latin typeface="Congenial Black" panose="02000503040000020004" pitchFamily="2" charset="0"/>
              </a:rPr>
              <a:t> </a:t>
            </a:r>
            <a:r>
              <a:rPr lang="en-US" sz="1600" dirty="0" err="1">
                <a:effectLst/>
                <a:latin typeface="Congenial Black" panose="02000503040000020004" pitchFamily="2" charset="0"/>
              </a:rPr>
              <a:t>mangent</a:t>
            </a:r>
            <a:r>
              <a:rPr lang="en-US" sz="1600" dirty="0">
                <a:effectLst/>
                <a:latin typeface="Congenial Black" panose="02000503040000020004" pitchFamily="2" charset="0"/>
              </a:rPr>
              <a:t> </a:t>
            </a:r>
            <a:r>
              <a:rPr lang="en-US" sz="1600" dirty="0" err="1">
                <a:effectLst/>
                <a:latin typeface="Congenial Black" panose="02000503040000020004" pitchFamily="2" charset="0"/>
              </a:rPr>
              <a:t>ce</a:t>
            </a:r>
            <a:r>
              <a:rPr lang="en-US" sz="1600" dirty="0">
                <a:effectLst/>
                <a:latin typeface="Congenial Black" panose="02000503040000020004" pitchFamily="2" charset="0"/>
              </a:rPr>
              <a:t> qui </a:t>
            </a:r>
            <a:r>
              <a:rPr lang="en-US" sz="1600" dirty="0" err="1">
                <a:effectLst/>
                <a:latin typeface="Congenial Black" panose="02000503040000020004" pitchFamily="2" charset="0"/>
              </a:rPr>
              <a:t>est</a:t>
            </a:r>
            <a:r>
              <a:rPr lang="en-US" sz="1600" dirty="0">
                <a:effectLst/>
                <a:latin typeface="Congenial Black" panose="02000503040000020004" pitchFamily="2" charset="0"/>
              </a:rPr>
              <a:t> </a:t>
            </a:r>
            <a:r>
              <a:rPr lang="en-US" sz="1600" dirty="0" err="1">
                <a:effectLst/>
                <a:latin typeface="Congenial Black" panose="02000503040000020004" pitchFamily="2" charset="0"/>
              </a:rPr>
              <a:t>disponibles</a:t>
            </a:r>
            <a:r>
              <a:rPr lang="en-US" sz="1600" dirty="0">
                <a:effectLst/>
                <a:latin typeface="Congenial Black" panose="02000503040000020004" pitchFamily="2" charset="0"/>
              </a:rPr>
              <a:t>. </a:t>
            </a:r>
            <a:r>
              <a:rPr lang="en-US" sz="1600" dirty="0" err="1">
                <a:effectLst/>
                <a:latin typeface="Congenial Black" panose="02000503040000020004" pitchFamily="2" charset="0"/>
              </a:rPr>
              <a:t>Leur</a:t>
            </a:r>
            <a:r>
              <a:rPr lang="en-US" sz="1600" dirty="0">
                <a:effectLst/>
                <a:latin typeface="Congenial Black" panose="02000503040000020004" pitchFamily="2" charset="0"/>
              </a:rPr>
              <a:t> régime </a:t>
            </a:r>
            <a:r>
              <a:rPr lang="en-US" sz="1600" dirty="0" err="1">
                <a:effectLst/>
                <a:latin typeface="Congenial Black" panose="02000503040000020004" pitchFamily="2" charset="0"/>
              </a:rPr>
              <a:t>alimentaire</a:t>
            </a:r>
            <a:r>
              <a:rPr lang="en-US" sz="1600" dirty="0">
                <a:effectLst/>
                <a:latin typeface="Congenial Black" panose="02000503040000020004" pitchFamily="2" charset="0"/>
              </a:rPr>
              <a:t>, </a:t>
            </a:r>
            <a:r>
              <a:rPr lang="en-US" sz="1600" dirty="0" err="1">
                <a:effectLst/>
                <a:latin typeface="Congenial Black" panose="02000503040000020004" pitchFamily="2" charset="0"/>
              </a:rPr>
              <a:t>ou</a:t>
            </a:r>
            <a:r>
              <a:rPr lang="en-US" sz="1600" dirty="0">
                <a:effectLst/>
                <a:latin typeface="Congenial Black" panose="02000503040000020004" pitchFamily="2" charset="0"/>
              </a:rPr>
              <a:t> le type </a:t>
            </a:r>
            <a:r>
              <a:rPr lang="en-US" sz="1600" dirty="0" err="1">
                <a:effectLst/>
                <a:latin typeface="Congenial Black" panose="02000503040000020004" pitchFamily="2" charset="0"/>
              </a:rPr>
              <a:t>d’aliment</a:t>
            </a:r>
            <a:r>
              <a:rPr lang="en-US" sz="1600" dirty="0">
                <a:effectLst/>
                <a:latin typeface="Congenial Black" panose="02000503040000020004" pitchFamily="2" charset="0"/>
              </a:rPr>
              <a:t> </a:t>
            </a:r>
            <a:r>
              <a:rPr lang="en-US" sz="1600" dirty="0" err="1">
                <a:effectLst/>
                <a:latin typeface="Congenial Black" panose="02000503040000020004" pitchFamily="2" charset="0"/>
              </a:rPr>
              <a:t>qu’ils</a:t>
            </a:r>
            <a:r>
              <a:rPr lang="en-US" sz="1600" dirty="0">
                <a:effectLst/>
                <a:latin typeface="Congenial Black" panose="02000503040000020004" pitchFamily="2" charset="0"/>
              </a:rPr>
              <a:t> </a:t>
            </a:r>
            <a:r>
              <a:rPr lang="en-US" sz="1600" dirty="0" err="1">
                <a:effectLst/>
                <a:latin typeface="Congenial Black" panose="02000503040000020004" pitchFamily="2" charset="0"/>
              </a:rPr>
              <a:t>mangent</a:t>
            </a:r>
            <a:r>
              <a:rPr lang="en-US" sz="1600" dirty="0">
                <a:effectLst/>
                <a:latin typeface="Congenial Black" panose="02000503040000020004" pitchFamily="2" charset="0"/>
              </a:rPr>
              <a:t>, change </a:t>
            </a:r>
            <a:r>
              <a:rPr lang="en-US" sz="1600" dirty="0" err="1">
                <a:effectLst/>
                <a:latin typeface="Congenial Black" panose="02000503040000020004" pitchFamily="2" charset="0"/>
              </a:rPr>
              <a:t>selon</a:t>
            </a:r>
            <a:r>
              <a:rPr lang="en-US" sz="1600" dirty="0">
                <a:effectLst/>
                <a:latin typeface="Congenial Black" panose="02000503040000020004" pitchFamily="2" charset="0"/>
              </a:rPr>
              <a:t> le temps de </a:t>
            </a:r>
            <a:r>
              <a:rPr lang="en-US" sz="1600" dirty="0" err="1">
                <a:effectLst/>
                <a:latin typeface="Congenial Black" panose="02000503040000020004" pitchFamily="2" charset="0"/>
              </a:rPr>
              <a:t>l’année</a:t>
            </a:r>
            <a:r>
              <a:rPr lang="en-US" sz="1600" dirty="0">
                <a:effectLst/>
                <a:latin typeface="Congenial Black" panose="02000503040000020004" pitchFamily="2" charset="0"/>
              </a:rPr>
              <a:t>. Le régime d’un omnivore se </a:t>
            </a:r>
            <a:r>
              <a:rPr lang="en-US" sz="1600" dirty="0" err="1">
                <a:effectLst/>
                <a:latin typeface="Congenial Black" panose="02000503040000020004" pitchFamily="2" charset="0"/>
              </a:rPr>
              <a:t>modifie</a:t>
            </a:r>
            <a:r>
              <a:rPr lang="en-US" sz="1600" dirty="0">
                <a:effectLst/>
                <a:latin typeface="Congenial Black" panose="02000503040000020004" pitchFamily="2" charset="0"/>
              </a:rPr>
              <a:t> au </a:t>
            </a:r>
            <a:r>
              <a:rPr lang="en-US" sz="1600" dirty="0" err="1">
                <a:effectLst/>
                <a:latin typeface="Congenial Black" panose="02000503040000020004" pitchFamily="2" charset="0"/>
              </a:rPr>
              <a:t>hasard</a:t>
            </a:r>
            <a:r>
              <a:rPr lang="en-US" sz="1600" dirty="0">
                <a:effectLst/>
                <a:latin typeface="Congenial Black" panose="02000503040000020004" pitchFamily="2" charset="0"/>
              </a:rPr>
              <a:t> de </a:t>
            </a:r>
            <a:r>
              <a:rPr lang="en-US" sz="1600" dirty="0" err="1">
                <a:effectLst/>
                <a:latin typeface="Congenial Black" panose="02000503040000020004" pitchFamily="2" charset="0"/>
              </a:rPr>
              <a:t>ses</a:t>
            </a:r>
            <a:r>
              <a:rPr lang="en-US" sz="1600" dirty="0">
                <a:effectLst/>
                <a:latin typeface="Congenial Black" panose="02000503040000020004" pitchFamily="2" charset="0"/>
              </a:rPr>
              <a:t> trouvailles.</a:t>
            </a:r>
          </a:p>
        </p:txBody>
      </p:sp>
    </p:spTree>
    <p:extLst>
      <p:ext uri="{BB962C8B-B14F-4D97-AF65-F5344CB8AC3E}">
        <p14:creationId xmlns:p14="http://schemas.microsoft.com/office/powerpoint/2010/main" val="1624856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image">
            <a:extLst>
              <a:ext uri="{FF2B5EF4-FFF2-40B4-BE49-F238E27FC236}">
                <a16:creationId xmlns:a16="http://schemas.microsoft.com/office/drawing/2014/main" id="{FDDC0388-42B9-451B-8939-F175B65A1B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4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ZoneTexte 16">
            <a:extLst>
              <a:ext uri="{FF2B5EF4-FFF2-40B4-BE49-F238E27FC236}">
                <a16:creationId xmlns:a16="http://schemas.microsoft.com/office/drawing/2014/main" id="{B2B0E534-0C4F-4D25-A7A3-45B133A0CCBD}"/>
              </a:ext>
            </a:extLst>
          </p:cNvPr>
          <p:cNvSpPr txBox="1"/>
          <p:nvPr/>
        </p:nvSpPr>
        <p:spPr>
          <a:xfrm>
            <a:off x="7531610" y="365125"/>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u="sng">
                <a:effectLst/>
                <a:latin typeface="+mj-lt"/>
                <a:ea typeface="+mj-ea"/>
                <a:cs typeface="+mj-cs"/>
              </a:rPr>
              <a:t>Les décomposeurs</a:t>
            </a:r>
            <a:endParaRPr lang="en-US" sz="4000">
              <a:effectLst/>
              <a:latin typeface="+mj-lt"/>
              <a:ea typeface="+mj-ea"/>
              <a:cs typeface="+mj-cs"/>
            </a:endParaRPr>
          </a:p>
          <a:p>
            <a:pPr>
              <a:lnSpc>
                <a:spcPct val="90000"/>
              </a:lnSpc>
              <a:spcBef>
                <a:spcPct val="0"/>
              </a:spcBef>
              <a:spcAft>
                <a:spcPts val="600"/>
              </a:spcAft>
            </a:pPr>
            <a:endParaRPr lang="en-US" sz="4000" dirty="0">
              <a:latin typeface="+mj-lt"/>
              <a:ea typeface="+mj-ea"/>
              <a:cs typeface="+mj-cs"/>
            </a:endParaRPr>
          </a:p>
        </p:txBody>
      </p:sp>
      <p:sp>
        <p:nvSpPr>
          <p:cNvPr id="10" name="ZoneTexte 9">
            <a:extLst>
              <a:ext uri="{FF2B5EF4-FFF2-40B4-BE49-F238E27FC236}">
                <a16:creationId xmlns:a16="http://schemas.microsoft.com/office/drawing/2014/main" id="{3DD8B24E-2D22-4874-932F-1C4D0F55A018}"/>
              </a:ext>
            </a:extLst>
          </p:cNvPr>
          <p:cNvSpPr txBox="1"/>
          <p:nvPr/>
        </p:nvSpPr>
        <p:spPr>
          <a:xfrm>
            <a:off x="7408780" y="1942881"/>
            <a:ext cx="4314647" cy="3742762"/>
          </a:xfrm>
          <a:prstGeom prst="rect">
            <a:avLst/>
          </a:prstGeom>
        </p:spPr>
        <p:txBody>
          <a:bodyPr vert="horz" lIns="91440" tIns="45720" rIns="91440" bIns="45720" rtlCol="0">
            <a:noAutofit/>
          </a:bodyPr>
          <a:lstStyle/>
          <a:p>
            <a:pPr indent="-228600">
              <a:lnSpc>
                <a:spcPct val="90000"/>
              </a:lnSpc>
              <a:spcAft>
                <a:spcPts val="1000"/>
              </a:spcAft>
              <a:buFont typeface="Arial" panose="020B0604020202020204" pitchFamily="34" charset="0"/>
              <a:buChar char="•"/>
            </a:pPr>
            <a:r>
              <a:rPr lang="en-US" sz="2000" b="1" dirty="0" err="1">
                <a:effectLst/>
              </a:rPr>
              <a:t>Tous</a:t>
            </a:r>
            <a:r>
              <a:rPr lang="en-US" sz="2000" b="1" dirty="0">
                <a:effectLst/>
              </a:rPr>
              <a:t> les </a:t>
            </a:r>
            <a:r>
              <a:rPr lang="en-US" sz="2000" b="1" dirty="0" err="1">
                <a:effectLst/>
              </a:rPr>
              <a:t>êtres</a:t>
            </a:r>
            <a:r>
              <a:rPr lang="en-US" sz="2000" b="1" dirty="0">
                <a:effectLst/>
              </a:rPr>
              <a:t> </a:t>
            </a:r>
            <a:r>
              <a:rPr lang="en-US" sz="2000" b="1" dirty="0" err="1">
                <a:effectLst/>
              </a:rPr>
              <a:t>vivants</a:t>
            </a:r>
            <a:r>
              <a:rPr lang="en-US" sz="2000" b="1" dirty="0">
                <a:effectLst/>
              </a:rPr>
              <a:t> </a:t>
            </a:r>
            <a:r>
              <a:rPr lang="en-US" sz="2000" b="1" dirty="0" err="1">
                <a:effectLst/>
              </a:rPr>
              <a:t>meurent</a:t>
            </a:r>
            <a:r>
              <a:rPr lang="en-US" sz="2000" b="1" dirty="0">
                <a:effectLst/>
              </a:rPr>
              <a:t> un jour. Si les herbivores </a:t>
            </a:r>
            <a:r>
              <a:rPr lang="en-US" sz="2000" b="1" dirty="0" err="1">
                <a:effectLst/>
              </a:rPr>
              <a:t>ou</a:t>
            </a:r>
            <a:r>
              <a:rPr lang="en-US" sz="2000" b="1" dirty="0">
                <a:effectLst/>
              </a:rPr>
              <a:t> les carnivores ne les </a:t>
            </a:r>
            <a:r>
              <a:rPr lang="en-US" sz="2000" b="1" dirty="0" err="1">
                <a:effectLst/>
              </a:rPr>
              <a:t>mangent</a:t>
            </a:r>
            <a:r>
              <a:rPr lang="en-US" sz="2000" b="1" dirty="0">
                <a:effectLst/>
              </a:rPr>
              <a:t> pas </a:t>
            </a:r>
            <a:r>
              <a:rPr lang="en-US" sz="2000" b="1" dirty="0" err="1">
                <a:effectLst/>
              </a:rPr>
              <a:t>immédiatement</a:t>
            </a:r>
            <a:r>
              <a:rPr lang="en-US" sz="2000" b="1" dirty="0">
                <a:effectLst/>
              </a:rPr>
              <a:t>, les </a:t>
            </a:r>
            <a:r>
              <a:rPr lang="en-US" sz="2000" b="1" dirty="0" err="1">
                <a:effectLst/>
              </a:rPr>
              <a:t>plantes</a:t>
            </a:r>
            <a:r>
              <a:rPr lang="en-US" sz="2000" b="1" dirty="0">
                <a:effectLst/>
              </a:rPr>
              <a:t> </a:t>
            </a:r>
            <a:r>
              <a:rPr lang="en-US" sz="2000" b="1" dirty="0" err="1">
                <a:effectLst/>
              </a:rPr>
              <a:t>mortes</a:t>
            </a:r>
            <a:r>
              <a:rPr lang="en-US" sz="2000" b="1" dirty="0">
                <a:effectLst/>
              </a:rPr>
              <a:t> et les carcasses </a:t>
            </a:r>
            <a:r>
              <a:rPr lang="en-US" sz="2000" b="1" dirty="0" err="1">
                <a:effectLst/>
              </a:rPr>
              <a:t>d’animaux</a:t>
            </a:r>
            <a:r>
              <a:rPr lang="en-US" sz="2000" b="1" dirty="0">
                <a:effectLst/>
              </a:rPr>
              <a:t> </a:t>
            </a:r>
            <a:r>
              <a:rPr lang="en-US" sz="2000" b="1" dirty="0" err="1">
                <a:effectLst/>
              </a:rPr>
              <a:t>sont</a:t>
            </a:r>
            <a:r>
              <a:rPr lang="en-US" sz="2000" b="1" dirty="0">
                <a:effectLst/>
              </a:rPr>
              <a:t> </a:t>
            </a:r>
            <a:r>
              <a:rPr lang="en-US" sz="2000" b="1" dirty="0" err="1">
                <a:effectLst/>
              </a:rPr>
              <a:t>habituellement</a:t>
            </a:r>
            <a:r>
              <a:rPr lang="en-US" sz="2000" b="1" dirty="0">
                <a:effectLst/>
              </a:rPr>
              <a:t> </a:t>
            </a:r>
            <a:r>
              <a:rPr lang="en-US" sz="2000" b="1" dirty="0" err="1">
                <a:effectLst/>
              </a:rPr>
              <a:t>prises</a:t>
            </a:r>
            <a:r>
              <a:rPr lang="en-US" sz="2000" b="1" dirty="0">
                <a:effectLst/>
              </a:rPr>
              <a:t> </a:t>
            </a:r>
            <a:r>
              <a:rPr lang="en-US" sz="2000" b="1" dirty="0" err="1">
                <a:effectLst/>
              </a:rPr>
              <a:t>en</a:t>
            </a:r>
            <a:r>
              <a:rPr lang="en-US" sz="2000" b="1" dirty="0">
                <a:effectLst/>
              </a:rPr>
              <a:t> charge par les </a:t>
            </a:r>
            <a:r>
              <a:rPr lang="en-US" sz="2000" b="1" dirty="0" err="1">
                <a:effectLst/>
              </a:rPr>
              <a:t>décomposeurs</a:t>
            </a:r>
            <a:r>
              <a:rPr lang="en-US" sz="2000" b="1" dirty="0">
                <a:effectLst/>
              </a:rPr>
              <a:t>. Les </a:t>
            </a:r>
            <a:r>
              <a:rPr lang="en-US" sz="2000" b="1" dirty="0" err="1">
                <a:effectLst/>
              </a:rPr>
              <a:t>décomposeurs</a:t>
            </a:r>
            <a:r>
              <a:rPr lang="en-US" sz="2000" b="1" dirty="0">
                <a:effectLst/>
              </a:rPr>
              <a:t> </a:t>
            </a:r>
            <a:r>
              <a:rPr lang="en-US" sz="2000" b="1" dirty="0" err="1">
                <a:effectLst/>
              </a:rPr>
              <a:t>sont</a:t>
            </a:r>
            <a:r>
              <a:rPr lang="en-US" sz="2000" b="1" dirty="0">
                <a:effectLst/>
              </a:rPr>
              <a:t> des </a:t>
            </a:r>
            <a:r>
              <a:rPr lang="en-US" sz="2000" b="1" dirty="0" err="1">
                <a:effectLst/>
              </a:rPr>
              <a:t>êtres</a:t>
            </a:r>
            <a:r>
              <a:rPr lang="en-US" sz="2000" b="1" dirty="0">
                <a:effectLst/>
              </a:rPr>
              <a:t> </a:t>
            </a:r>
            <a:r>
              <a:rPr lang="en-US" sz="2000" b="1" dirty="0" err="1">
                <a:effectLst/>
              </a:rPr>
              <a:t>vivants</a:t>
            </a:r>
            <a:r>
              <a:rPr lang="en-US" sz="2000" b="1" dirty="0">
                <a:effectLst/>
              </a:rPr>
              <a:t> qui </a:t>
            </a:r>
            <a:r>
              <a:rPr lang="en-US" sz="2000" b="1" dirty="0" err="1">
                <a:effectLst/>
              </a:rPr>
              <a:t>tirent</a:t>
            </a:r>
            <a:r>
              <a:rPr lang="en-US" sz="2000" b="1" dirty="0">
                <a:effectLst/>
              </a:rPr>
              <a:t> </a:t>
            </a:r>
            <a:r>
              <a:rPr lang="en-US" sz="2000" b="1" dirty="0" err="1">
                <a:effectLst/>
              </a:rPr>
              <a:t>toute</a:t>
            </a:r>
            <a:r>
              <a:rPr lang="en-US" sz="2000" b="1" dirty="0">
                <a:effectLst/>
              </a:rPr>
              <a:t> </a:t>
            </a:r>
            <a:r>
              <a:rPr lang="en-US" sz="2000" b="1" dirty="0" err="1">
                <a:effectLst/>
              </a:rPr>
              <a:t>leur</a:t>
            </a:r>
            <a:r>
              <a:rPr lang="en-US" sz="2000" b="1" dirty="0">
                <a:effectLst/>
              </a:rPr>
              <a:t> </a:t>
            </a:r>
            <a:r>
              <a:rPr lang="en-US" sz="2000" b="1" dirty="0" err="1">
                <a:effectLst/>
              </a:rPr>
              <a:t>énergie</a:t>
            </a:r>
            <a:r>
              <a:rPr lang="en-US" sz="2000" b="1" dirty="0">
                <a:effectLst/>
              </a:rPr>
              <a:t> de la matière </a:t>
            </a:r>
            <a:r>
              <a:rPr lang="en-US" sz="2000" b="1" dirty="0" err="1">
                <a:effectLst/>
              </a:rPr>
              <a:t>morte</a:t>
            </a:r>
            <a:r>
              <a:rPr lang="en-US" sz="2000" b="1" dirty="0">
                <a:effectLst/>
              </a:rPr>
              <a:t>. </a:t>
            </a:r>
            <a:r>
              <a:rPr lang="en-US" sz="2000" b="1" dirty="0" err="1">
                <a:effectLst/>
              </a:rPr>
              <a:t>Ils</a:t>
            </a:r>
            <a:r>
              <a:rPr lang="en-US" sz="2000" b="1" dirty="0">
                <a:effectLst/>
              </a:rPr>
              <a:t> </a:t>
            </a:r>
            <a:r>
              <a:rPr lang="en-US" sz="2000" b="1" dirty="0" err="1">
                <a:effectLst/>
              </a:rPr>
              <a:t>forment</a:t>
            </a:r>
            <a:r>
              <a:rPr lang="en-US" sz="2000" b="1" dirty="0">
                <a:effectLst/>
              </a:rPr>
              <a:t> le </a:t>
            </a:r>
            <a:r>
              <a:rPr lang="en-US" sz="2000" b="1" dirty="0" err="1">
                <a:effectLst/>
              </a:rPr>
              <a:t>réseau</a:t>
            </a:r>
            <a:r>
              <a:rPr lang="en-US" sz="2000" b="1" dirty="0">
                <a:effectLst/>
              </a:rPr>
              <a:t> </a:t>
            </a:r>
            <a:r>
              <a:rPr lang="en-US" sz="2000" b="1" dirty="0" err="1">
                <a:effectLst/>
              </a:rPr>
              <a:t>alimentaire</a:t>
            </a:r>
            <a:r>
              <a:rPr lang="en-US" sz="2000" b="1" dirty="0">
                <a:effectLst/>
              </a:rPr>
              <a:t> des </a:t>
            </a:r>
            <a:r>
              <a:rPr lang="en-US" sz="2000" b="1" dirty="0" err="1">
                <a:effectLst/>
              </a:rPr>
              <a:t>détritus</a:t>
            </a:r>
            <a:r>
              <a:rPr lang="en-US" sz="2000" b="1" dirty="0">
                <a:effectLst/>
              </a:rPr>
              <a:t>. </a:t>
            </a:r>
            <a:r>
              <a:rPr lang="en-US" sz="2000" b="1" dirty="0" err="1">
                <a:effectLst/>
              </a:rPr>
              <a:t>Détritus</a:t>
            </a:r>
            <a:r>
              <a:rPr lang="en-US" sz="2000" b="1" dirty="0">
                <a:effectLst/>
              </a:rPr>
              <a:t> </a:t>
            </a:r>
            <a:r>
              <a:rPr lang="en-US" sz="2000" b="1" dirty="0" err="1">
                <a:effectLst/>
              </a:rPr>
              <a:t>signifie</a:t>
            </a:r>
            <a:r>
              <a:rPr lang="en-US" sz="2000" b="1" dirty="0">
                <a:effectLst/>
              </a:rPr>
              <a:t> </a:t>
            </a:r>
            <a:r>
              <a:rPr lang="en-US" sz="2000" b="1" dirty="0" err="1">
                <a:effectLst/>
              </a:rPr>
              <a:t>déchet</a:t>
            </a:r>
            <a:r>
              <a:rPr lang="en-US" sz="2000" b="1" dirty="0">
                <a:effectLst/>
              </a:rPr>
              <a:t>. Les </a:t>
            </a:r>
            <a:r>
              <a:rPr lang="en-US" sz="2000" b="1" dirty="0" err="1">
                <a:effectLst/>
              </a:rPr>
              <a:t>bactéries</a:t>
            </a:r>
            <a:r>
              <a:rPr lang="en-US" sz="2000" b="1" dirty="0">
                <a:effectLst/>
              </a:rPr>
              <a:t>, les </a:t>
            </a:r>
            <a:r>
              <a:rPr lang="en-US" sz="2000" b="1" dirty="0" err="1">
                <a:effectLst/>
              </a:rPr>
              <a:t>vers</a:t>
            </a:r>
            <a:r>
              <a:rPr lang="en-US" sz="2000" b="1" dirty="0">
                <a:effectLst/>
              </a:rPr>
              <a:t>, les </a:t>
            </a:r>
            <a:r>
              <a:rPr lang="en-US" sz="2000" b="1" dirty="0" err="1">
                <a:effectLst/>
              </a:rPr>
              <a:t>limaces</a:t>
            </a:r>
            <a:r>
              <a:rPr lang="en-US" sz="2000" b="1" dirty="0">
                <a:effectLst/>
              </a:rPr>
              <a:t> et les champignons </a:t>
            </a:r>
            <a:r>
              <a:rPr lang="en-US" sz="2000" b="1" dirty="0" err="1">
                <a:effectLst/>
              </a:rPr>
              <a:t>sont</a:t>
            </a:r>
            <a:r>
              <a:rPr lang="en-US" sz="2000" b="1" dirty="0">
                <a:effectLst/>
              </a:rPr>
              <a:t> des </a:t>
            </a:r>
            <a:r>
              <a:rPr lang="en-US" sz="2000" b="1" dirty="0" err="1">
                <a:effectLst/>
              </a:rPr>
              <a:t>exemples</a:t>
            </a:r>
            <a:r>
              <a:rPr lang="en-US" sz="2000" b="1" dirty="0">
                <a:effectLst/>
              </a:rPr>
              <a:t> de </a:t>
            </a:r>
            <a:r>
              <a:rPr lang="en-US" sz="2000" b="1" dirty="0" err="1">
                <a:effectLst/>
              </a:rPr>
              <a:t>décomposeurs</a:t>
            </a:r>
            <a:r>
              <a:rPr lang="en-US" sz="2000" b="1" dirty="0">
                <a:effectLst/>
              </a:rPr>
              <a:t>. </a:t>
            </a:r>
          </a:p>
        </p:txBody>
      </p:sp>
    </p:spTree>
    <p:extLst>
      <p:ext uri="{BB962C8B-B14F-4D97-AF65-F5344CB8AC3E}">
        <p14:creationId xmlns:p14="http://schemas.microsoft.com/office/powerpoint/2010/main" val="1844184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B2B0E534-0C4F-4D25-A7A3-45B133A0CCBD}"/>
              </a:ext>
            </a:extLst>
          </p:cNvPr>
          <p:cNvSpPr txBox="1"/>
          <p:nvPr/>
        </p:nvSpPr>
        <p:spPr>
          <a:xfrm>
            <a:off x="481013" y="3752849"/>
            <a:ext cx="3290887" cy="245268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u="sng" dirty="0">
                <a:effectLst/>
                <a:latin typeface="Congenial Black" panose="02000503040000020004" pitchFamily="2" charset="0"/>
                <a:ea typeface="+mj-ea"/>
                <a:cs typeface="+mj-cs"/>
              </a:rPr>
              <a:t>Les </a:t>
            </a:r>
            <a:r>
              <a:rPr lang="en-US" sz="3600" b="1" u="sng" dirty="0" err="1">
                <a:effectLst/>
                <a:latin typeface="Congenial Black" panose="02000503040000020004" pitchFamily="2" charset="0"/>
                <a:ea typeface="+mj-ea"/>
                <a:cs typeface="+mj-cs"/>
              </a:rPr>
              <a:t>recycleurs</a:t>
            </a:r>
            <a:endParaRPr lang="en-US" sz="3600" dirty="0">
              <a:effectLst/>
              <a:latin typeface="Congenial Black" panose="02000503040000020004" pitchFamily="2" charset="0"/>
              <a:ea typeface="+mj-ea"/>
              <a:cs typeface="+mj-cs"/>
            </a:endParaRPr>
          </a:p>
          <a:p>
            <a:pPr>
              <a:lnSpc>
                <a:spcPct val="90000"/>
              </a:lnSpc>
              <a:spcBef>
                <a:spcPct val="0"/>
              </a:spcBef>
              <a:spcAft>
                <a:spcPts val="600"/>
              </a:spcAft>
            </a:pPr>
            <a:endParaRPr lang="en-US" sz="3600" dirty="0">
              <a:latin typeface="+mj-lt"/>
              <a:ea typeface="+mj-ea"/>
              <a:cs typeface="+mj-cs"/>
            </a:endParaRPr>
          </a:p>
        </p:txBody>
      </p:sp>
      <p:pic>
        <p:nvPicPr>
          <p:cNvPr id="7" name="Image 6" descr="RÃ©sultats de recherche d'images pour Â«Â dÃ©composeursÂ Â»">
            <a:extLst>
              <a:ext uri="{FF2B5EF4-FFF2-40B4-BE49-F238E27FC236}">
                <a16:creationId xmlns:a16="http://schemas.microsoft.com/office/drawing/2014/main" id="{E00194AF-0F3A-4A1D-829B-A451D1383825}"/>
              </a:ext>
            </a:extLst>
          </p:cNvPr>
          <p:cNvPicPr>
            <a:picLocks noChangeAspect="1"/>
          </p:cNvPicPr>
          <p:nvPr/>
        </p:nvPicPr>
        <p:blipFill rotWithShape="1">
          <a:blip r:embed="rId2">
            <a:extLst>
              <a:ext uri="{28A0092B-C50C-407E-A947-70E740481C1C}">
                <a14:useLocalDpi xmlns:a14="http://schemas.microsoft.com/office/drawing/2010/main" val="0"/>
              </a:ext>
            </a:extLst>
          </a:blip>
          <a:srcRect l="2842" r="21587" b="1"/>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10" name="ZoneTexte 9">
            <a:extLst>
              <a:ext uri="{FF2B5EF4-FFF2-40B4-BE49-F238E27FC236}">
                <a16:creationId xmlns:a16="http://schemas.microsoft.com/office/drawing/2014/main" id="{3DD8B24E-2D22-4874-932F-1C4D0F55A018}"/>
              </a:ext>
            </a:extLst>
          </p:cNvPr>
          <p:cNvSpPr txBox="1"/>
          <p:nvPr/>
        </p:nvSpPr>
        <p:spPr>
          <a:xfrm>
            <a:off x="4223982" y="3752850"/>
            <a:ext cx="7485413" cy="2452687"/>
          </a:xfrm>
          <a:prstGeom prst="rect">
            <a:avLst/>
          </a:prstGeom>
        </p:spPr>
        <p:txBody>
          <a:bodyPr vert="horz" lIns="91440" tIns="45720" rIns="91440" bIns="45720" rtlCol="0" anchor="ctr">
            <a:normAutofit/>
          </a:bodyPr>
          <a:lstStyle/>
          <a:p>
            <a:pPr indent="-228600">
              <a:lnSpc>
                <a:spcPct val="90000"/>
              </a:lnSpc>
              <a:spcAft>
                <a:spcPts val="1000"/>
              </a:spcAft>
              <a:buFont typeface="Arial" panose="020B0604020202020204" pitchFamily="34" charset="0"/>
              <a:buChar char="•"/>
            </a:pPr>
            <a:r>
              <a:rPr lang="en-US" dirty="0">
                <a:effectLst/>
                <a:latin typeface="Aharoni" panose="02010803020104030203" pitchFamily="2" charset="-79"/>
                <a:cs typeface="Aharoni" panose="02010803020104030203" pitchFamily="2" charset="-79"/>
              </a:rPr>
              <a:t>Les </a:t>
            </a:r>
            <a:r>
              <a:rPr lang="en-US" dirty="0" err="1">
                <a:effectLst/>
                <a:latin typeface="Aharoni" panose="02010803020104030203" pitchFamily="2" charset="-79"/>
                <a:cs typeface="Aharoni" panose="02010803020104030203" pitchFamily="2" charset="-79"/>
              </a:rPr>
              <a:t>décomposeurs</a:t>
            </a:r>
            <a:r>
              <a:rPr lang="en-US" dirty="0">
                <a:effectLst/>
                <a:latin typeface="Aharoni" panose="02010803020104030203" pitchFamily="2" charset="-79"/>
                <a:cs typeface="Aharoni" panose="02010803020104030203" pitchFamily="2" charset="-79"/>
              </a:rPr>
              <a:t> </a:t>
            </a:r>
            <a:r>
              <a:rPr lang="en-US" dirty="0" err="1">
                <a:effectLst/>
                <a:latin typeface="Aharoni" panose="02010803020104030203" pitchFamily="2" charset="-79"/>
                <a:cs typeface="Aharoni" panose="02010803020104030203" pitchFamily="2" charset="-79"/>
              </a:rPr>
              <a:t>recyclent</a:t>
            </a:r>
            <a:r>
              <a:rPr lang="en-US" dirty="0">
                <a:effectLst/>
                <a:latin typeface="Aharoni" panose="02010803020104030203" pitchFamily="2" charset="-79"/>
                <a:cs typeface="Aharoni" panose="02010803020104030203" pitchFamily="2" charset="-79"/>
              </a:rPr>
              <a:t> des nutriments </a:t>
            </a:r>
            <a:r>
              <a:rPr lang="en-US" dirty="0" err="1">
                <a:effectLst/>
                <a:latin typeface="Aharoni" panose="02010803020104030203" pitchFamily="2" charset="-79"/>
                <a:cs typeface="Aharoni" panose="02010803020104030203" pitchFamily="2" charset="-79"/>
              </a:rPr>
              <a:t>importants</a:t>
            </a:r>
            <a:r>
              <a:rPr lang="en-US" dirty="0">
                <a:effectLst/>
                <a:latin typeface="Aharoni" panose="02010803020104030203" pitchFamily="2" charset="-79"/>
                <a:cs typeface="Aharoni" panose="02010803020104030203" pitchFamily="2" charset="-79"/>
              </a:rPr>
              <a:t> et les </a:t>
            </a:r>
            <a:r>
              <a:rPr lang="en-US" dirty="0" err="1">
                <a:effectLst/>
                <a:latin typeface="Aharoni" panose="02010803020104030203" pitchFamily="2" charset="-79"/>
                <a:cs typeface="Aharoni" panose="02010803020104030203" pitchFamily="2" charset="-79"/>
              </a:rPr>
              <a:t>transfèrent</a:t>
            </a:r>
            <a:r>
              <a:rPr lang="en-US" dirty="0">
                <a:effectLst/>
                <a:latin typeface="Aharoni" panose="02010803020104030203" pitchFamily="2" charset="-79"/>
                <a:cs typeface="Aharoni" panose="02010803020104030203" pitchFamily="2" charset="-79"/>
              </a:rPr>
              <a:t> à </a:t>
            </a:r>
            <a:r>
              <a:rPr lang="en-US" dirty="0" err="1">
                <a:effectLst/>
                <a:latin typeface="Aharoni" panose="02010803020104030203" pitchFamily="2" charset="-79"/>
                <a:cs typeface="Aharoni" panose="02010803020104030203" pitchFamily="2" charset="-79"/>
              </a:rPr>
              <a:t>l’intérieur</a:t>
            </a:r>
            <a:r>
              <a:rPr lang="en-US" dirty="0">
                <a:effectLst/>
                <a:latin typeface="Aharoni" panose="02010803020104030203" pitchFamily="2" charset="-79"/>
                <a:cs typeface="Aharoni" panose="02010803020104030203" pitchFamily="2" charset="-79"/>
              </a:rPr>
              <a:t> des </a:t>
            </a:r>
            <a:r>
              <a:rPr lang="en-US" dirty="0" err="1">
                <a:effectLst/>
                <a:latin typeface="Aharoni" panose="02010803020104030203" pitchFamily="2" charset="-79"/>
                <a:cs typeface="Aharoni" panose="02010803020104030203" pitchFamily="2" charset="-79"/>
              </a:rPr>
              <a:t>réseaux</a:t>
            </a:r>
            <a:r>
              <a:rPr lang="en-US" dirty="0">
                <a:effectLst/>
                <a:latin typeface="Aharoni" panose="02010803020104030203" pitchFamily="2" charset="-79"/>
                <a:cs typeface="Aharoni" panose="02010803020104030203" pitchFamily="2" charset="-79"/>
              </a:rPr>
              <a:t> </a:t>
            </a:r>
            <a:r>
              <a:rPr lang="en-US" dirty="0" err="1">
                <a:effectLst/>
                <a:latin typeface="Aharoni" panose="02010803020104030203" pitchFamily="2" charset="-79"/>
                <a:cs typeface="Aharoni" panose="02010803020104030203" pitchFamily="2" charset="-79"/>
              </a:rPr>
              <a:t>alimentaires</a:t>
            </a:r>
            <a:r>
              <a:rPr lang="en-US" dirty="0">
                <a:effectLst/>
                <a:latin typeface="Aharoni" panose="02010803020104030203" pitchFamily="2" charset="-79"/>
                <a:cs typeface="Aharoni" panose="02010803020104030203" pitchFamily="2" charset="-79"/>
              </a:rPr>
              <a:t>. Sans les champignons et </a:t>
            </a:r>
            <a:r>
              <a:rPr lang="en-US" dirty="0" err="1">
                <a:effectLst/>
                <a:latin typeface="Aharoni" panose="02010803020104030203" pitchFamily="2" charset="-79"/>
                <a:cs typeface="Aharoni" panose="02010803020104030203" pitchFamily="2" charset="-79"/>
              </a:rPr>
              <a:t>autres</a:t>
            </a:r>
            <a:r>
              <a:rPr lang="en-US" dirty="0">
                <a:effectLst/>
                <a:latin typeface="Aharoni" panose="02010803020104030203" pitchFamily="2" charset="-79"/>
                <a:cs typeface="Aharoni" panose="02010803020104030203" pitchFamily="2" charset="-79"/>
              </a:rPr>
              <a:t> </a:t>
            </a:r>
            <a:r>
              <a:rPr lang="en-US" dirty="0" err="1">
                <a:effectLst/>
                <a:latin typeface="Aharoni" panose="02010803020104030203" pitchFamily="2" charset="-79"/>
                <a:cs typeface="Aharoni" panose="02010803020104030203" pitchFamily="2" charset="-79"/>
              </a:rPr>
              <a:t>décomposeurs</a:t>
            </a:r>
            <a:r>
              <a:rPr lang="en-US" dirty="0">
                <a:effectLst/>
                <a:latin typeface="Aharoni" panose="02010803020104030203" pitchFamily="2" charset="-79"/>
                <a:cs typeface="Aharoni" panose="02010803020104030203" pitchFamily="2" charset="-79"/>
              </a:rPr>
              <a:t>, les nutriments </a:t>
            </a:r>
            <a:r>
              <a:rPr lang="en-US" dirty="0" err="1">
                <a:effectLst/>
                <a:latin typeface="Aharoni" panose="02010803020104030203" pitchFamily="2" charset="-79"/>
                <a:cs typeface="Aharoni" panose="02010803020104030203" pitchFamily="2" charset="-79"/>
              </a:rPr>
              <a:t>resteraient</a:t>
            </a:r>
            <a:r>
              <a:rPr lang="en-US" dirty="0">
                <a:effectLst/>
                <a:latin typeface="Aharoni" panose="02010803020104030203" pitchFamily="2" charset="-79"/>
                <a:cs typeface="Aharoni" panose="02010803020104030203" pitchFamily="2" charset="-79"/>
              </a:rPr>
              <a:t> </a:t>
            </a:r>
            <a:r>
              <a:rPr lang="en-US" dirty="0" err="1">
                <a:effectLst/>
                <a:latin typeface="Aharoni" panose="02010803020104030203" pitchFamily="2" charset="-79"/>
                <a:cs typeface="Aharoni" panose="02010803020104030203" pitchFamily="2" charset="-79"/>
              </a:rPr>
              <a:t>prisonniers</a:t>
            </a:r>
            <a:r>
              <a:rPr lang="en-US" dirty="0">
                <a:effectLst/>
                <a:latin typeface="Aharoni" panose="02010803020104030203" pitchFamily="2" charset="-79"/>
                <a:cs typeface="Aharoni" panose="02010803020104030203" pitchFamily="2" charset="-79"/>
              </a:rPr>
              <a:t> dans les </a:t>
            </a:r>
            <a:r>
              <a:rPr lang="en-US" dirty="0" err="1">
                <a:effectLst/>
                <a:latin typeface="Aharoni" panose="02010803020104030203" pitchFamily="2" charset="-79"/>
                <a:cs typeface="Aharoni" panose="02010803020104030203" pitchFamily="2" charset="-79"/>
              </a:rPr>
              <a:t>animaux</a:t>
            </a:r>
            <a:r>
              <a:rPr lang="en-US" dirty="0">
                <a:effectLst/>
                <a:latin typeface="Aharoni" panose="02010803020104030203" pitchFamily="2" charset="-79"/>
                <a:cs typeface="Aharoni" panose="02010803020104030203" pitchFamily="2" charset="-79"/>
              </a:rPr>
              <a:t> </a:t>
            </a:r>
            <a:r>
              <a:rPr lang="en-US" dirty="0" err="1">
                <a:effectLst/>
                <a:latin typeface="Aharoni" panose="02010803020104030203" pitchFamily="2" charset="-79"/>
                <a:cs typeface="Aharoni" panose="02010803020104030203" pitchFamily="2" charset="-79"/>
              </a:rPr>
              <a:t>morts</a:t>
            </a:r>
            <a:r>
              <a:rPr lang="en-US" dirty="0">
                <a:effectLst/>
                <a:latin typeface="Aharoni" panose="02010803020104030203" pitchFamily="2" charset="-79"/>
                <a:cs typeface="Aharoni" panose="02010803020104030203" pitchFamily="2" charset="-79"/>
              </a:rPr>
              <a:t>, les branches, les </a:t>
            </a:r>
            <a:r>
              <a:rPr lang="en-US" dirty="0" err="1">
                <a:effectLst/>
                <a:latin typeface="Aharoni" panose="02010803020104030203" pitchFamily="2" charset="-79"/>
                <a:cs typeface="Aharoni" panose="02010803020104030203" pitchFamily="2" charset="-79"/>
              </a:rPr>
              <a:t>buches</a:t>
            </a:r>
            <a:r>
              <a:rPr lang="en-US" dirty="0">
                <a:effectLst/>
                <a:latin typeface="Aharoni" panose="02010803020104030203" pitchFamily="2" charset="-79"/>
                <a:cs typeface="Aharoni" panose="02010803020104030203" pitchFamily="2" charset="-79"/>
              </a:rPr>
              <a:t> et les </a:t>
            </a:r>
            <a:r>
              <a:rPr lang="en-US" dirty="0" err="1">
                <a:effectLst/>
                <a:latin typeface="Aharoni" panose="02010803020104030203" pitchFamily="2" charset="-79"/>
                <a:cs typeface="Aharoni" panose="02010803020104030203" pitchFamily="2" charset="-79"/>
              </a:rPr>
              <a:t>feuilles</a:t>
            </a:r>
            <a:r>
              <a:rPr lang="en-US" dirty="0">
                <a:effectLst/>
                <a:latin typeface="Aharoni" panose="02010803020104030203" pitchFamily="2" charset="-79"/>
                <a:cs typeface="Aharoni" panose="02010803020104030203" pitchFamily="2" charset="-79"/>
              </a:rPr>
              <a:t>. </a:t>
            </a:r>
            <a:r>
              <a:rPr lang="en-US" dirty="0" err="1">
                <a:effectLst/>
                <a:latin typeface="Aharoni" panose="02010803020104030203" pitchFamily="2" charset="-79"/>
                <a:cs typeface="Aharoni" panose="02010803020104030203" pitchFamily="2" charset="-79"/>
              </a:rPr>
              <a:t>Ils</a:t>
            </a:r>
            <a:r>
              <a:rPr lang="en-US" dirty="0">
                <a:effectLst/>
                <a:latin typeface="Aharoni" panose="02010803020104030203" pitchFamily="2" charset="-79"/>
                <a:cs typeface="Aharoni" panose="02010803020104030203" pitchFamily="2" charset="-79"/>
              </a:rPr>
              <a:t> ne </a:t>
            </a:r>
            <a:r>
              <a:rPr lang="en-US" dirty="0" err="1">
                <a:effectLst/>
                <a:latin typeface="Aharoni" panose="02010803020104030203" pitchFamily="2" charset="-79"/>
                <a:cs typeface="Aharoni" panose="02010803020104030203" pitchFamily="2" charset="-79"/>
              </a:rPr>
              <a:t>pourraient</a:t>
            </a:r>
            <a:r>
              <a:rPr lang="en-US" dirty="0">
                <a:effectLst/>
                <a:latin typeface="Aharoni" panose="02010803020104030203" pitchFamily="2" charset="-79"/>
                <a:cs typeface="Aharoni" panose="02010803020104030203" pitchFamily="2" charset="-79"/>
              </a:rPr>
              <a:t> pas </a:t>
            </a:r>
            <a:r>
              <a:rPr lang="en-US" dirty="0" err="1">
                <a:effectLst/>
                <a:latin typeface="Aharoni" panose="02010803020104030203" pitchFamily="2" charset="-79"/>
                <a:cs typeface="Aharoni" panose="02010803020104030203" pitchFamily="2" charset="-79"/>
              </a:rPr>
              <a:t>servir</a:t>
            </a:r>
            <a:r>
              <a:rPr lang="en-US" dirty="0">
                <a:effectLst/>
                <a:latin typeface="Aharoni" panose="02010803020104030203" pitchFamily="2" charset="-79"/>
                <a:cs typeface="Aharoni" panose="02010803020104030203" pitchFamily="2" charset="-79"/>
              </a:rPr>
              <a:t> à la </a:t>
            </a:r>
            <a:r>
              <a:rPr lang="en-US" dirty="0" err="1">
                <a:effectLst/>
                <a:latin typeface="Aharoni" panose="02010803020104030203" pitchFamily="2" charset="-79"/>
                <a:cs typeface="Aharoni" panose="02010803020104030203" pitchFamily="2" charset="-79"/>
              </a:rPr>
              <a:t>croissance</a:t>
            </a:r>
            <a:r>
              <a:rPr lang="en-US" dirty="0">
                <a:effectLst/>
                <a:latin typeface="Aharoni" panose="02010803020104030203" pitchFamily="2" charset="-79"/>
                <a:cs typeface="Aharoni" panose="02010803020104030203" pitchFamily="2" charset="-79"/>
              </a:rPr>
              <a:t> des </a:t>
            </a:r>
            <a:r>
              <a:rPr lang="en-US" dirty="0" err="1">
                <a:effectLst/>
                <a:latin typeface="Aharoni" panose="02010803020104030203" pitchFamily="2" charset="-79"/>
                <a:cs typeface="Aharoni" panose="02010803020104030203" pitchFamily="2" charset="-79"/>
              </a:rPr>
              <a:t>plantes</a:t>
            </a:r>
            <a:r>
              <a:rPr lang="en-US" dirty="0">
                <a:effectLst/>
                <a:latin typeface="Aharoni" panose="02010803020104030203" pitchFamily="2" charset="-79"/>
                <a:cs typeface="Aharoni" panose="02010803020104030203" pitchFamily="2" charset="-79"/>
              </a:rPr>
              <a:t>. Si les </a:t>
            </a:r>
            <a:r>
              <a:rPr lang="en-US" dirty="0" err="1">
                <a:effectLst/>
                <a:latin typeface="Aharoni" panose="02010803020104030203" pitchFamily="2" charset="-79"/>
                <a:cs typeface="Aharoni" panose="02010803020104030203" pitchFamily="2" charset="-79"/>
              </a:rPr>
              <a:t>plantes</a:t>
            </a:r>
            <a:r>
              <a:rPr lang="en-US" dirty="0">
                <a:effectLst/>
                <a:latin typeface="Aharoni" panose="02010803020104030203" pitchFamily="2" charset="-79"/>
                <a:cs typeface="Aharoni" panose="02010803020104030203" pitchFamily="2" charset="-79"/>
              </a:rPr>
              <a:t> ne </a:t>
            </a:r>
            <a:r>
              <a:rPr lang="en-US" dirty="0" err="1">
                <a:effectLst/>
                <a:latin typeface="Aharoni" panose="02010803020104030203" pitchFamily="2" charset="-79"/>
                <a:cs typeface="Aharoni" panose="02010803020104030203" pitchFamily="2" charset="-79"/>
              </a:rPr>
              <a:t>poussent</a:t>
            </a:r>
            <a:r>
              <a:rPr lang="en-US" dirty="0">
                <a:effectLst/>
                <a:latin typeface="Aharoni" panose="02010803020104030203" pitchFamily="2" charset="-79"/>
                <a:cs typeface="Aharoni" panose="02010803020104030203" pitchFamily="2" charset="-79"/>
              </a:rPr>
              <a:t> pas, </a:t>
            </a:r>
            <a:r>
              <a:rPr lang="en-US" dirty="0" err="1">
                <a:effectLst/>
                <a:latin typeface="Aharoni" panose="02010803020104030203" pitchFamily="2" charset="-79"/>
                <a:cs typeface="Aharoni" panose="02010803020104030203" pitchFamily="2" charset="-79"/>
              </a:rPr>
              <a:t>elles</a:t>
            </a:r>
            <a:r>
              <a:rPr lang="en-US" dirty="0">
                <a:effectLst/>
                <a:latin typeface="Aharoni" panose="02010803020104030203" pitchFamily="2" charset="-79"/>
                <a:cs typeface="Aharoni" panose="02010803020104030203" pitchFamily="2" charset="-79"/>
              </a:rPr>
              <a:t> ne </a:t>
            </a:r>
            <a:r>
              <a:rPr lang="en-US" dirty="0" err="1">
                <a:effectLst/>
                <a:latin typeface="Aharoni" panose="02010803020104030203" pitchFamily="2" charset="-79"/>
                <a:cs typeface="Aharoni" panose="02010803020104030203" pitchFamily="2" charset="-79"/>
              </a:rPr>
              <a:t>peuvent</a:t>
            </a:r>
            <a:r>
              <a:rPr lang="en-US" dirty="0">
                <a:effectLst/>
                <a:latin typeface="Aharoni" panose="02010803020104030203" pitchFamily="2" charset="-79"/>
                <a:cs typeface="Aharoni" panose="02010803020104030203" pitchFamily="2" charset="-79"/>
              </a:rPr>
              <a:t> pas </a:t>
            </a:r>
            <a:r>
              <a:rPr lang="en-US" dirty="0" err="1">
                <a:effectLst/>
                <a:latin typeface="Aharoni" panose="02010803020104030203" pitchFamily="2" charset="-79"/>
                <a:cs typeface="Aharoni" panose="02010803020104030203" pitchFamily="2" charset="-79"/>
              </a:rPr>
              <a:t>survivre</a:t>
            </a:r>
            <a:r>
              <a:rPr lang="en-US" dirty="0">
                <a:effectLst/>
                <a:latin typeface="Aharoni" panose="02010803020104030203" pitchFamily="2" charset="-79"/>
                <a:cs typeface="Aharoni" panose="02010803020104030203" pitchFamily="2" charset="-79"/>
              </a:rPr>
              <a:t>. Sans </a:t>
            </a:r>
            <a:r>
              <a:rPr lang="en-US" dirty="0" err="1">
                <a:effectLst/>
                <a:latin typeface="Aharoni" panose="02010803020104030203" pitchFamily="2" charset="-79"/>
                <a:cs typeface="Aharoni" panose="02010803020104030203" pitchFamily="2" charset="-79"/>
              </a:rPr>
              <a:t>plantes</a:t>
            </a:r>
            <a:r>
              <a:rPr lang="en-US" dirty="0">
                <a:effectLst/>
                <a:latin typeface="Aharoni" panose="02010803020104030203" pitchFamily="2" charset="-79"/>
                <a:cs typeface="Aharoni" panose="02010803020104030203" pitchFamily="2" charset="-79"/>
              </a:rPr>
              <a:t>, </a:t>
            </a:r>
            <a:r>
              <a:rPr lang="en-US" dirty="0" err="1">
                <a:effectLst/>
                <a:latin typeface="Aharoni" panose="02010803020104030203" pitchFamily="2" charset="-79"/>
                <a:cs typeface="Aharoni" panose="02010803020104030203" pitchFamily="2" charset="-79"/>
              </a:rPr>
              <a:t>tous</a:t>
            </a:r>
            <a:r>
              <a:rPr lang="en-US" dirty="0">
                <a:effectLst/>
                <a:latin typeface="Aharoni" panose="02010803020104030203" pitchFamily="2" charset="-79"/>
                <a:cs typeface="Aharoni" panose="02010803020104030203" pitchFamily="2" charset="-79"/>
              </a:rPr>
              <a:t> les </a:t>
            </a:r>
            <a:r>
              <a:rPr lang="en-US" dirty="0" err="1">
                <a:effectLst/>
                <a:latin typeface="Aharoni" panose="02010803020104030203" pitchFamily="2" charset="-79"/>
                <a:cs typeface="Aharoni" panose="02010803020104030203" pitchFamily="2" charset="-79"/>
              </a:rPr>
              <a:t>êtres</a:t>
            </a:r>
            <a:r>
              <a:rPr lang="en-US" dirty="0">
                <a:effectLst/>
                <a:latin typeface="Aharoni" panose="02010803020104030203" pitchFamily="2" charset="-79"/>
                <a:cs typeface="Aharoni" panose="02010803020104030203" pitchFamily="2" charset="-79"/>
              </a:rPr>
              <a:t> </a:t>
            </a:r>
            <a:r>
              <a:rPr lang="en-US" dirty="0" err="1">
                <a:effectLst/>
                <a:latin typeface="Aharoni" panose="02010803020104030203" pitchFamily="2" charset="-79"/>
                <a:cs typeface="Aharoni" panose="02010803020104030203" pitchFamily="2" charset="-79"/>
              </a:rPr>
              <a:t>vivants</a:t>
            </a:r>
            <a:r>
              <a:rPr lang="en-US" dirty="0">
                <a:effectLst/>
                <a:latin typeface="Aharoni" panose="02010803020104030203" pitchFamily="2" charset="-79"/>
                <a:cs typeface="Aharoni" panose="02010803020104030203" pitchFamily="2" charset="-79"/>
              </a:rPr>
              <a:t> </a:t>
            </a:r>
            <a:r>
              <a:rPr lang="en-US" dirty="0" err="1">
                <a:effectLst/>
                <a:latin typeface="Aharoni" panose="02010803020104030203" pitchFamily="2" charset="-79"/>
                <a:cs typeface="Aharoni" panose="02010803020104030203" pitchFamily="2" charset="-79"/>
              </a:rPr>
              <a:t>en</a:t>
            </a:r>
            <a:r>
              <a:rPr lang="en-US" dirty="0">
                <a:effectLst/>
                <a:latin typeface="Aharoni" panose="02010803020104030203" pitchFamily="2" charset="-79"/>
                <a:cs typeface="Aharoni" panose="02010803020104030203" pitchFamily="2" charset="-79"/>
              </a:rPr>
              <a:t> </a:t>
            </a:r>
            <a:r>
              <a:rPr lang="en-US" dirty="0" err="1">
                <a:effectLst/>
                <a:latin typeface="Aharoni" panose="02010803020104030203" pitchFamily="2" charset="-79"/>
                <a:cs typeface="Aharoni" panose="02010803020104030203" pitchFamily="2" charset="-79"/>
              </a:rPr>
              <a:t>viendraient</a:t>
            </a:r>
            <a:r>
              <a:rPr lang="en-US" dirty="0">
                <a:effectLst/>
                <a:latin typeface="Aharoni" panose="02010803020104030203" pitchFamily="2" charset="-79"/>
                <a:cs typeface="Aharoni" panose="02010803020104030203" pitchFamily="2" charset="-79"/>
              </a:rPr>
              <a:t> à </a:t>
            </a:r>
            <a:r>
              <a:rPr lang="en-US" dirty="0" err="1">
                <a:effectLst/>
                <a:latin typeface="Aharoni" panose="02010803020104030203" pitchFamily="2" charset="-79"/>
                <a:cs typeface="Aharoni" panose="02010803020104030203" pitchFamily="2" charset="-79"/>
              </a:rPr>
              <a:t>mourir</a:t>
            </a:r>
            <a:r>
              <a:rPr lang="en-US" dirty="0">
                <a:effectLst/>
                <a:latin typeface="Aharoni" panose="02010803020104030203" pitchFamily="2" charset="-79"/>
                <a:cs typeface="Aharoni" panose="02010803020104030203" pitchFamily="2" charset="-79"/>
              </a:rPr>
              <a:t>.</a:t>
            </a:r>
          </a:p>
        </p:txBody>
      </p:sp>
    </p:spTree>
    <p:extLst>
      <p:ext uri="{BB962C8B-B14F-4D97-AF65-F5344CB8AC3E}">
        <p14:creationId xmlns:p14="http://schemas.microsoft.com/office/powerpoint/2010/main" val="3613353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Le rôle des champignons décomposeurs dans la nature - La Salamandre">
            <a:extLst>
              <a:ext uri="{FF2B5EF4-FFF2-40B4-BE49-F238E27FC236}">
                <a16:creationId xmlns:a16="http://schemas.microsoft.com/office/drawing/2014/main" id="{20BCCC60-8682-4FF6-958E-406DC1C5B0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576" b="32829"/>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3DD8B24E-2D22-4874-932F-1C4D0F55A018}"/>
              </a:ext>
            </a:extLst>
          </p:cNvPr>
          <p:cNvSpPr txBox="1"/>
          <p:nvPr/>
        </p:nvSpPr>
        <p:spPr>
          <a:xfrm>
            <a:off x="388962" y="3752850"/>
            <a:ext cx="11320434" cy="2452687"/>
          </a:xfrm>
          <a:prstGeom prst="rect">
            <a:avLst/>
          </a:prstGeom>
        </p:spPr>
        <p:txBody>
          <a:bodyPr vert="horz" lIns="91440" tIns="45720" rIns="91440" bIns="45720" rtlCol="0" anchor="ctr">
            <a:normAutofit/>
          </a:bodyPr>
          <a:lstStyle/>
          <a:p>
            <a:pPr indent="-228600">
              <a:lnSpc>
                <a:spcPct val="90000"/>
              </a:lnSpc>
              <a:spcAft>
                <a:spcPts val="1000"/>
              </a:spcAft>
              <a:buFont typeface="Arial" panose="020B0604020202020204" pitchFamily="34" charset="0"/>
              <a:buChar char="•"/>
            </a:pPr>
            <a:r>
              <a:rPr lang="en-US" b="1" u="sng" dirty="0" err="1">
                <a:effectLst/>
                <a:latin typeface="Congenial Black" panose="02000503040000020004" pitchFamily="2" charset="0"/>
              </a:rPr>
              <a:t>Décomposer</a:t>
            </a:r>
            <a:r>
              <a:rPr lang="en-US" b="1" u="sng" dirty="0">
                <a:effectLst/>
                <a:latin typeface="Congenial Black" panose="02000503040000020004" pitchFamily="2" charset="0"/>
              </a:rPr>
              <a:t> </a:t>
            </a:r>
            <a:r>
              <a:rPr lang="en-US" b="1" u="sng" dirty="0" err="1">
                <a:effectLst/>
                <a:latin typeface="Congenial Black" panose="02000503040000020004" pitchFamily="2" charset="0"/>
              </a:rPr>
              <a:t>leur</a:t>
            </a:r>
            <a:r>
              <a:rPr lang="en-US" b="1" u="sng" dirty="0">
                <a:effectLst/>
                <a:latin typeface="Congenial Black" panose="02000503040000020004" pitchFamily="2" charset="0"/>
              </a:rPr>
              <a:t> </a:t>
            </a:r>
            <a:r>
              <a:rPr lang="en-US" b="1" u="sng" dirty="0" err="1">
                <a:effectLst/>
                <a:latin typeface="Congenial Black" panose="02000503040000020004" pitchFamily="2" charset="0"/>
              </a:rPr>
              <a:t>nourriture</a:t>
            </a:r>
            <a:endParaRPr lang="en-US" dirty="0">
              <a:effectLst/>
              <a:latin typeface="Congenial Black" panose="02000503040000020004" pitchFamily="2" charset="0"/>
            </a:endParaRPr>
          </a:p>
          <a:p>
            <a:pPr>
              <a:lnSpc>
                <a:spcPct val="90000"/>
              </a:lnSpc>
              <a:spcAft>
                <a:spcPts val="1000"/>
              </a:spcAft>
            </a:pPr>
            <a:r>
              <a:rPr lang="en-US" dirty="0">
                <a:effectLst/>
                <a:latin typeface="Aharoni" panose="02010803020104030203" pitchFamily="2" charset="-79"/>
                <a:cs typeface="Aharoni" panose="02010803020104030203" pitchFamily="2" charset="-79"/>
              </a:rPr>
              <a:t>À cause de </a:t>
            </a:r>
            <a:r>
              <a:rPr lang="en-US" dirty="0" err="1">
                <a:effectLst/>
                <a:latin typeface="Aharoni" panose="02010803020104030203" pitchFamily="2" charset="-79"/>
                <a:cs typeface="Aharoni" panose="02010803020104030203" pitchFamily="2" charset="-79"/>
              </a:rPr>
              <a:t>leur</a:t>
            </a:r>
            <a:r>
              <a:rPr lang="en-US" dirty="0">
                <a:effectLst/>
                <a:latin typeface="Aharoni" panose="02010803020104030203" pitchFamily="2" charset="-79"/>
                <a:cs typeface="Aharoni" panose="02010803020104030203" pitchFamily="2" charset="-79"/>
              </a:rPr>
              <a:t> petite taille, </a:t>
            </a:r>
            <a:r>
              <a:rPr lang="en-US" dirty="0" err="1">
                <a:effectLst/>
                <a:latin typeface="Aharoni" panose="02010803020104030203" pitchFamily="2" charset="-79"/>
                <a:cs typeface="Aharoni" panose="02010803020104030203" pitchFamily="2" charset="-79"/>
              </a:rPr>
              <a:t>plusieurs</a:t>
            </a:r>
            <a:r>
              <a:rPr lang="en-US" dirty="0">
                <a:effectLst/>
                <a:latin typeface="Aharoni" panose="02010803020104030203" pitchFamily="2" charset="-79"/>
                <a:cs typeface="Aharoni" panose="02010803020104030203" pitchFamily="2" charset="-79"/>
              </a:rPr>
              <a:t> </a:t>
            </a:r>
            <a:r>
              <a:rPr lang="en-US" dirty="0" err="1">
                <a:effectLst/>
                <a:latin typeface="Aharoni" panose="02010803020104030203" pitchFamily="2" charset="-79"/>
                <a:cs typeface="Aharoni" panose="02010803020104030203" pitchFamily="2" charset="-79"/>
              </a:rPr>
              <a:t>sortes</a:t>
            </a:r>
            <a:r>
              <a:rPr lang="en-US" dirty="0">
                <a:effectLst/>
                <a:latin typeface="Aharoni" panose="02010803020104030203" pitchFamily="2" charset="-79"/>
                <a:cs typeface="Aharoni" panose="02010803020104030203" pitchFamily="2" charset="-79"/>
              </a:rPr>
              <a:t> de </a:t>
            </a:r>
            <a:r>
              <a:rPr lang="en-US" dirty="0" err="1">
                <a:effectLst/>
                <a:latin typeface="Aharoni" panose="02010803020104030203" pitchFamily="2" charset="-79"/>
                <a:cs typeface="Aharoni" panose="02010803020104030203" pitchFamily="2" charset="-79"/>
              </a:rPr>
              <a:t>décomposeurs</a:t>
            </a:r>
            <a:r>
              <a:rPr lang="en-US" dirty="0">
                <a:effectLst/>
                <a:latin typeface="Aharoni" panose="02010803020104030203" pitchFamily="2" charset="-79"/>
                <a:cs typeface="Aharoni" panose="02010803020104030203" pitchFamily="2" charset="-79"/>
              </a:rPr>
              <a:t> </a:t>
            </a:r>
            <a:r>
              <a:rPr lang="en-US" dirty="0" err="1">
                <a:effectLst/>
                <a:latin typeface="Aharoni" panose="02010803020104030203" pitchFamily="2" charset="-79"/>
                <a:cs typeface="Aharoni" panose="02010803020104030203" pitchFamily="2" charset="-79"/>
              </a:rPr>
              <a:t>travaillent</a:t>
            </a:r>
            <a:r>
              <a:rPr lang="en-US" dirty="0">
                <a:effectLst/>
                <a:latin typeface="Aharoni" panose="02010803020104030203" pitchFamily="2" charset="-79"/>
                <a:cs typeface="Aharoni" panose="02010803020104030203" pitchFamily="2" charset="-79"/>
              </a:rPr>
              <a:t> à </a:t>
            </a:r>
            <a:r>
              <a:rPr lang="en-US" dirty="0" err="1">
                <a:effectLst/>
                <a:latin typeface="Aharoni" panose="02010803020104030203" pitchFamily="2" charset="-79"/>
                <a:cs typeface="Aharoni" panose="02010803020104030203" pitchFamily="2" charset="-79"/>
              </a:rPr>
              <a:t>décomposer</a:t>
            </a:r>
            <a:r>
              <a:rPr lang="en-US" dirty="0">
                <a:effectLst/>
                <a:latin typeface="Aharoni" panose="02010803020104030203" pitchFamily="2" charset="-79"/>
                <a:cs typeface="Aharoni" panose="02010803020104030203" pitchFamily="2" charset="-79"/>
              </a:rPr>
              <a:t> les </a:t>
            </a:r>
            <a:r>
              <a:rPr lang="en-US" dirty="0" err="1">
                <a:effectLst/>
                <a:latin typeface="Aharoni" panose="02010803020104030203" pitchFamily="2" charset="-79"/>
                <a:cs typeface="Aharoni" panose="02010803020104030203" pitchFamily="2" charset="-79"/>
              </a:rPr>
              <a:t>gros</a:t>
            </a:r>
            <a:r>
              <a:rPr lang="en-US" dirty="0">
                <a:effectLst/>
                <a:latin typeface="Aharoni" panose="02010803020104030203" pitchFamily="2" charset="-79"/>
                <a:cs typeface="Aharoni" panose="02010803020104030203" pitchFamily="2" charset="-79"/>
              </a:rPr>
              <a:t> morceaux de matière </a:t>
            </a:r>
            <a:r>
              <a:rPr lang="en-US" dirty="0" err="1">
                <a:effectLst/>
                <a:latin typeface="Aharoni" panose="02010803020104030203" pitchFamily="2" charset="-79"/>
                <a:cs typeface="Aharoni" panose="02010803020104030203" pitchFamily="2" charset="-79"/>
              </a:rPr>
              <a:t>morte</a:t>
            </a:r>
            <a:r>
              <a:rPr lang="en-US" dirty="0">
                <a:effectLst/>
                <a:latin typeface="Aharoni" panose="02010803020104030203" pitchFamily="2" charset="-79"/>
                <a:cs typeface="Aharoni" panose="02010803020104030203" pitchFamily="2" charset="-79"/>
              </a:rPr>
              <a:t>. Dans le sol, les </a:t>
            </a:r>
            <a:r>
              <a:rPr lang="en-US" dirty="0" err="1">
                <a:effectLst/>
                <a:latin typeface="Aharoni" panose="02010803020104030203" pitchFamily="2" charset="-79"/>
                <a:cs typeface="Aharoni" panose="02010803020104030203" pitchFamily="2" charset="-79"/>
              </a:rPr>
              <a:t>animaux</a:t>
            </a:r>
            <a:r>
              <a:rPr lang="en-US" dirty="0">
                <a:effectLst/>
                <a:latin typeface="Aharoni" panose="02010803020104030203" pitchFamily="2" charset="-79"/>
                <a:cs typeface="Aharoni" panose="02010803020104030203" pitchFamily="2" charset="-79"/>
              </a:rPr>
              <a:t> </a:t>
            </a:r>
            <a:r>
              <a:rPr lang="en-US" dirty="0" err="1">
                <a:effectLst/>
                <a:latin typeface="Aharoni" panose="02010803020104030203" pitchFamily="2" charset="-79"/>
                <a:cs typeface="Aharoni" panose="02010803020104030203" pitchFamily="2" charset="-79"/>
              </a:rPr>
              <a:t>tels</a:t>
            </a:r>
            <a:r>
              <a:rPr lang="en-US" dirty="0">
                <a:effectLst/>
                <a:latin typeface="Aharoni" panose="02010803020104030203" pitchFamily="2" charset="-79"/>
                <a:cs typeface="Aharoni" panose="02010803020104030203" pitchFamily="2" charset="-79"/>
              </a:rPr>
              <a:t> que les escargots, les </a:t>
            </a:r>
            <a:r>
              <a:rPr lang="en-US" dirty="0" err="1">
                <a:effectLst/>
                <a:latin typeface="Aharoni" panose="02010803020104030203" pitchFamily="2" charset="-79"/>
                <a:cs typeface="Aharoni" panose="02010803020104030203" pitchFamily="2" charset="-79"/>
              </a:rPr>
              <a:t>acariens</a:t>
            </a:r>
            <a:r>
              <a:rPr lang="en-US" dirty="0">
                <a:effectLst/>
                <a:latin typeface="Aharoni" panose="02010803020104030203" pitchFamily="2" charset="-79"/>
                <a:cs typeface="Aharoni" panose="02010803020104030203" pitchFamily="2" charset="-79"/>
              </a:rPr>
              <a:t> et le </a:t>
            </a:r>
            <a:r>
              <a:rPr lang="en-US" dirty="0" err="1">
                <a:effectLst/>
                <a:latin typeface="Aharoni" panose="02010803020104030203" pitchFamily="2" charset="-79"/>
                <a:cs typeface="Aharoni" panose="02010803020104030203" pitchFamily="2" charset="-79"/>
              </a:rPr>
              <a:t>vers</a:t>
            </a:r>
            <a:r>
              <a:rPr lang="en-US" dirty="0">
                <a:effectLst/>
                <a:latin typeface="Aharoni" panose="02010803020104030203" pitchFamily="2" charset="-79"/>
                <a:cs typeface="Aharoni" panose="02010803020104030203" pitchFamily="2" charset="-79"/>
              </a:rPr>
              <a:t> de </a:t>
            </a:r>
            <a:r>
              <a:rPr lang="en-US" dirty="0" err="1">
                <a:effectLst/>
                <a:latin typeface="Aharoni" panose="02010803020104030203" pitchFamily="2" charset="-79"/>
                <a:cs typeface="Aharoni" panose="02010803020104030203" pitchFamily="2" charset="-79"/>
              </a:rPr>
              <a:t>terre</a:t>
            </a:r>
            <a:r>
              <a:rPr lang="en-US" dirty="0">
                <a:effectLst/>
                <a:latin typeface="Aharoni" panose="02010803020104030203" pitchFamily="2" charset="-79"/>
                <a:cs typeface="Aharoni" panose="02010803020104030203" pitchFamily="2" charset="-79"/>
              </a:rPr>
              <a:t> se </a:t>
            </a:r>
            <a:r>
              <a:rPr lang="en-US" dirty="0" err="1">
                <a:effectLst/>
                <a:latin typeface="Aharoni" panose="02010803020104030203" pitchFamily="2" charset="-79"/>
                <a:cs typeface="Aharoni" panose="02010803020104030203" pitchFamily="2" charset="-79"/>
              </a:rPr>
              <a:t>nourrisent</a:t>
            </a:r>
            <a:r>
              <a:rPr lang="en-US" dirty="0">
                <a:effectLst/>
                <a:latin typeface="Aharoni" panose="02010803020104030203" pitchFamily="2" charset="-79"/>
                <a:cs typeface="Aharoni" panose="02010803020104030203" pitchFamily="2" charset="-79"/>
              </a:rPr>
              <a:t> de </a:t>
            </a:r>
            <a:r>
              <a:rPr lang="en-US" dirty="0" err="1">
                <a:effectLst/>
                <a:latin typeface="Aharoni" panose="02010803020104030203" pitchFamily="2" charset="-79"/>
                <a:cs typeface="Aharoni" panose="02010803020104030203" pitchFamily="2" charset="-79"/>
              </a:rPr>
              <a:t>plantes</a:t>
            </a:r>
            <a:r>
              <a:rPr lang="en-US" dirty="0">
                <a:effectLst/>
                <a:latin typeface="Aharoni" panose="02010803020104030203" pitchFamily="2" charset="-79"/>
                <a:cs typeface="Aharoni" panose="02010803020104030203" pitchFamily="2" charset="-79"/>
              </a:rPr>
              <a:t>, </a:t>
            </a:r>
            <a:r>
              <a:rPr lang="en-US" dirty="0" err="1">
                <a:effectLst/>
                <a:latin typeface="Aharoni" panose="02010803020104030203" pitchFamily="2" charset="-79"/>
                <a:cs typeface="Aharoni" panose="02010803020104030203" pitchFamily="2" charset="-79"/>
              </a:rPr>
              <a:t>d’herbivores</a:t>
            </a:r>
            <a:r>
              <a:rPr lang="en-US" dirty="0">
                <a:effectLst/>
                <a:latin typeface="Aharoni" panose="02010803020104030203" pitchFamily="2" charset="-79"/>
                <a:cs typeface="Aharoni" panose="02010803020104030203" pitchFamily="2" charset="-79"/>
              </a:rPr>
              <a:t> et de carnivores </a:t>
            </a:r>
            <a:r>
              <a:rPr lang="en-US" dirty="0" err="1">
                <a:effectLst/>
                <a:latin typeface="Aharoni" panose="02010803020104030203" pitchFamily="2" charset="-79"/>
                <a:cs typeface="Aharoni" panose="02010803020104030203" pitchFamily="2" charset="-79"/>
              </a:rPr>
              <a:t>morts</a:t>
            </a:r>
            <a:r>
              <a:rPr lang="en-US" dirty="0">
                <a:effectLst/>
                <a:latin typeface="Aharoni" panose="02010803020104030203" pitchFamily="2" charset="-79"/>
                <a:cs typeface="Aharoni" panose="02010803020104030203" pitchFamily="2" charset="-79"/>
              </a:rPr>
              <a:t> et les </a:t>
            </a:r>
            <a:r>
              <a:rPr lang="en-US" dirty="0" err="1">
                <a:effectLst/>
                <a:latin typeface="Aharoni" panose="02010803020104030203" pitchFamily="2" charset="-79"/>
                <a:cs typeface="Aharoni" panose="02010803020104030203" pitchFamily="2" charset="-79"/>
              </a:rPr>
              <a:t>décomposent</a:t>
            </a:r>
            <a:r>
              <a:rPr lang="en-US" dirty="0">
                <a:effectLst/>
                <a:latin typeface="Aharoni" panose="02010803020104030203" pitchFamily="2" charset="-79"/>
                <a:cs typeface="Aharoni" panose="02010803020104030203" pitchFamily="2" charset="-79"/>
              </a:rPr>
              <a:t>. Dans </a:t>
            </a:r>
            <a:r>
              <a:rPr lang="en-US" dirty="0" err="1">
                <a:effectLst/>
                <a:latin typeface="Aharoni" panose="02010803020104030203" pitchFamily="2" charset="-79"/>
                <a:cs typeface="Aharoni" panose="02010803020104030203" pitchFamily="2" charset="-79"/>
              </a:rPr>
              <a:t>l’eau</a:t>
            </a:r>
            <a:r>
              <a:rPr lang="en-US" dirty="0">
                <a:effectLst/>
                <a:latin typeface="Aharoni" panose="02010803020104030203" pitchFamily="2" charset="-79"/>
                <a:cs typeface="Aharoni" panose="02010803020104030203" pitchFamily="2" charset="-79"/>
              </a:rPr>
              <a:t>, les petits </a:t>
            </a:r>
            <a:r>
              <a:rPr lang="en-US" dirty="0" err="1">
                <a:effectLst/>
                <a:latin typeface="Aharoni" panose="02010803020104030203" pitchFamily="2" charset="-79"/>
                <a:cs typeface="Aharoni" panose="02010803020104030203" pitchFamily="2" charset="-79"/>
              </a:rPr>
              <a:t>crustacés</a:t>
            </a:r>
            <a:r>
              <a:rPr lang="en-US" dirty="0">
                <a:effectLst/>
                <a:latin typeface="Aharoni" panose="02010803020104030203" pitchFamily="2" charset="-79"/>
                <a:cs typeface="Aharoni" panose="02010803020104030203" pitchFamily="2" charset="-79"/>
              </a:rPr>
              <a:t> </a:t>
            </a:r>
            <a:r>
              <a:rPr lang="en-US" dirty="0" err="1">
                <a:effectLst/>
                <a:latin typeface="Aharoni" panose="02010803020104030203" pitchFamily="2" charset="-79"/>
                <a:cs typeface="Aharoni" panose="02010803020104030203" pitchFamily="2" charset="-79"/>
              </a:rPr>
              <a:t>comme</a:t>
            </a:r>
            <a:r>
              <a:rPr lang="en-US" dirty="0">
                <a:effectLst/>
                <a:latin typeface="Aharoni" panose="02010803020104030203" pitchFamily="2" charset="-79"/>
                <a:cs typeface="Aharoni" panose="02010803020104030203" pitchFamily="2" charset="-79"/>
              </a:rPr>
              <a:t> les </a:t>
            </a:r>
            <a:r>
              <a:rPr lang="en-US" dirty="0" err="1">
                <a:effectLst/>
                <a:latin typeface="Aharoni" panose="02010803020104030203" pitchFamily="2" charset="-79"/>
                <a:cs typeface="Aharoni" panose="02010803020104030203" pitchFamily="2" charset="-79"/>
              </a:rPr>
              <a:t>crabes</a:t>
            </a:r>
            <a:r>
              <a:rPr lang="en-US" dirty="0">
                <a:effectLst/>
                <a:latin typeface="Aharoni" panose="02010803020104030203" pitchFamily="2" charset="-79"/>
                <a:cs typeface="Aharoni" panose="02010803020104030203" pitchFamily="2" charset="-79"/>
              </a:rPr>
              <a:t> et les </a:t>
            </a:r>
            <a:r>
              <a:rPr lang="en-US" dirty="0" err="1">
                <a:effectLst/>
                <a:latin typeface="Aharoni" panose="02010803020104030203" pitchFamily="2" charset="-79"/>
                <a:cs typeface="Aharoni" panose="02010803020104030203" pitchFamily="2" charset="-79"/>
              </a:rPr>
              <a:t>larves</a:t>
            </a:r>
            <a:r>
              <a:rPr lang="en-US" dirty="0">
                <a:effectLst/>
                <a:latin typeface="Aharoni" panose="02010803020104030203" pitchFamily="2" charset="-79"/>
                <a:cs typeface="Aharoni" panose="02010803020104030203" pitchFamily="2" charset="-79"/>
              </a:rPr>
              <a:t> </a:t>
            </a:r>
            <a:r>
              <a:rPr lang="en-US" dirty="0" err="1">
                <a:effectLst/>
                <a:latin typeface="Aharoni" panose="02010803020104030203" pitchFamily="2" charset="-79"/>
                <a:cs typeface="Aharoni" panose="02010803020104030203" pitchFamily="2" charset="-79"/>
              </a:rPr>
              <a:t>sont</a:t>
            </a:r>
            <a:r>
              <a:rPr lang="en-US" dirty="0">
                <a:effectLst/>
                <a:latin typeface="Aharoni" panose="02010803020104030203" pitchFamily="2" charset="-79"/>
                <a:cs typeface="Aharoni" panose="02010803020104030203" pitchFamily="2" charset="-79"/>
              </a:rPr>
              <a:t> des </a:t>
            </a:r>
            <a:r>
              <a:rPr lang="en-US" dirty="0" err="1">
                <a:effectLst/>
                <a:latin typeface="Aharoni" panose="02010803020104030203" pitchFamily="2" charset="-79"/>
                <a:cs typeface="Aharoni" panose="02010803020104030203" pitchFamily="2" charset="-79"/>
              </a:rPr>
              <a:t>éléments</a:t>
            </a:r>
            <a:r>
              <a:rPr lang="en-US" dirty="0">
                <a:effectLst/>
                <a:latin typeface="Aharoni" panose="02010803020104030203" pitchFamily="2" charset="-79"/>
                <a:cs typeface="Aharoni" panose="02010803020104030203" pitchFamily="2" charset="-79"/>
              </a:rPr>
              <a:t> </a:t>
            </a:r>
            <a:r>
              <a:rPr lang="en-US" dirty="0" err="1">
                <a:effectLst/>
                <a:latin typeface="Aharoni" panose="02010803020104030203" pitchFamily="2" charset="-79"/>
                <a:cs typeface="Aharoni" panose="02010803020104030203" pitchFamily="2" charset="-79"/>
              </a:rPr>
              <a:t>importants</a:t>
            </a:r>
            <a:r>
              <a:rPr lang="en-US" dirty="0">
                <a:effectLst/>
                <a:latin typeface="Aharoni" panose="02010803020104030203" pitchFamily="2" charset="-79"/>
                <a:cs typeface="Aharoni" panose="02010803020104030203" pitchFamily="2" charset="-79"/>
              </a:rPr>
              <a:t> du </a:t>
            </a:r>
            <a:r>
              <a:rPr lang="en-US" dirty="0" err="1">
                <a:effectLst/>
                <a:latin typeface="Aharoni" panose="02010803020104030203" pitchFamily="2" charset="-79"/>
                <a:cs typeface="Aharoni" panose="02010803020104030203" pitchFamily="2" charset="-79"/>
              </a:rPr>
              <a:t>réseau</a:t>
            </a:r>
            <a:r>
              <a:rPr lang="en-US" dirty="0">
                <a:effectLst/>
                <a:latin typeface="Aharoni" panose="02010803020104030203" pitchFamily="2" charset="-79"/>
                <a:cs typeface="Aharoni" panose="02010803020104030203" pitchFamily="2" charset="-79"/>
              </a:rPr>
              <a:t> </a:t>
            </a:r>
            <a:r>
              <a:rPr lang="en-US" dirty="0" err="1">
                <a:effectLst/>
                <a:latin typeface="Aharoni" panose="02010803020104030203" pitchFamily="2" charset="-79"/>
                <a:cs typeface="Aharoni" panose="02010803020104030203" pitchFamily="2" charset="-79"/>
              </a:rPr>
              <a:t>alimentaire</a:t>
            </a:r>
            <a:r>
              <a:rPr lang="en-US" dirty="0">
                <a:effectLst/>
                <a:latin typeface="Aharoni" panose="02010803020104030203" pitchFamily="2" charset="-79"/>
                <a:cs typeface="Aharoni" panose="02010803020104030203" pitchFamily="2" charset="-79"/>
              </a:rPr>
              <a:t> des </a:t>
            </a:r>
            <a:r>
              <a:rPr lang="en-US" dirty="0" err="1">
                <a:effectLst/>
                <a:latin typeface="Aharoni" panose="02010803020104030203" pitchFamily="2" charset="-79"/>
                <a:cs typeface="Aharoni" panose="02010803020104030203" pitchFamily="2" charset="-79"/>
              </a:rPr>
              <a:t>détritus</a:t>
            </a:r>
            <a:r>
              <a:rPr lang="en-US" dirty="0">
                <a:effectLst/>
                <a:latin typeface="Aharoni" panose="02010803020104030203" pitchFamily="2" charset="-79"/>
                <a:cs typeface="Aharoni" panose="02010803020104030203" pitchFamily="2" charset="-79"/>
              </a:rPr>
              <a:t>.</a:t>
            </a:r>
          </a:p>
        </p:txBody>
      </p:sp>
    </p:spTree>
    <p:extLst>
      <p:ext uri="{BB962C8B-B14F-4D97-AF65-F5344CB8AC3E}">
        <p14:creationId xmlns:p14="http://schemas.microsoft.com/office/powerpoint/2010/main" val="1827261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A768EC-8030-4112-B09C-FF75F96F3001}"/>
              </a:ext>
            </a:extLst>
          </p:cNvPr>
          <p:cNvSpPr>
            <a:spLocks noGrp="1"/>
          </p:cNvSpPr>
          <p:nvPr>
            <p:ph type="title"/>
          </p:nvPr>
        </p:nvSpPr>
        <p:spPr/>
        <p:txBody>
          <a:bodyPr/>
          <a:lstStyle/>
          <a:p>
            <a:r>
              <a:rPr lang="fr-CA" dirty="0">
                <a:latin typeface="Aharoni" panose="02010803020104030203" pitchFamily="2" charset="-79"/>
                <a:cs typeface="Aharoni" panose="02010803020104030203" pitchFamily="2" charset="-79"/>
              </a:rPr>
              <a:t>Qu’est-ce qu’une chaine alimentaire?</a:t>
            </a:r>
          </a:p>
        </p:txBody>
      </p:sp>
      <p:sp>
        <p:nvSpPr>
          <p:cNvPr id="3" name="Espace réservé du contenu 2">
            <a:extLst>
              <a:ext uri="{FF2B5EF4-FFF2-40B4-BE49-F238E27FC236}">
                <a16:creationId xmlns:a16="http://schemas.microsoft.com/office/drawing/2014/main" id="{53FD4256-3A72-4C63-BA83-3B863560BF49}"/>
              </a:ext>
            </a:extLst>
          </p:cNvPr>
          <p:cNvSpPr>
            <a:spLocks noGrp="1"/>
          </p:cNvSpPr>
          <p:nvPr>
            <p:ph idx="1"/>
          </p:nvPr>
        </p:nvSpPr>
        <p:spPr/>
        <p:txBody>
          <a:bodyPr/>
          <a:lstStyle/>
          <a:p>
            <a:r>
              <a:rPr lang="fr-CA" b="0" i="0" dirty="0">
                <a:solidFill>
                  <a:srgbClr val="000000"/>
                </a:solidFill>
                <a:effectLst/>
                <a:latin typeface="Chromatica"/>
              </a:rPr>
              <a:t>Une </a:t>
            </a:r>
            <a:r>
              <a:rPr lang="fr-CA" b="1" i="0" dirty="0">
                <a:solidFill>
                  <a:srgbClr val="000000"/>
                </a:solidFill>
                <a:effectLst/>
                <a:latin typeface="Chromatica"/>
              </a:rPr>
              <a:t>chaîne alimentaire </a:t>
            </a:r>
            <a:r>
              <a:rPr lang="fr-CA" b="0" i="0" dirty="0">
                <a:solidFill>
                  <a:srgbClr val="000000"/>
                </a:solidFill>
                <a:effectLst/>
                <a:latin typeface="Chromatica"/>
              </a:rPr>
              <a:t>est une suite dans laquelle on présente de quoi se nourrit chacun des êtres vivants d'un écosystème.</a:t>
            </a:r>
            <a:br>
              <a:rPr lang="fr-CA" dirty="0"/>
            </a:br>
            <a:br>
              <a:rPr lang="fr-CA" dirty="0"/>
            </a:br>
            <a:r>
              <a:rPr lang="fr-CA" b="0" i="0" dirty="0">
                <a:solidFill>
                  <a:srgbClr val="000000"/>
                </a:solidFill>
                <a:effectLst/>
                <a:latin typeface="Chromatica"/>
              </a:rPr>
              <a:t>On peut aussi dire qu'une chaîne alimentaire représente les </a:t>
            </a:r>
            <a:r>
              <a:rPr lang="fr-CA" i="0" u="none" strike="noStrike" dirty="0">
                <a:effectLst/>
                <a:latin typeface="Chromatica"/>
                <a:hlinkClick r:id="rId2"/>
              </a:rPr>
              <a:t>relations trophiques</a:t>
            </a:r>
            <a:r>
              <a:rPr lang="fr-CA" b="0" i="0" dirty="0">
                <a:solidFill>
                  <a:srgbClr val="000000"/>
                </a:solidFill>
                <a:effectLst/>
                <a:latin typeface="Chromatica"/>
              </a:rPr>
              <a:t> entre différents organismes vivants.</a:t>
            </a:r>
            <a:endParaRPr lang="fr-CA" dirty="0"/>
          </a:p>
        </p:txBody>
      </p:sp>
      <p:sp>
        <p:nvSpPr>
          <p:cNvPr id="4" name="Explosion : 14 points 3">
            <a:extLst>
              <a:ext uri="{FF2B5EF4-FFF2-40B4-BE49-F238E27FC236}">
                <a16:creationId xmlns:a16="http://schemas.microsoft.com/office/drawing/2014/main" id="{E042F98A-A1E2-470C-B265-D67675D4079B}"/>
              </a:ext>
            </a:extLst>
          </p:cNvPr>
          <p:cNvSpPr/>
          <p:nvPr/>
        </p:nvSpPr>
        <p:spPr>
          <a:xfrm>
            <a:off x="3236422" y="3483033"/>
            <a:ext cx="8362604" cy="332509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a:extLst>
              <a:ext uri="{FF2B5EF4-FFF2-40B4-BE49-F238E27FC236}">
                <a16:creationId xmlns:a16="http://schemas.microsoft.com/office/drawing/2014/main" id="{61F2DEB5-B962-42DE-A8F1-95428F9523F0}"/>
              </a:ext>
            </a:extLst>
          </p:cNvPr>
          <p:cNvSpPr txBox="1"/>
          <p:nvPr/>
        </p:nvSpPr>
        <p:spPr>
          <a:xfrm>
            <a:off x="5408815" y="4655128"/>
            <a:ext cx="4017818" cy="1323439"/>
          </a:xfrm>
          <a:prstGeom prst="rect">
            <a:avLst/>
          </a:prstGeom>
          <a:noFill/>
        </p:spPr>
        <p:txBody>
          <a:bodyPr wrap="square" rtlCol="0">
            <a:spAutoFit/>
          </a:bodyPr>
          <a:lstStyle/>
          <a:p>
            <a:r>
              <a:rPr lang="fr-CA" sz="2000" b="0" i="0" dirty="0">
                <a:solidFill>
                  <a:srgbClr val="000000"/>
                </a:solidFill>
                <a:effectLst/>
                <a:latin typeface="Chromatica"/>
              </a:rPr>
              <a:t>Les </a:t>
            </a:r>
            <a:r>
              <a:rPr lang="fr-CA" sz="2000" b="1" i="0" dirty="0">
                <a:solidFill>
                  <a:srgbClr val="000000"/>
                </a:solidFill>
                <a:effectLst/>
                <a:latin typeface="Chromatica"/>
              </a:rPr>
              <a:t>relations trophiques </a:t>
            </a:r>
            <a:r>
              <a:rPr lang="fr-CA" sz="2000" b="0" i="0" dirty="0">
                <a:solidFill>
                  <a:srgbClr val="000000"/>
                </a:solidFill>
                <a:effectLst/>
                <a:latin typeface="Chromatica"/>
              </a:rPr>
              <a:t>font référence aux relations alimentaires entre les vivants d'un même écosystème.</a:t>
            </a:r>
            <a:endParaRPr lang="fr-CA" sz="2000" dirty="0"/>
          </a:p>
        </p:txBody>
      </p:sp>
    </p:spTree>
    <p:extLst>
      <p:ext uri="{BB962C8B-B14F-4D97-AF65-F5344CB8AC3E}">
        <p14:creationId xmlns:p14="http://schemas.microsoft.com/office/powerpoint/2010/main" val="2858994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0" name="Picture 4" descr="Saprophyte - Définition et exemples">
            <a:extLst>
              <a:ext uri="{FF2B5EF4-FFF2-40B4-BE49-F238E27FC236}">
                <a16:creationId xmlns:a16="http://schemas.microsoft.com/office/drawing/2014/main" id="{B321F6A6-981F-4334-A7C7-2E73D5CE5A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855" b="19205"/>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3DD8B24E-2D22-4874-932F-1C4D0F55A018}"/>
              </a:ext>
            </a:extLst>
          </p:cNvPr>
          <p:cNvSpPr txBox="1"/>
          <p:nvPr/>
        </p:nvSpPr>
        <p:spPr>
          <a:xfrm>
            <a:off x="75064" y="3752850"/>
            <a:ext cx="11634332" cy="2452687"/>
          </a:xfrm>
          <a:prstGeom prst="rect">
            <a:avLst/>
          </a:prstGeom>
        </p:spPr>
        <p:txBody>
          <a:bodyPr vert="horz" lIns="91440" tIns="45720" rIns="91440" bIns="45720" rtlCol="0" anchor="ctr">
            <a:normAutofit/>
          </a:bodyPr>
          <a:lstStyle/>
          <a:p>
            <a:pPr indent="-228600">
              <a:lnSpc>
                <a:spcPct val="90000"/>
              </a:lnSpc>
              <a:spcAft>
                <a:spcPts val="1000"/>
              </a:spcAft>
              <a:buFont typeface="Arial" panose="020B0604020202020204" pitchFamily="34" charset="0"/>
              <a:buChar char="•"/>
            </a:pPr>
            <a:r>
              <a:rPr lang="en-US" sz="2400" b="1" u="sng" dirty="0" err="1">
                <a:effectLst/>
                <a:latin typeface="Congenial Black" panose="02000503040000020004" pitchFamily="2" charset="0"/>
              </a:rPr>
              <a:t>L’équipe</a:t>
            </a:r>
            <a:r>
              <a:rPr lang="en-US" sz="2400" b="1" u="sng" dirty="0">
                <a:effectLst/>
                <a:latin typeface="Congenial Black" panose="02000503040000020004" pitchFamily="2" charset="0"/>
              </a:rPr>
              <a:t> de </a:t>
            </a:r>
            <a:r>
              <a:rPr lang="en-US" sz="2400" b="1" u="sng" dirty="0" err="1">
                <a:effectLst/>
                <a:latin typeface="Congenial Black" panose="02000503040000020004" pitchFamily="2" charset="0"/>
              </a:rPr>
              <a:t>nettoyage</a:t>
            </a:r>
            <a:r>
              <a:rPr lang="en-US" sz="2400" b="1" u="sng" dirty="0">
                <a:effectLst/>
                <a:latin typeface="Congenial Black" panose="02000503040000020004" pitchFamily="2" charset="0"/>
              </a:rPr>
              <a:t> de </a:t>
            </a:r>
            <a:r>
              <a:rPr lang="en-US" sz="2400" b="1" u="sng" dirty="0" err="1">
                <a:effectLst/>
                <a:latin typeface="Congenial Black" panose="02000503040000020004" pitchFamily="2" charset="0"/>
              </a:rPr>
              <a:t>mère</a:t>
            </a:r>
            <a:r>
              <a:rPr lang="en-US" sz="2400" b="1" u="sng" dirty="0">
                <a:effectLst/>
                <a:latin typeface="Congenial Black" panose="02000503040000020004" pitchFamily="2" charset="0"/>
              </a:rPr>
              <a:t> Nature</a:t>
            </a:r>
            <a:endParaRPr lang="en-US" sz="2400" dirty="0">
              <a:effectLst/>
              <a:latin typeface="Congenial Black" panose="02000503040000020004" pitchFamily="2" charset="0"/>
            </a:endParaRPr>
          </a:p>
          <a:p>
            <a:pPr>
              <a:lnSpc>
                <a:spcPct val="90000"/>
              </a:lnSpc>
              <a:spcAft>
                <a:spcPts val="1000"/>
              </a:spcAft>
            </a:pPr>
            <a:r>
              <a:rPr lang="en-US" dirty="0">
                <a:effectLst/>
                <a:latin typeface="Congenial Black" panose="02000503040000020004" pitchFamily="2" charset="0"/>
              </a:rPr>
              <a:t>Les </a:t>
            </a:r>
            <a:r>
              <a:rPr lang="en-US" dirty="0" err="1">
                <a:effectLst/>
                <a:latin typeface="Congenial Black" panose="02000503040000020004" pitchFamily="2" charset="0"/>
              </a:rPr>
              <a:t>décomposeurs</a:t>
            </a:r>
            <a:r>
              <a:rPr lang="en-US" dirty="0">
                <a:effectLst/>
                <a:latin typeface="Congenial Black" panose="02000503040000020004" pitchFamily="2" charset="0"/>
              </a:rPr>
              <a:t> </a:t>
            </a:r>
            <a:r>
              <a:rPr lang="en-US" dirty="0" err="1">
                <a:effectLst/>
                <a:latin typeface="Congenial Black" panose="02000503040000020004" pitchFamily="2" charset="0"/>
              </a:rPr>
              <a:t>obtiennent</a:t>
            </a:r>
            <a:r>
              <a:rPr lang="en-US" dirty="0">
                <a:effectLst/>
                <a:latin typeface="Congenial Black" panose="02000503040000020004" pitchFamily="2" charset="0"/>
              </a:rPr>
              <a:t> </a:t>
            </a:r>
            <a:r>
              <a:rPr lang="en-US" dirty="0" err="1">
                <a:effectLst/>
                <a:latin typeface="Congenial Black" panose="02000503040000020004" pitchFamily="2" charset="0"/>
              </a:rPr>
              <a:t>leur</a:t>
            </a:r>
            <a:r>
              <a:rPr lang="en-US" dirty="0">
                <a:effectLst/>
                <a:latin typeface="Congenial Black" panose="02000503040000020004" pitchFamily="2" charset="0"/>
              </a:rPr>
              <a:t> </a:t>
            </a:r>
            <a:r>
              <a:rPr lang="en-US" dirty="0" err="1">
                <a:effectLst/>
                <a:latin typeface="Congenial Black" panose="02000503040000020004" pitchFamily="2" charset="0"/>
              </a:rPr>
              <a:t>énergie</a:t>
            </a:r>
            <a:r>
              <a:rPr lang="en-US" dirty="0">
                <a:effectLst/>
                <a:latin typeface="Congenial Black" panose="02000503040000020004" pitchFamily="2" charset="0"/>
              </a:rPr>
              <a:t> de la matière </a:t>
            </a:r>
            <a:r>
              <a:rPr lang="en-US" dirty="0" err="1">
                <a:effectLst/>
                <a:latin typeface="Congenial Black" panose="02000503040000020004" pitchFamily="2" charset="0"/>
              </a:rPr>
              <a:t>morte</a:t>
            </a:r>
            <a:r>
              <a:rPr lang="en-US" dirty="0">
                <a:effectLst/>
                <a:latin typeface="Congenial Black" panose="02000503040000020004" pitchFamily="2" charset="0"/>
              </a:rPr>
              <a:t>, </a:t>
            </a:r>
            <a:r>
              <a:rPr lang="en-US" dirty="0" err="1">
                <a:effectLst/>
                <a:latin typeface="Congenial Black" panose="02000503040000020004" pitchFamily="2" charset="0"/>
              </a:rPr>
              <a:t>mais</a:t>
            </a:r>
            <a:r>
              <a:rPr lang="en-US" dirty="0">
                <a:effectLst/>
                <a:latin typeface="Congenial Black" panose="02000503040000020004" pitchFamily="2" charset="0"/>
              </a:rPr>
              <a:t> </a:t>
            </a:r>
            <a:r>
              <a:rPr lang="en-US" dirty="0" err="1">
                <a:effectLst/>
                <a:latin typeface="Congenial Black" panose="02000503040000020004" pitchFamily="2" charset="0"/>
              </a:rPr>
              <a:t>ils</a:t>
            </a:r>
            <a:r>
              <a:rPr lang="en-US" dirty="0">
                <a:effectLst/>
                <a:latin typeface="Congenial Black" panose="02000503040000020004" pitchFamily="2" charset="0"/>
              </a:rPr>
              <a:t> </a:t>
            </a:r>
            <a:r>
              <a:rPr lang="en-US" dirty="0" err="1">
                <a:effectLst/>
                <a:latin typeface="Congenial Black" panose="02000503040000020004" pitchFamily="2" charset="0"/>
              </a:rPr>
              <a:t>contribuent</a:t>
            </a:r>
            <a:r>
              <a:rPr lang="en-US" dirty="0">
                <a:effectLst/>
                <a:latin typeface="Congenial Black" panose="02000503040000020004" pitchFamily="2" charset="0"/>
              </a:rPr>
              <a:t> </a:t>
            </a:r>
            <a:r>
              <a:rPr lang="en-US" dirty="0" err="1">
                <a:effectLst/>
                <a:latin typeface="Congenial Black" panose="02000503040000020004" pitchFamily="2" charset="0"/>
              </a:rPr>
              <a:t>également</a:t>
            </a:r>
            <a:r>
              <a:rPr lang="en-US" dirty="0">
                <a:effectLst/>
                <a:latin typeface="Congenial Black" panose="02000503040000020004" pitchFamily="2" charset="0"/>
              </a:rPr>
              <a:t> à </a:t>
            </a:r>
            <a:r>
              <a:rPr lang="en-US" dirty="0" err="1">
                <a:effectLst/>
                <a:latin typeface="Congenial Black" panose="02000503040000020004" pitchFamily="2" charset="0"/>
              </a:rPr>
              <a:t>maintenir</a:t>
            </a:r>
            <a:r>
              <a:rPr lang="en-US" dirty="0">
                <a:effectLst/>
                <a:latin typeface="Congenial Black" panose="02000503040000020004" pitchFamily="2" charset="0"/>
              </a:rPr>
              <a:t>  </a:t>
            </a:r>
            <a:r>
              <a:rPr lang="en-US" dirty="0" err="1">
                <a:effectLst/>
                <a:latin typeface="Congenial Black" panose="02000503040000020004" pitchFamily="2" charset="0"/>
              </a:rPr>
              <a:t>l’écosystème</a:t>
            </a:r>
            <a:r>
              <a:rPr lang="en-US" dirty="0">
                <a:effectLst/>
                <a:latin typeface="Congenial Black" panose="02000503040000020004" pitchFamily="2" charset="0"/>
              </a:rPr>
              <a:t> propre pour les </a:t>
            </a:r>
            <a:r>
              <a:rPr lang="en-US" dirty="0" err="1">
                <a:effectLst/>
                <a:latin typeface="Congenial Black" panose="02000503040000020004" pitchFamily="2" charset="0"/>
              </a:rPr>
              <a:t>autres</a:t>
            </a:r>
            <a:r>
              <a:rPr lang="en-US" dirty="0">
                <a:effectLst/>
                <a:latin typeface="Congenial Black" panose="02000503040000020004" pitchFamily="2" charset="0"/>
              </a:rPr>
              <a:t> </a:t>
            </a:r>
            <a:r>
              <a:rPr lang="en-US" dirty="0" err="1">
                <a:effectLst/>
                <a:latin typeface="Congenial Black" panose="02000503040000020004" pitchFamily="2" charset="0"/>
              </a:rPr>
              <a:t>êtres</a:t>
            </a:r>
            <a:r>
              <a:rPr lang="en-US" dirty="0">
                <a:effectLst/>
                <a:latin typeface="Congenial Black" panose="02000503040000020004" pitchFamily="2" charset="0"/>
              </a:rPr>
              <a:t> </a:t>
            </a:r>
            <a:r>
              <a:rPr lang="en-US" dirty="0" err="1">
                <a:effectLst/>
                <a:latin typeface="Congenial Black" panose="02000503040000020004" pitchFamily="2" charset="0"/>
              </a:rPr>
              <a:t>vivants</a:t>
            </a:r>
            <a:r>
              <a:rPr lang="en-US" dirty="0">
                <a:effectLst/>
                <a:latin typeface="Congenial Black" panose="02000503040000020004" pitchFamily="2" charset="0"/>
              </a:rPr>
              <a:t>.  Si les </a:t>
            </a:r>
            <a:r>
              <a:rPr lang="en-US" dirty="0" err="1">
                <a:effectLst/>
                <a:latin typeface="Congenial Black" panose="02000503040000020004" pitchFamily="2" charset="0"/>
              </a:rPr>
              <a:t>décomposeurs</a:t>
            </a:r>
            <a:r>
              <a:rPr lang="en-US" dirty="0">
                <a:effectLst/>
                <a:latin typeface="Congenial Black" panose="02000503040000020004" pitchFamily="2" charset="0"/>
              </a:rPr>
              <a:t> ne se </a:t>
            </a:r>
            <a:r>
              <a:rPr lang="en-US" dirty="0" err="1">
                <a:effectLst/>
                <a:latin typeface="Congenial Black" panose="02000503040000020004" pitchFamily="2" charset="0"/>
              </a:rPr>
              <a:t>nourrissaient</a:t>
            </a:r>
            <a:r>
              <a:rPr lang="en-US" dirty="0">
                <a:effectLst/>
                <a:latin typeface="Congenial Black" panose="02000503040000020004" pitchFamily="2" charset="0"/>
              </a:rPr>
              <a:t> pas de la matière </a:t>
            </a:r>
            <a:r>
              <a:rPr lang="en-US" dirty="0" err="1">
                <a:effectLst/>
                <a:latin typeface="Congenial Black" panose="02000503040000020004" pitchFamily="2" charset="0"/>
              </a:rPr>
              <a:t>morte</a:t>
            </a:r>
            <a:r>
              <a:rPr lang="en-US" dirty="0">
                <a:effectLst/>
                <a:latin typeface="Congenial Black" panose="02000503040000020004" pitchFamily="2" charset="0"/>
              </a:rPr>
              <a:t>, un </a:t>
            </a:r>
            <a:r>
              <a:rPr lang="en-US" dirty="0" err="1">
                <a:effectLst/>
                <a:latin typeface="Congenial Black" panose="02000503040000020004" pitchFamily="2" charset="0"/>
              </a:rPr>
              <a:t>écosystème</a:t>
            </a:r>
            <a:r>
              <a:rPr lang="en-US" dirty="0">
                <a:effectLst/>
                <a:latin typeface="Congenial Black" panose="02000503040000020004" pitchFamily="2" charset="0"/>
              </a:rPr>
              <a:t> </a:t>
            </a:r>
            <a:r>
              <a:rPr lang="en-US" dirty="0" err="1">
                <a:effectLst/>
                <a:latin typeface="Congenial Black" panose="02000503040000020004" pitchFamily="2" charset="0"/>
              </a:rPr>
              <a:t>comme</a:t>
            </a:r>
            <a:r>
              <a:rPr lang="en-US" dirty="0">
                <a:effectLst/>
                <a:latin typeface="Congenial Black" panose="02000503040000020004" pitchFamily="2" charset="0"/>
              </a:rPr>
              <a:t> la </a:t>
            </a:r>
            <a:r>
              <a:rPr lang="en-US" dirty="0" err="1">
                <a:effectLst/>
                <a:latin typeface="Congenial Black" panose="02000503040000020004" pitchFamily="2" charset="0"/>
              </a:rPr>
              <a:t>forêt</a:t>
            </a:r>
            <a:r>
              <a:rPr lang="en-US" dirty="0">
                <a:effectLst/>
                <a:latin typeface="Congenial Black" panose="02000503040000020004" pitchFamily="2" charset="0"/>
              </a:rPr>
              <a:t> </a:t>
            </a:r>
            <a:r>
              <a:rPr lang="en-US" dirty="0" err="1">
                <a:effectLst/>
                <a:latin typeface="Congenial Black" panose="02000503040000020004" pitchFamily="2" charset="0"/>
              </a:rPr>
              <a:t>serait</a:t>
            </a:r>
            <a:r>
              <a:rPr lang="en-US" dirty="0">
                <a:effectLst/>
                <a:latin typeface="Congenial Black" panose="02000503040000020004" pitchFamily="2" charset="0"/>
              </a:rPr>
              <a:t> </a:t>
            </a:r>
            <a:r>
              <a:rPr lang="en-US" dirty="0" err="1">
                <a:effectLst/>
                <a:latin typeface="Congenial Black" panose="02000503040000020004" pitchFamily="2" charset="0"/>
              </a:rPr>
              <a:t>enterré</a:t>
            </a:r>
            <a:r>
              <a:rPr lang="en-US" dirty="0">
                <a:effectLst/>
                <a:latin typeface="Congenial Black" panose="02000503040000020004" pitchFamily="2" charset="0"/>
              </a:rPr>
              <a:t> sous des </a:t>
            </a:r>
            <a:r>
              <a:rPr lang="en-US" dirty="0" err="1">
                <a:effectLst/>
                <a:latin typeface="Congenial Black" panose="02000503040000020004" pitchFamily="2" charset="0"/>
              </a:rPr>
              <a:t>tonnes</a:t>
            </a:r>
            <a:r>
              <a:rPr lang="en-US" dirty="0">
                <a:effectLst/>
                <a:latin typeface="Congenial Black" panose="02000503040000020004" pitchFamily="2" charset="0"/>
              </a:rPr>
              <a:t> de </a:t>
            </a:r>
            <a:r>
              <a:rPr lang="en-US" dirty="0" err="1">
                <a:effectLst/>
                <a:latin typeface="Congenial Black" panose="02000503040000020004" pitchFamily="2" charset="0"/>
              </a:rPr>
              <a:t>plantes</a:t>
            </a:r>
            <a:r>
              <a:rPr lang="en-US" dirty="0">
                <a:effectLst/>
                <a:latin typeface="Congenial Black" panose="02000503040000020004" pitchFamily="2" charset="0"/>
              </a:rPr>
              <a:t> et </a:t>
            </a:r>
            <a:r>
              <a:rPr lang="en-US" dirty="0" err="1">
                <a:effectLst/>
                <a:latin typeface="Congenial Black" panose="02000503040000020004" pitchFamily="2" charset="0"/>
              </a:rPr>
              <a:t>d’animaux</a:t>
            </a:r>
            <a:r>
              <a:rPr lang="en-US" dirty="0">
                <a:effectLst/>
                <a:latin typeface="Congenial Black" panose="02000503040000020004" pitchFamily="2" charset="0"/>
              </a:rPr>
              <a:t> </a:t>
            </a:r>
            <a:r>
              <a:rPr lang="en-US" dirty="0" err="1">
                <a:effectLst/>
                <a:latin typeface="Congenial Black" panose="02000503040000020004" pitchFamily="2" charset="0"/>
              </a:rPr>
              <a:t>morts</a:t>
            </a:r>
            <a:r>
              <a:rPr lang="en-US" dirty="0">
                <a:effectLst/>
                <a:latin typeface="Congenial Black" panose="02000503040000020004" pitchFamily="2" charset="0"/>
              </a:rPr>
              <a:t>.</a:t>
            </a:r>
          </a:p>
          <a:p>
            <a:pPr indent="-228600">
              <a:lnSpc>
                <a:spcPct val="90000"/>
              </a:lnSpc>
              <a:spcAft>
                <a:spcPts val="1000"/>
              </a:spcAft>
              <a:buFont typeface="Arial" panose="020B0604020202020204" pitchFamily="34" charset="0"/>
              <a:buChar char="•"/>
            </a:pPr>
            <a:endParaRPr lang="en-US" dirty="0">
              <a:effectLst/>
            </a:endParaRPr>
          </a:p>
        </p:txBody>
      </p:sp>
    </p:spTree>
    <p:extLst>
      <p:ext uri="{BB962C8B-B14F-4D97-AF65-F5344CB8AC3E}">
        <p14:creationId xmlns:p14="http://schemas.microsoft.com/office/powerpoint/2010/main" val="3064165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oneTexte 16">
            <a:extLst>
              <a:ext uri="{FF2B5EF4-FFF2-40B4-BE49-F238E27FC236}">
                <a16:creationId xmlns:a16="http://schemas.microsoft.com/office/drawing/2014/main" id="{B2B0E534-0C4F-4D25-A7A3-45B133A0CCBD}"/>
              </a:ext>
            </a:extLst>
          </p:cNvPr>
          <p:cNvSpPr txBox="1"/>
          <p:nvPr/>
        </p:nvSpPr>
        <p:spPr>
          <a:xfrm>
            <a:off x="7320466" y="609600"/>
            <a:ext cx="4140014" cy="1330839"/>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1000"/>
              </a:spcAft>
            </a:pPr>
            <a:r>
              <a:rPr lang="en-US" sz="3100" b="1" u="sng" dirty="0">
                <a:effectLst/>
                <a:latin typeface="Amasis MT Pro Black" panose="02040A04050005020304" pitchFamily="18" charset="0"/>
                <a:ea typeface="+mj-ea"/>
                <a:cs typeface="+mj-cs"/>
              </a:rPr>
              <a:t>Les </a:t>
            </a:r>
            <a:r>
              <a:rPr lang="en-US" sz="3100" b="1" u="sng" dirty="0" err="1">
                <a:effectLst/>
                <a:latin typeface="Amasis MT Pro Black" panose="02040A04050005020304" pitchFamily="18" charset="0"/>
                <a:ea typeface="+mj-ea"/>
                <a:cs typeface="+mj-cs"/>
              </a:rPr>
              <a:t>chaines</a:t>
            </a:r>
            <a:r>
              <a:rPr lang="en-US" sz="3100" b="1" u="sng" dirty="0">
                <a:effectLst/>
                <a:latin typeface="Amasis MT Pro Black" panose="02040A04050005020304" pitchFamily="18" charset="0"/>
                <a:ea typeface="+mj-ea"/>
                <a:cs typeface="+mj-cs"/>
              </a:rPr>
              <a:t> </a:t>
            </a:r>
            <a:r>
              <a:rPr lang="en-US" sz="3100" b="1" u="sng" dirty="0" err="1">
                <a:effectLst/>
                <a:latin typeface="Amasis MT Pro Black" panose="02040A04050005020304" pitchFamily="18" charset="0"/>
                <a:ea typeface="+mj-ea"/>
                <a:cs typeface="+mj-cs"/>
              </a:rPr>
              <a:t>alimentaires</a:t>
            </a:r>
            <a:r>
              <a:rPr lang="en-US" sz="3100" b="1" u="sng" dirty="0">
                <a:effectLst/>
                <a:latin typeface="Amasis MT Pro Black" panose="02040A04050005020304" pitchFamily="18" charset="0"/>
                <a:ea typeface="+mj-ea"/>
                <a:cs typeface="+mj-cs"/>
              </a:rPr>
              <a:t> </a:t>
            </a:r>
            <a:r>
              <a:rPr lang="en-US" sz="3100" b="1" u="sng" dirty="0" err="1">
                <a:effectLst/>
                <a:latin typeface="Amasis MT Pro Black" panose="02040A04050005020304" pitchFamily="18" charset="0"/>
                <a:ea typeface="+mj-ea"/>
                <a:cs typeface="+mj-cs"/>
              </a:rPr>
              <a:t>sont</a:t>
            </a:r>
            <a:r>
              <a:rPr lang="en-US" sz="3100" b="1" u="sng" dirty="0">
                <a:effectLst/>
                <a:latin typeface="Amasis MT Pro Black" panose="02040A04050005020304" pitchFamily="18" charset="0"/>
                <a:ea typeface="+mj-ea"/>
                <a:cs typeface="+mj-cs"/>
              </a:rPr>
              <a:t> </a:t>
            </a:r>
            <a:r>
              <a:rPr lang="en-US" sz="3100" b="1" u="sng" dirty="0" err="1">
                <a:effectLst/>
                <a:latin typeface="Amasis MT Pro Black" panose="02040A04050005020304" pitchFamily="18" charset="0"/>
                <a:ea typeface="+mj-ea"/>
                <a:cs typeface="+mj-cs"/>
              </a:rPr>
              <a:t>liées</a:t>
            </a:r>
            <a:r>
              <a:rPr lang="en-US" sz="3100" b="1" u="sng" dirty="0">
                <a:effectLst/>
                <a:latin typeface="Amasis MT Pro Black" panose="02040A04050005020304" pitchFamily="18" charset="0"/>
                <a:ea typeface="+mj-ea"/>
                <a:cs typeface="+mj-cs"/>
              </a:rPr>
              <a:t> entre </a:t>
            </a:r>
            <a:r>
              <a:rPr lang="en-US" sz="3100" b="1" u="sng" dirty="0" err="1">
                <a:effectLst/>
                <a:latin typeface="Amasis MT Pro Black" panose="02040A04050005020304" pitchFamily="18" charset="0"/>
                <a:ea typeface="+mj-ea"/>
                <a:cs typeface="+mj-cs"/>
              </a:rPr>
              <a:t>elles</a:t>
            </a:r>
            <a:endParaRPr lang="en-US" sz="3100" dirty="0">
              <a:effectLst/>
              <a:latin typeface="Amasis MT Pro Black" panose="02040A04050005020304" pitchFamily="18" charset="0"/>
              <a:ea typeface="+mj-ea"/>
              <a:cs typeface="+mj-cs"/>
            </a:endParaRPr>
          </a:p>
          <a:p>
            <a:pPr>
              <a:lnSpc>
                <a:spcPct val="90000"/>
              </a:lnSpc>
              <a:spcBef>
                <a:spcPct val="0"/>
              </a:spcBef>
            </a:pPr>
            <a:endParaRPr lang="en-US" sz="3100" dirty="0">
              <a:latin typeface="+mj-lt"/>
              <a:ea typeface="+mj-ea"/>
              <a:cs typeface="+mj-cs"/>
            </a:endParaRPr>
          </a:p>
        </p:txBody>
      </p:sp>
      <p:pic>
        <p:nvPicPr>
          <p:cNvPr id="6" name="Image 5" descr="RÃ©sultats de recherche d'images pour Â«Â chaine alimentaireÂ Â»">
            <a:extLst>
              <a:ext uri="{FF2B5EF4-FFF2-40B4-BE49-F238E27FC236}">
                <a16:creationId xmlns:a16="http://schemas.microsoft.com/office/drawing/2014/main" id="{78737713-C534-475A-A23B-B20F69C4D439}"/>
              </a:ext>
            </a:extLst>
          </p:cNvPr>
          <p:cNvPicPr>
            <a:picLocks noChangeAspect="1"/>
          </p:cNvPicPr>
          <p:nvPr/>
        </p:nvPicPr>
        <p:blipFill rotWithShape="1">
          <a:blip r:embed="rId2">
            <a:extLst>
              <a:ext uri="{28A0092B-C50C-407E-A947-70E740481C1C}">
                <a14:useLocalDpi xmlns:a14="http://schemas.microsoft.com/office/drawing/2010/main" val="0"/>
              </a:ext>
            </a:extLst>
          </a:blip>
          <a:srcRect r="-1" b="3365"/>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53640926-AAD7-44D8-BBD7-CCE9431645EC}">
              <a14:shadowObscured xmlns:a14="http://schemas.microsoft.com/office/drawing/2010/main"/>
            </a:ext>
          </a:extLst>
        </p:spPr>
      </p:pic>
      <p:sp>
        <p:nvSpPr>
          <p:cNvPr id="13" name="Espace réservé du contenu 12">
            <a:extLst>
              <a:ext uri="{FF2B5EF4-FFF2-40B4-BE49-F238E27FC236}">
                <a16:creationId xmlns:a16="http://schemas.microsoft.com/office/drawing/2014/main" id="{BC74B2B9-EFC6-4E4D-B785-1B8854B49496}"/>
              </a:ext>
            </a:extLst>
          </p:cNvPr>
          <p:cNvSpPr>
            <a:spLocks noGrp="1"/>
          </p:cNvSpPr>
          <p:nvPr>
            <p:ph idx="1"/>
          </p:nvPr>
        </p:nvSpPr>
        <p:spPr>
          <a:xfrm>
            <a:off x="6724357" y="2194102"/>
            <a:ext cx="5296486" cy="3908586"/>
          </a:xfrm>
        </p:spPr>
        <p:txBody>
          <a:bodyPr vert="horz" lIns="91440" tIns="45720" rIns="91440" bIns="45720" rtlCol="0">
            <a:normAutofit/>
          </a:bodyPr>
          <a:lstStyle/>
          <a:p>
            <a:pPr>
              <a:lnSpc>
                <a:spcPct val="150000"/>
              </a:lnSpc>
              <a:spcAft>
                <a:spcPts val="1000"/>
              </a:spcAft>
            </a:pPr>
            <a:r>
              <a:rPr lang="en-US" sz="2000" dirty="0" err="1">
                <a:effectLst/>
                <a:latin typeface="Amasis MT Pro Black" panose="02040A04050005020304" pitchFamily="18" charset="0"/>
              </a:rPr>
              <a:t>Quand</a:t>
            </a:r>
            <a:r>
              <a:rPr lang="en-US" sz="2000" dirty="0">
                <a:effectLst/>
                <a:latin typeface="Amasis MT Pro Black" panose="02040A04050005020304" pitchFamily="18" charset="0"/>
              </a:rPr>
              <a:t> un animal </a:t>
            </a:r>
            <a:r>
              <a:rPr lang="en-US" sz="2000" dirty="0" err="1">
                <a:effectLst/>
                <a:latin typeface="Amasis MT Pro Black" panose="02040A04050005020304" pitchFamily="18" charset="0"/>
              </a:rPr>
              <a:t>d’une</a:t>
            </a:r>
            <a:r>
              <a:rPr lang="en-US" sz="2000" dirty="0">
                <a:effectLst/>
                <a:latin typeface="Amasis MT Pro Black" panose="02040A04050005020304" pitchFamily="18" charset="0"/>
              </a:rPr>
              <a:t> </a:t>
            </a:r>
            <a:r>
              <a:rPr lang="en-US" sz="2000" dirty="0" err="1">
                <a:effectLst/>
                <a:latin typeface="Amasis MT Pro Black" panose="02040A04050005020304" pitchFamily="18" charset="0"/>
              </a:rPr>
              <a:t>chaine</a:t>
            </a:r>
            <a:r>
              <a:rPr lang="en-US" sz="2000" dirty="0">
                <a:effectLst/>
                <a:latin typeface="Amasis MT Pro Black" panose="02040A04050005020304" pitchFamily="18" charset="0"/>
              </a:rPr>
              <a:t> </a:t>
            </a:r>
            <a:r>
              <a:rPr lang="en-US" sz="2000" dirty="0" err="1">
                <a:effectLst/>
                <a:latin typeface="Amasis MT Pro Black" panose="02040A04050005020304" pitchFamily="18" charset="0"/>
              </a:rPr>
              <a:t>alimentaire</a:t>
            </a:r>
            <a:r>
              <a:rPr lang="en-US" sz="2000" dirty="0">
                <a:effectLst/>
                <a:latin typeface="Amasis MT Pro Black" panose="02040A04050005020304" pitchFamily="18" charset="0"/>
              </a:rPr>
              <a:t> mange un </a:t>
            </a:r>
            <a:r>
              <a:rPr lang="en-US" sz="2000" dirty="0" err="1">
                <a:effectLst/>
                <a:latin typeface="Amasis MT Pro Black" panose="02040A04050005020304" pitchFamily="18" charset="0"/>
              </a:rPr>
              <a:t>membre</a:t>
            </a:r>
            <a:r>
              <a:rPr lang="en-US" sz="2000" dirty="0">
                <a:effectLst/>
                <a:latin typeface="Amasis MT Pro Black" panose="02040A04050005020304" pitchFamily="18" charset="0"/>
              </a:rPr>
              <a:t> </a:t>
            </a:r>
            <a:r>
              <a:rPr lang="en-US" sz="2000" dirty="0" err="1">
                <a:effectLst/>
                <a:latin typeface="Amasis MT Pro Black" panose="02040A04050005020304" pitchFamily="18" charset="0"/>
              </a:rPr>
              <a:t>d’une</a:t>
            </a:r>
            <a:r>
              <a:rPr lang="en-US" sz="2000" dirty="0">
                <a:effectLst/>
                <a:latin typeface="Amasis MT Pro Black" panose="02040A04050005020304" pitchFamily="18" charset="0"/>
              </a:rPr>
              <a:t> </a:t>
            </a:r>
            <a:r>
              <a:rPr lang="en-US" sz="2000" dirty="0" err="1">
                <a:effectLst/>
                <a:latin typeface="Amasis MT Pro Black" panose="02040A04050005020304" pitchFamily="18" charset="0"/>
              </a:rPr>
              <a:t>autre</a:t>
            </a:r>
            <a:r>
              <a:rPr lang="en-US" sz="2000" dirty="0">
                <a:effectLst/>
                <a:latin typeface="Amasis MT Pro Black" panose="02040A04050005020304" pitchFamily="18" charset="0"/>
              </a:rPr>
              <a:t> </a:t>
            </a:r>
            <a:r>
              <a:rPr lang="en-US" sz="2000" dirty="0" err="1">
                <a:effectLst/>
                <a:latin typeface="Amasis MT Pro Black" panose="02040A04050005020304" pitchFamily="18" charset="0"/>
              </a:rPr>
              <a:t>chaine</a:t>
            </a:r>
            <a:r>
              <a:rPr lang="en-US" sz="2000" dirty="0">
                <a:effectLst/>
                <a:latin typeface="Amasis MT Pro Black" panose="02040A04050005020304" pitchFamily="18" charset="0"/>
              </a:rPr>
              <a:t>, les deux </a:t>
            </a:r>
            <a:r>
              <a:rPr lang="en-US" sz="2000" dirty="0" err="1">
                <a:effectLst/>
                <a:latin typeface="Amasis MT Pro Black" panose="02040A04050005020304" pitchFamily="18" charset="0"/>
              </a:rPr>
              <a:t>chaines</a:t>
            </a:r>
            <a:r>
              <a:rPr lang="en-US" sz="2000" dirty="0">
                <a:effectLst/>
                <a:latin typeface="Amasis MT Pro Black" panose="02040A04050005020304" pitchFamily="18" charset="0"/>
              </a:rPr>
              <a:t> </a:t>
            </a:r>
            <a:r>
              <a:rPr lang="en-US" sz="2000" dirty="0" err="1">
                <a:effectLst/>
                <a:latin typeface="Amasis MT Pro Black" panose="02040A04050005020304" pitchFamily="18" charset="0"/>
              </a:rPr>
              <a:t>alimentaires</a:t>
            </a:r>
            <a:r>
              <a:rPr lang="en-US" sz="2000" dirty="0">
                <a:effectLst/>
                <a:latin typeface="Amasis MT Pro Black" panose="02040A04050005020304" pitchFamily="18" charset="0"/>
              </a:rPr>
              <a:t> </a:t>
            </a:r>
            <a:r>
              <a:rPr lang="en-US" sz="2000" dirty="0" err="1">
                <a:effectLst/>
                <a:latin typeface="Amasis MT Pro Black" panose="02040A04050005020304" pitchFamily="18" charset="0"/>
              </a:rPr>
              <a:t>sont</a:t>
            </a:r>
            <a:r>
              <a:rPr lang="en-US" sz="2000" dirty="0">
                <a:effectLst/>
                <a:latin typeface="Amasis MT Pro Black" panose="02040A04050005020304" pitchFamily="18" charset="0"/>
              </a:rPr>
              <a:t> </a:t>
            </a:r>
            <a:r>
              <a:rPr lang="en-US" sz="2000" dirty="0" err="1">
                <a:effectLst/>
                <a:latin typeface="Amasis MT Pro Black" panose="02040A04050005020304" pitchFamily="18" charset="0"/>
              </a:rPr>
              <a:t>associées</a:t>
            </a:r>
            <a:r>
              <a:rPr lang="en-US" sz="2000" dirty="0">
                <a:effectLst/>
                <a:latin typeface="Amasis MT Pro Black" panose="02040A04050005020304" pitchFamily="18" charset="0"/>
              </a:rPr>
              <a:t>. La </a:t>
            </a:r>
            <a:r>
              <a:rPr lang="en-US" sz="2000" dirty="0" err="1">
                <a:effectLst/>
                <a:latin typeface="Amasis MT Pro Black" panose="02040A04050005020304" pitchFamily="18" charset="0"/>
              </a:rPr>
              <a:t>combinaison</a:t>
            </a:r>
            <a:r>
              <a:rPr lang="en-US" sz="2000" dirty="0">
                <a:effectLst/>
                <a:latin typeface="Amasis MT Pro Black" panose="02040A04050005020304" pitchFamily="18" charset="0"/>
              </a:rPr>
              <a:t> de </a:t>
            </a:r>
            <a:r>
              <a:rPr lang="en-US" sz="2000" dirty="0" err="1">
                <a:effectLst/>
                <a:latin typeface="Amasis MT Pro Black" panose="02040A04050005020304" pitchFamily="18" charset="0"/>
              </a:rPr>
              <a:t>plusieurs</a:t>
            </a:r>
            <a:r>
              <a:rPr lang="en-US" sz="2000" dirty="0">
                <a:effectLst/>
                <a:latin typeface="Amasis MT Pro Black" panose="02040A04050005020304" pitchFamily="18" charset="0"/>
              </a:rPr>
              <a:t> </a:t>
            </a:r>
            <a:r>
              <a:rPr lang="en-US" sz="2000" dirty="0" err="1">
                <a:effectLst/>
                <a:latin typeface="Amasis MT Pro Black" panose="02040A04050005020304" pitchFamily="18" charset="0"/>
              </a:rPr>
              <a:t>chaines</a:t>
            </a:r>
            <a:r>
              <a:rPr lang="en-US" sz="2000" dirty="0">
                <a:effectLst/>
                <a:latin typeface="Amasis MT Pro Black" panose="02040A04050005020304" pitchFamily="18" charset="0"/>
              </a:rPr>
              <a:t> </a:t>
            </a:r>
            <a:r>
              <a:rPr lang="en-US" sz="2000" dirty="0" err="1">
                <a:effectLst/>
                <a:latin typeface="Amasis MT Pro Black" panose="02040A04050005020304" pitchFamily="18" charset="0"/>
              </a:rPr>
              <a:t>alimentaires</a:t>
            </a:r>
            <a:r>
              <a:rPr lang="en-US" sz="2000" dirty="0">
                <a:effectLst/>
                <a:latin typeface="Amasis MT Pro Black" panose="02040A04050005020304" pitchFamily="18" charset="0"/>
              </a:rPr>
              <a:t> </a:t>
            </a:r>
            <a:r>
              <a:rPr lang="en-US" sz="2000" dirty="0" err="1">
                <a:effectLst/>
                <a:latin typeface="Amasis MT Pro Black" panose="02040A04050005020304" pitchFamily="18" charset="0"/>
              </a:rPr>
              <a:t>forme</a:t>
            </a:r>
            <a:r>
              <a:rPr lang="en-US" sz="2000" dirty="0">
                <a:effectLst/>
                <a:latin typeface="Amasis MT Pro Black" panose="02040A04050005020304" pitchFamily="18" charset="0"/>
              </a:rPr>
              <a:t> un </a:t>
            </a:r>
            <a:r>
              <a:rPr lang="en-US" sz="2000" dirty="0" err="1">
                <a:effectLst/>
                <a:latin typeface="Amasis MT Pro Black" panose="02040A04050005020304" pitchFamily="18" charset="0"/>
              </a:rPr>
              <a:t>réseau</a:t>
            </a:r>
            <a:r>
              <a:rPr lang="en-US" sz="2000" dirty="0">
                <a:effectLst/>
                <a:latin typeface="Amasis MT Pro Black" panose="02040A04050005020304" pitchFamily="18" charset="0"/>
              </a:rPr>
              <a:t> </a:t>
            </a:r>
            <a:r>
              <a:rPr lang="en-US" sz="2000" dirty="0" err="1">
                <a:effectLst/>
                <a:latin typeface="Amasis MT Pro Black" panose="02040A04050005020304" pitchFamily="18" charset="0"/>
              </a:rPr>
              <a:t>alimentaire</a:t>
            </a:r>
            <a:r>
              <a:rPr lang="en-US" sz="2000" dirty="0">
                <a:effectLst/>
                <a:latin typeface="Amasis MT Pro Black" panose="02040A04050005020304" pitchFamily="18" charset="0"/>
              </a:rPr>
              <a:t>.</a:t>
            </a:r>
          </a:p>
          <a:p>
            <a:endParaRPr lang="en-US" sz="2000" dirty="0"/>
          </a:p>
        </p:txBody>
      </p:sp>
    </p:spTree>
    <p:extLst>
      <p:ext uri="{BB962C8B-B14F-4D97-AF65-F5344CB8AC3E}">
        <p14:creationId xmlns:p14="http://schemas.microsoft.com/office/powerpoint/2010/main" val="196251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Rectangle 136">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3074" name="Picture 2" descr="La chaîne alimentaire définitions avec images Diagram | Quizlet">
            <a:extLst>
              <a:ext uri="{FF2B5EF4-FFF2-40B4-BE49-F238E27FC236}">
                <a16:creationId xmlns:a16="http://schemas.microsoft.com/office/drawing/2014/main" id="{F645FE6F-24B4-4A78-AF5E-2BCC3C811ABB}"/>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t="1371" b="14360"/>
          <a:stretch/>
        </p:blipFill>
        <p:spPr bwMode="auto">
          <a:xfrm>
            <a:off x="-3048"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C7A768EC-8030-4112-B09C-FF75F96F3001}"/>
              </a:ext>
            </a:extLst>
          </p:cNvPr>
          <p:cNvSpPr>
            <a:spLocks noGrp="1"/>
          </p:cNvSpPr>
          <p:nvPr>
            <p:ph type="title"/>
          </p:nvPr>
        </p:nvSpPr>
        <p:spPr>
          <a:xfrm>
            <a:off x="324728" y="-1499860"/>
            <a:ext cx="5155263" cy="5571899"/>
          </a:xfrm>
        </p:spPr>
        <p:txBody>
          <a:bodyPr>
            <a:normAutofit/>
          </a:bodyPr>
          <a:lstStyle/>
          <a:p>
            <a:r>
              <a:rPr lang="fr-CA" b="1"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 réseau alimentaire</a:t>
            </a:r>
            <a:br>
              <a:rPr lang="fr-CA"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fr-CA" dirty="0">
              <a:solidFill>
                <a:srgbClr val="FFFFFF"/>
              </a:solidFill>
              <a:latin typeface="Aharoni" panose="02010803020104030203" pitchFamily="2" charset="-79"/>
              <a:cs typeface="Aharoni" panose="02010803020104030203" pitchFamily="2" charset="-79"/>
            </a:endParaRPr>
          </a:p>
        </p:txBody>
      </p:sp>
      <p:sp>
        <p:nvSpPr>
          <p:cNvPr id="3" name="Espace réservé du contenu 2">
            <a:extLst>
              <a:ext uri="{FF2B5EF4-FFF2-40B4-BE49-F238E27FC236}">
                <a16:creationId xmlns:a16="http://schemas.microsoft.com/office/drawing/2014/main" id="{53FD4256-3A72-4C63-BA83-3B863560BF49}"/>
              </a:ext>
            </a:extLst>
          </p:cNvPr>
          <p:cNvSpPr>
            <a:spLocks noGrp="1"/>
          </p:cNvSpPr>
          <p:nvPr>
            <p:ph idx="1"/>
          </p:nvPr>
        </p:nvSpPr>
        <p:spPr>
          <a:xfrm>
            <a:off x="3170820" y="3428999"/>
            <a:ext cx="8696451" cy="5571899"/>
          </a:xfrm>
        </p:spPr>
        <p:txBody>
          <a:bodyPr anchor="ctr">
            <a:normAutofit/>
          </a:bodyPr>
          <a:lstStyle/>
          <a:p>
            <a:pPr>
              <a:spcAft>
                <a:spcPts val="1000"/>
              </a:spcAft>
            </a:pPr>
            <a:r>
              <a:rPr lang="fr-CA" sz="2000" b="0" i="0" dirty="0">
                <a:solidFill>
                  <a:srgbClr val="FFFFFF"/>
                </a:solidFill>
                <a:effectLst/>
                <a:latin typeface="freight-micro-pro"/>
              </a:rPr>
              <a:t> </a:t>
            </a:r>
            <a:r>
              <a:rPr lang="fr-CA" sz="2000" b="1" i="0" dirty="0">
                <a:solidFill>
                  <a:srgbClr val="FFFFFF"/>
                </a:solidFill>
                <a:effectLst/>
                <a:latin typeface="freight-micro-pro"/>
              </a:rPr>
              <a:t>réseau alimentaire</a:t>
            </a:r>
            <a:r>
              <a:rPr lang="fr-CA" sz="2000" b="0" i="0" dirty="0">
                <a:solidFill>
                  <a:srgbClr val="FFFFFF"/>
                </a:solidFill>
                <a:effectLst/>
                <a:latin typeface="freight-micro-pro"/>
              </a:rPr>
              <a:t> (ou réseau trophique) est la réunion de plusieurs chaînes alimentaires au sein d'un même écosystème. Dans ce réseau, un être vivant en mange un autre pour assurer sa survie.</a:t>
            </a:r>
            <a:endParaRPr lang="fr-CA" sz="2000" dirty="0">
              <a:solidFill>
                <a:srgbClr val="FFFFFF"/>
              </a:solidFill>
            </a:endParaRPr>
          </a:p>
        </p:txBody>
      </p:sp>
    </p:spTree>
    <p:extLst>
      <p:ext uri="{BB962C8B-B14F-4D97-AF65-F5344CB8AC3E}">
        <p14:creationId xmlns:p14="http://schemas.microsoft.com/office/powerpoint/2010/main" val="3431651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7A768EC-8030-4112-B09C-FF75F96F3001}"/>
              </a:ext>
            </a:extLst>
          </p:cNvPr>
          <p:cNvSpPr>
            <a:spLocks noGrp="1"/>
          </p:cNvSpPr>
          <p:nvPr>
            <p:ph type="title"/>
          </p:nvPr>
        </p:nvSpPr>
        <p:spPr>
          <a:xfrm>
            <a:off x="385903" y="3257068"/>
            <a:ext cx="4337858" cy="2398713"/>
          </a:xfrm>
        </p:spPr>
        <p:txBody>
          <a:bodyPr>
            <a:normAutofit/>
          </a:bodyPr>
          <a:lstStyle/>
          <a:p>
            <a:pPr algn="ctr"/>
            <a:r>
              <a:rPr lang="fr-CA" sz="4000" b="1" u="sng" dirty="0">
                <a:effectLst/>
                <a:latin typeface="Calibri" panose="020F0502020204030204" pitchFamily="34" charset="0"/>
                <a:ea typeface="Calibri" panose="020F0502020204030204" pitchFamily="34" charset="0"/>
                <a:cs typeface="Times New Roman" panose="02020603050405020304" pitchFamily="18" charset="0"/>
              </a:rPr>
              <a:t>Les réseaux alimentaires et les écosystèmes</a:t>
            </a:r>
            <a:br>
              <a:rPr lang="fr-CA" sz="4000" dirty="0">
                <a:effectLst/>
                <a:latin typeface="Calibri" panose="020F0502020204030204" pitchFamily="34" charset="0"/>
                <a:ea typeface="Calibri" panose="020F0502020204030204" pitchFamily="34" charset="0"/>
                <a:cs typeface="Times New Roman" panose="02020603050405020304" pitchFamily="18" charset="0"/>
              </a:rPr>
            </a:br>
            <a:endParaRPr lang="fr-CA" sz="4000" dirty="0">
              <a:latin typeface="Aharoni" panose="02010803020104030203" pitchFamily="2" charset="-79"/>
              <a:cs typeface="Aharoni" panose="02010803020104030203" pitchFamily="2" charset="-79"/>
            </a:endParaRPr>
          </a:p>
        </p:txBody>
      </p:sp>
      <p:pic>
        <p:nvPicPr>
          <p:cNvPr id="7" name="Image 6">
            <a:extLst>
              <a:ext uri="{FF2B5EF4-FFF2-40B4-BE49-F238E27FC236}">
                <a16:creationId xmlns:a16="http://schemas.microsoft.com/office/drawing/2014/main" id="{C664358A-7386-4373-B51E-CD112000F9CB}"/>
              </a:ext>
            </a:extLst>
          </p:cNvPr>
          <p:cNvPicPr>
            <a:picLocks noChangeAspect="1"/>
          </p:cNvPicPr>
          <p:nvPr/>
        </p:nvPicPr>
        <p:blipFill rotWithShape="1">
          <a:blip r:embed="rId2"/>
          <a:srcRect t="7816" b="20324"/>
          <a:stretch/>
        </p:blipFill>
        <p:spPr>
          <a:xfrm>
            <a:off x="2" y="10"/>
            <a:ext cx="12191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3" name="Espace réservé du contenu 2">
            <a:extLst>
              <a:ext uri="{FF2B5EF4-FFF2-40B4-BE49-F238E27FC236}">
                <a16:creationId xmlns:a16="http://schemas.microsoft.com/office/drawing/2014/main" id="{53FD4256-3A72-4C63-BA83-3B863560BF49}"/>
              </a:ext>
            </a:extLst>
          </p:cNvPr>
          <p:cNvSpPr>
            <a:spLocks noGrp="1"/>
          </p:cNvSpPr>
          <p:nvPr>
            <p:ph idx="1"/>
          </p:nvPr>
        </p:nvSpPr>
        <p:spPr>
          <a:xfrm>
            <a:off x="4898753" y="3257068"/>
            <a:ext cx="7118253" cy="3967089"/>
          </a:xfrm>
        </p:spPr>
        <p:txBody>
          <a:bodyPr anchor="ctr">
            <a:normAutofit/>
          </a:bodyPr>
          <a:lstStyle/>
          <a:p>
            <a:pPr>
              <a:spcAft>
                <a:spcPts val="1000"/>
              </a:spcAft>
            </a:pPr>
            <a:r>
              <a:rPr lang="fr-CA" sz="2400" dirty="0">
                <a:effectLst/>
                <a:latin typeface="Calibri" panose="020F0502020204030204" pitchFamily="34" charset="0"/>
                <a:ea typeface="Calibri" panose="020F0502020204030204" pitchFamily="34" charset="0"/>
                <a:cs typeface="Times New Roman" panose="02020603050405020304" pitchFamily="18" charset="0"/>
              </a:rPr>
              <a:t>Chaque écosystème de la planète est constitué de nombreuses chaines alimentaires. Un écosystème comprend l’ensemble des plantes, des animaux et des choses naturelles non-vivants, telle que le sable, les roches et le sol, que l’on retrouve à un certain endroit. Les déserts, les forêts, les récifs de corail des océans et les prairies africaines appelées savanes sont des écosystèmes.  Tous les êtres vivants d’un écosystème dépendent les uns des autres pour leur survie et sont liés entre eux pour former un réseau alimentaire.</a:t>
            </a:r>
          </a:p>
          <a:p>
            <a:endParaRPr lang="fr-CA" sz="1400" dirty="0"/>
          </a:p>
        </p:txBody>
      </p:sp>
    </p:spTree>
    <p:extLst>
      <p:ext uri="{BB962C8B-B14F-4D97-AF65-F5344CB8AC3E}">
        <p14:creationId xmlns:p14="http://schemas.microsoft.com/office/powerpoint/2010/main" val="3820268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contenu 12">
            <a:extLst>
              <a:ext uri="{FF2B5EF4-FFF2-40B4-BE49-F238E27FC236}">
                <a16:creationId xmlns:a16="http://schemas.microsoft.com/office/drawing/2014/main" id="{BC74B2B9-EFC6-4E4D-B785-1B8854B49496}"/>
              </a:ext>
            </a:extLst>
          </p:cNvPr>
          <p:cNvSpPr>
            <a:spLocks noGrp="1"/>
          </p:cNvSpPr>
          <p:nvPr>
            <p:ph idx="1"/>
          </p:nvPr>
        </p:nvSpPr>
        <p:spPr>
          <a:xfrm>
            <a:off x="835429" y="1387821"/>
            <a:ext cx="10515600" cy="4351338"/>
          </a:xfrm>
        </p:spPr>
        <p:txBody>
          <a:bodyPr/>
          <a:lstStyle/>
          <a:p>
            <a:r>
              <a:rPr lang="fr-CA" sz="2400" dirty="0">
                <a:effectLst/>
                <a:latin typeface="Calibri" panose="020F0502020204030204" pitchFamily="34" charset="0"/>
                <a:ea typeface="Calibri" panose="020F0502020204030204" pitchFamily="34" charset="0"/>
                <a:cs typeface="Times New Roman" panose="02020603050405020304" pitchFamily="18" charset="0"/>
              </a:rPr>
              <a:t>Pour vivre, tous les êtres vivants ont besoin de nourriture. Celle-ci procure aux plantes et aux animaux les nutriments dont ils ont besoin pour se développer et réparer certaines parties de leur corps. La nourriture leur fournit aussi de l’énergie ou de la force. Sans énergie, les plantes ne peuvent pas pousser. Les animaux utilisent aussi l’énergie pour se développer, respirer, se déplacer et faire les activités essentielles à leur survie. Les plantes vertes sont les seuls êtres vivants à fabriquer leur propre énergie ou leur nourriture à partir du Soleil. Quand un animal mange une plante, il gagne l’énergie solaire qui y est emmagasinée. Cette énergie est transférée d’un membre de la chaine alimentaire à un autre chaque fois qu’un animal en mange un autre.</a:t>
            </a:r>
          </a:p>
          <a:p>
            <a:endParaRPr lang="fr-CA" dirty="0"/>
          </a:p>
        </p:txBody>
      </p:sp>
      <p:sp>
        <p:nvSpPr>
          <p:cNvPr id="17" name="ZoneTexte 16">
            <a:extLst>
              <a:ext uri="{FF2B5EF4-FFF2-40B4-BE49-F238E27FC236}">
                <a16:creationId xmlns:a16="http://schemas.microsoft.com/office/drawing/2014/main" id="{B2B0E534-0C4F-4D25-A7A3-45B133A0CCBD}"/>
              </a:ext>
            </a:extLst>
          </p:cNvPr>
          <p:cNvSpPr txBox="1"/>
          <p:nvPr/>
        </p:nvSpPr>
        <p:spPr>
          <a:xfrm>
            <a:off x="1180407" y="532015"/>
            <a:ext cx="9825644" cy="738664"/>
          </a:xfrm>
          <a:prstGeom prst="rect">
            <a:avLst/>
          </a:prstGeom>
          <a:noFill/>
        </p:spPr>
        <p:txBody>
          <a:bodyPr wrap="square" rtlCol="0">
            <a:spAutoFit/>
          </a:bodyPr>
          <a:lstStyle/>
          <a:p>
            <a:pPr algn="ctr"/>
            <a:r>
              <a:rPr lang="fr-CA" sz="2400" b="1" u="sng" dirty="0">
                <a:effectLst/>
                <a:latin typeface="Amasis MT Pro Black" panose="02040A04050005020304" pitchFamily="18" charset="0"/>
                <a:ea typeface="Calibri" panose="020F0502020204030204" pitchFamily="34" charset="0"/>
                <a:cs typeface="Times New Roman" panose="02020603050405020304" pitchFamily="18" charset="0"/>
              </a:rPr>
              <a:t>L’énergie des aliments</a:t>
            </a:r>
            <a:endParaRPr lang="fr-CA" sz="2400" dirty="0">
              <a:effectLst/>
              <a:latin typeface="Amasis MT Pro Black" panose="02040A04050005020304" pitchFamily="18" charset="0"/>
              <a:ea typeface="Calibri" panose="020F0502020204030204" pitchFamily="34" charset="0"/>
              <a:cs typeface="Times New Roman" panose="02020603050405020304" pitchFamily="18" charset="0"/>
            </a:endParaRPr>
          </a:p>
          <a:p>
            <a:endParaRPr lang="fr-CA" dirty="0"/>
          </a:p>
        </p:txBody>
      </p:sp>
    </p:spTree>
    <p:extLst>
      <p:ext uri="{BB962C8B-B14F-4D97-AF65-F5344CB8AC3E}">
        <p14:creationId xmlns:p14="http://schemas.microsoft.com/office/powerpoint/2010/main" val="4045118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oneTexte 16">
            <a:extLst>
              <a:ext uri="{FF2B5EF4-FFF2-40B4-BE49-F238E27FC236}">
                <a16:creationId xmlns:a16="http://schemas.microsoft.com/office/drawing/2014/main" id="{B2B0E534-0C4F-4D25-A7A3-45B133A0CCBD}"/>
              </a:ext>
            </a:extLst>
          </p:cNvPr>
          <p:cNvSpPr txBox="1"/>
          <p:nvPr/>
        </p:nvSpPr>
        <p:spPr>
          <a:xfrm>
            <a:off x="507234" y="510247"/>
            <a:ext cx="5518427"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u="sng" dirty="0" err="1">
                <a:effectLst/>
                <a:latin typeface="Amasis MT Pro Black" panose="02040A04050005020304" pitchFamily="18" charset="0"/>
                <a:ea typeface="+mj-ea"/>
                <a:cs typeface="+mj-cs"/>
              </a:rPr>
              <a:t>L’énergie</a:t>
            </a:r>
            <a:r>
              <a:rPr lang="en-US" sz="4800" b="1" u="sng" dirty="0">
                <a:effectLst/>
                <a:latin typeface="Amasis MT Pro Black" panose="02040A04050005020304" pitchFamily="18" charset="0"/>
                <a:ea typeface="+mj-ea"/>
                <a:cs typeface="+mj-cs"/>
              </a:rPr>
              <a:t> se </a:t>
            </a:r>
            <a:r>
              <a:rPr lang="en-US" sz="4800" b="1" u="sng" dirty="0" err="1">
                <a:effectLst/>
                <a:latin typeface="Amasis MT Pro Black" panose="02040A04050005020304" pitchFamily="18" charset="0"/>
                <a:ea typeface="+mj-ea"/>
                <a:cs typeface="+mj-cs"/>
              </a:rPr>
              <a:t>perd</a:t>
            </a:r>
            <a:endParaRPr lang="en-US" sz="4800" dirty="0">
              <a:effectLst/>
              <a:latin typeface="Amasis MT Pro Black" panose="02040A04050005020304" pitchFamily="18" charset="0"/>
              <a:ea typeface="+mj-ea"/>
              <a:cs typeface="+mj-cs"/>
            </a:endParaRPr>
          </a:p>
          <a:p>
            <a:pPr>
              <a:lnSpc>
                <a:spcPct val="90000"/>
              </a:lnSpc>
              <a:spcBef>
                <a:spcPct val="0"/>
              </a:spcBef>
              <a:spcAft>
                <a:spcPts val="600"/>
              </a:spcAft>
            </a:pPr>
            <a:endParaRPr lang="en-US" sz="5400" dirty="0">
              <a:latin typeface="+mj-lt"/>
              <a:ea typeface="+mj-ea"/>
              <a:cs typeface="+mj-cs"/>
            </a:endParaRPr>
          </a:p>
        </p:txBody>
      </p:sp>
      <p:sp>
        <p:nvSpPr>
          <p:cNvPr id="2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contenu 12">
            <a:extLst>
              <a:ext uri="{FF2B5EF4-FFF2-40B4-BE49-F238E27FC236}">
                <a16:creationId xmlns:a16="http://schemas.microsoft.com/office/drawing/2014/main" id="{BC74B2B9-EFC6-4E4D-B785-1B8854B49496}"/>
              </a:ext>
            </a:extLst>
          </p:cNvPr>
          <p:cNvSpPr>
            <a:spLocks noGrp="1"/>
          </p:cNvSpPr>
          <p:nvPr>
            <p:ph idx="1"/>
          </p:nvPr>
        </p:nvSpPr>
        <p:spPr>
          <a:xfrm>
            <a:off x="576048" y="2725188"/>
            <a:ext cx="4600863" cy="3952746"/>
          </a:xfrm>
        </p:spPr>
        <p:txBody>
          <a:bodyPr vert="horz" lIns="91440" tIns="45720" rIns="91440" bIns="45720" rtlCol="0">
            <a:normAutofit fontScale="92500" lnSpcReduction="10000"/>
          </a:bodyPr>
          <a:lstStyle/>
          <a:p>
            <a:pPr marL="0" indent="0">
              <a:spcAft>
                <a:spcPts val="1000"/>
              </a:spcAft>
              <a:buNone/>
            </a:pPr>
            <a:r>
              <a:rPr lang="en-US" sz="2000" dirty="0">
                <a:effectLst/>
                <a:latin typeface="Congenial Black" panose="02000503040000020004" pitchFamily="2" charset="0"/>
              </a:rPr>
              <a:t>Au début de </a:t>
            </a:r>
            <a:r>
              <a:rPr lang="en-US" sz="2000" dirty="0" err="1">
                <a:effectLst/>
                <a:latin typeface="Congenial Black" panose="02000503040000020004" pitchFamily="2" charset="0"/>
              </a:rPr>
              <a:t>chaque</a:t>
            </a:r>
            <a:r>
              <a:rPr lang="en-US" sz="2000" dirty="0">
                <a:effectLst/>
                <a:latin typeface="Congenial Black" panose="02000503040000020004" pitchFamily="2" charset="0"/>
              </a:rPr>
              <a:t> </a:t>
            </a:r>
            <a:r>
              <a:rPr lang="en-US" sz="2000" dirty="0" err="1">
                <a:effectLst/>
                <a:latin typeface="Congenial Black" panose="02000503040000020004" pitchFamily="2" charset="0"/>
              </a:rPr>
              <a:t>réseau</a:t>
            </a:r>
            <a:r>
              <a:rPr lang="en-US" sz="2000" dirty="0">
                <a:effectLst/>
                <a:latin typeface="Congenial Black" panose="02000503040000020004" pitchFamily="2" charset="0"/>
              </a:rPr>
              <a:t> </a:t>
            </a:r>
            <a:r>
              <a:rPr lang="en-US" sz="2000" dirty="0" err="1">
                <a:effectLst/>
                <a:latin typeface="Congenial Black" panose="02000503040000020004" pitchFamily="2" charset="0"/>
              </a:rPr>
              <a:t>alimentaire</a:t>
            </a:r>
            <a:r>
              <a:rPr lang="en-US" sz="2000" dirty="0">
                <a:effectLst/>
                <a:latin typeface="Congenial Black" panose="02000503040000020004" pitchFamily="2" charset="0"/>
              </a:rPr>
              <a:t>, la </a:t>
            </a:r>
            <a:r>
              <a:rPr lang="en-US" sz="2000" dirty="0" err="1">
                <a:effectLst/>
                <a:latin typeface="Congenial Black" panose="02000503040000020004" pitchFamily="2" charset="0"/>
              </a:rPr>
              <a:t>quantité</a:t>
            </a:r>
            <a:r>
              <a:rPr lang="en-US" sz="2000" dirty="0">
                <a:effectLst/>
                <a:latin typeface="Congenial Black" panose="02000503040000020004" pitchFamily="2" charset="0"/>
              </a:rPr>
              <a:t> </a:t>
            </a:r>
            <a:r>
              <a:rPr lang="en-US" sz="2000" dirty="0" err="1">
                <a:effectLst/>
                <a:latin typeface="Congenial Black" panose="02000503040000020004" pitchFamily="2" charset="0"/>
              </a:rPr>
              <a:t>d’énergie</a:t>
            </a:r>
            <a:r>
              <a:rPr lang="en-US" sz="2000" dirty="0">
                <a:effectLst/>
                <a:latin typeface="Congenial Black" panose="02000503040000020004" pitchFamily="2" charset="0"/>
              </a:rPr>
              <a:t> </a:t>
            </a:r>
            <a:r>
              <a:rPr lang="en-US" sz="2000" dirty="0" err="1">
                <a:effectLst/>
                <a:latin typeface="Congenial Black" panose="02000503040000020004" pitchFamily="2" charset="0"/>
              </a:rPr>
              <a:t>est</a:t>
            </a:r>
            <a:r>
              <a:rPr lang="en-US" sz="2000" dirty="0">
                <a:effectLst/>
                <a:latin typeface="Congenial Black" panose="02000503040000020004" pitchFamily="2" charset="0"/>
              </a:rPr>
              <a:t> </a:t>
            </a:r>
            <a:r>
              <a:rPr lang="en-US" sz="2000" dirty="0" err="1">
                <a:effectLst/>
                <a:latin typeface="Congenial Black" panose="02000503040000020004" pitchFamily="2" charset="0"/>
              </a:rPr>
              <a:t>grande</a:t>
            </a:r>
            <a:r>
              <a:rPr lang="en-US" sz="2000" dirty="0">
                <a:effectLst/>
                <a:latin typeface="Congenial Black" panose="02000503040000020004" pitchFamily="2" charset="0"/>
              </a:rPr>
              <a:t> </a:t>
            </a:r>
            <a:r>
              <a:rPr lang="en-US" sz="2000" dirty="0" err="1">
                <a:effectLst/>
                <a:latin typeface="Congenial Black" panose="02000503040000020004" pitchFamily="2" charset="0"/>
              </a:rPr>
              <a:t>mais</a:t>
            </a:r>
            <a:r>
              <a:rPr lang="en-US" sz="2000" dirty="0">
                <a:effectLst/>
                <a:latin typeface="Congenial Black" panose="02000503040000020004" pitchFamily="2" charset="0"/>
              </a:rPr>
              <a:t> </a:t>
            </a:r>
            <a:r>
              <a:rPr lang="en-US" sz="2000" dirty="0" err="1">
                <a:effectLst/>
                <a:latin typeface="Congenial Black" panose="02000503040000020004" pitchFamily="2" charset="0"/>
              </a:rPr>
              <a:t>elle</a:t>
            </a:r>
            <a:r>
              <a:rPr lang="en-US" sz="2000" dirty="0">
                <a:effectLst/>
                <a:latin typeface="Congenial Black" panose="02000503040000020004" pitchFamily="2" charset="0"/>
              </a:rPr>
              <a:t> </a:t>
            </a:r>
            <a:r>
              <a:rPr lang="en-US" sz="2000" dirty="0" err="1">
                <a:effectLst/>
                <a:latin typeface="Congenial Black" panose="02000503040000020004" pitchFamily="2" charset="0"/>
              </a:rPr>
              <a:t>diminue</a:t>
            </a:r>
            <a:r>
              <a:rPr lang="en-US" sz="2000" dirty="0">
                <a:effectLst/>
                <a:latin typeface="Congenial Black" panose="02000503040000020004" pitchFamily="2" charset="0"/>
              </a:rPr>
              <a:t> </a:t>
            </a:r>
            <a:r>
              <a:rPr lang="en-US" sz="2000" dirty="0" err="1">
                <a:effectLst/>
                <a:latin typeface="Congenial Black" panose="02000503040000020004" pitchFamily="2" charset="0"/>
              </a:rPr>
              <a:t>lorsqu’elle</a:t>
            </a:r>
            <a:r>
              <a:rPr lang="en-US" sz="2000" dirty="0">
                <a:effectLst/>
                <a:latin typeface="Congenial Black" panose="02000503040000020004" pitchFamily="2" charset="0"/>
              </a:rPr>
              <a:t> </a:t>
            </a:r>
            <a:r>
              <a:rPr lang="en-US" sz="2000" dirty="0" err="1">
                <a:effectLst/>
                <a:latin typeface="Congenial Black" panose="02000503040000020004" pitchFamily="2" charset="0"/>
              </a:rPr>
              <a:t>est</a:t>
            </a:r>
            <a:r>
              <a:rPr lang="en-US" sz="2000" dirty="0">
                <a:effectLst/>
                <a:latin typeface="Congenial Black" panose="02000503040000020004" pitchFamily="2" charset="0"/>
              </a:rPr>
              <a:t> </a:t>
            </a:r>
            <a:r>
              <a:rPr lang="en-US" sz="2000" dirty="0" err="1">
                <a:effectLst/>
                <a:latin typeface="Congenial Black" panose="02000503040000020004" pitchFamily="2" charset="0"/>
              </a:rPr>
              <a:t>transférée</a:t>
            </a:r>
            <a:r>
              <a:rPr lang="en-US" sz="2000" dirty="0">
                <a:effectLst/>
                <a:latin typeface="Congenial Black" panose="02000503040000020004" pitchFamily="2" charset="0"/>
              </a:rPr>
              <a:t> d’un </a:t>
            </a:r>
            <a:r>
              <a:rPr lang="en-US" sz="2000" dirty="0" err="1">
                <a:effectLst/>
                <a:latin typeface="Congenial Black" panose="02000503040000020004" pitchFamily="2" charset="0"/>
              </a:rPr>
              <a:t>être</a:t>
            </a:r>
            <a:r>
              <a:rPr lang="en-US" sz="2000" dirty="0">
                <a:effectLst/>
                <a:latin typeface="Congenial Black" panose="02000503040000020004" pitchFamily="2" charset="0"/>
              </a:rPr>
              <a:t> vivant à un </a:t>
            </a:r>
            <a:r>
              <a:rPr lang="en-US" sz="2000" dirty="0" err="1">
                <a:effectLst/>
                <a:latin typeface="Congenial Black" panose="02000503040000020004" pitchFamily="2" charset="0"/>
              </a:rPr>
              <a:t>autre</a:t>
            </a:r>
            <a:r>
              <a:rPr lang="en-US" sz="2000" dirty="0">
                <a:effectLst/>
                <a:latin typeface="Congenial Black" panose="02000503040000020004" pitchFamily="2" charset="0"/>
              </a:rPr>
              <a:t>. Le </a:t>
            </a:r>
            <a:r>
              <a:rPr lang="en-US" sz="2000" dirty="0" err="1">
                <a:effectLst/>
                <a:latin typeface="Congenial Black" panose="02000503040000020004" pitchFamily="2" charset="0"/>
              </a:rPr>
              <a:t>diagramme</a:t>
            </a:r>
            <a:r>
              <a:rPr lang="en-US" sz="2000" dirty="0">
                <a:effectLst/>
                <a:latin typeface="Congenial Black" panose="02000503040000020004" pitchFamily="2" charset="0"/>
              </a:rPr>
              <a:t> ci-</a:t>
            </a:r>
            <a:r>
              <a:rPr lang="en-US" sz="2000" dirty="0" err="1">
                <a:effectLst/>
                <a:latin typeface="Congenial Black" panose="02000503040000020004" pitchFamily="2" charset="0"/>
              </a:rPr>
              <a:t>contre</a:t>
            </a:r>
            <a:r>
              <a:rPr lang="en-US" sz="2000" dirty="0">
                <a:effectLst/>
                <a:latin typeface="Congenial Black" panose="02000503040000020004" pitchFamily="2" charset="0"/>
              </a:rPr>
              <a:t>  </a:t>
            </a:r>
            <a:r>
              <a:rPr lang="en-US" sz="2000" dirty="0" err="1">
                <a:effectLst/>
                <a:latin typeface="Congenial Black" panose="02000503040000020004" pitchFamily="2" charset="0"/>
              </a:rPr>
              <a:t>illustre</a:t>
            </a:r>
            <a:r>
              <a:rPr lang="en-US" sz="2000" dirty="0">
                <a:effectLst/>
                <a:latin typeface="Congenial Black" panose="02000503040000020004" pitchFamily="2" charset="0"/>
              </a:rPr>
              <a:t> les </a:t>
            </a:r>
            <a:r>
              <a:rPr lang="en-US" sz="2000" dirty="0" err="1">
                <a:effectLst/>
                <a:latin typeface="Congenial Black" panose="02000503040000020004" pitchFamily="2" charset="0"/>
              </a:rPr>
              <a:t>niveaux</a:t>
            </a:r>
            <a:r>
              <a:rPr lang="en-US" sz="2000" dirty="0">
                <a:effectLst/>
                <a:latin typeface="Congenial Black" panose="02000503040000020004" pitchFamily="2" charset="0"/>
              </a:rPr>
              <a:t> d’un </a:t>
            </a:r>
            <a:r>
              <a:rPr lang="en-US" sz="2000" dirty="0" err="1">
                <a:effectLst/>
                <a:latin typeface="Congenial Black" panose="02000503040000020004" pitchFamily="2" charset="0"/>
              </a:rPr>
              <a:t>réseau</a:t>
            </a:r>
            <a:r>
              <a:rPr lang="en-US" sz="2000" dirty="0">
                <a:effectLst/>
                <a:latin typeface="Congenial Black" panose="02000503040000020004" pitchFamily="2" charset="0"/>
              </a:rPr>
              <a:t> </a:t>
            </a:r>
            <a:r>
              <a:rPr lang="en-US" sz="2000" dirty="0" err="1">
                <a:effectLst/>
                <a:latin typeface="Congenial Black" panose="02000503040000020004" pitchFamily="2" charset="0"/>
              </a:rPr>
              <a:t>alimentaire</a:t>
            </a:r>
            <a:r>
              <a:rPr lang="en-US" sz="2000" dirty="0">
                <a:effectLst/>
                <a:latin typeface="Congenial Black" panose="02000503040000020004" pitchFamily="2" charset="0"/>
              </a:rPr>
              <a:t>. Le premier </a:t>
            </a:r>
            <a:r>
              <a:rPr lang="en-US" sz="2000" dirty="0" err="1">
                <a:effectLst/>
                <a:latin typeface="Congenial Black" panose="02000503040000020004" pitchFamily="2" charset="0"/>
              </a:rPr>
              <a:t>niveau</a:t>
            </a:r>
            <a:r>
              <a:rPr lang="en-US" sz="2000" dirty="0">
                <a:effectLst/>
                <a:latin typeface="Congenial Black" panose="02000503040000020004" pitchFamily="2" charset="0"/>
              </a:rPr>
              <a:t> </a:t>
            </a:r>
            <a:r>
              <a:rPr lang="en-US" sz="2000" dirty="0" err="1">
                <a:effectLst/>
                <a:latin typeface="Congenial Black" panose="02000503040000020004" pitchFamily="2" charset="0"/>
              </a:rPr>
              <a:t>comporte</a:t>
            </a:r>
            <a:r>
              <a:rPr lang="en-US" sz="2000" dirty="0">
                <a:effectLst/>
                <a:latin typeface="Congenial Black" panose="02000503040000020004" pitchFamily="2" charset="0"/>
              </a:rPr>
              <a:t> beaucoup de </a:t>
            </a:r>
            <a:r>
              <a:rPr lang="en-US" sz="2000" dirty="0" err="1">
                <a:effectLst/>
                <a:latin typeface="Congenial Black" panose="02000503040000020004" pitchFamily="2" charset="0"/>
              </a:rPr>
              <a:t>plantes</a:t>
            </a:r>
            <a:r>
              <a:rPr lang="en-US" sz="2000" dirty="0">
                <a:effectLst/>
                <a:latin typeface="Congenial Black" panose="02000503040000020004" pitchFamily="2" charset="0"/>
              </a:rPr>
              <a:t>, car la lumière </a:t>
            </a:r>
            <a:r>
              <a:rPr lang="en-US" sz="2000" dirty="0" err="1">
                <a:effectLst/>
                <a:latin typeface="Congenial Black" panose="02000503040000020004" pitchFamily="2" charset="0"/>
              </a:rPr>
              <a:t>solaire</a:t>
            </a:r>
            <a:r>
              <a:rPr lang="en-US" sz="2000" dirty="0">
                <a:effectLst/>
                <a:latin typeface="Congenial Black" panose="02000503040000020004" pitchFamily="2" charset="0"/>
              </a:rPr>
              <a:t> </a:t>
            </a:r>
            <a:r>
              <a:rPr lang="en-US" sz="2000" dirty="0" err="1">
                <a:effectLst/>
                <a:latin typeface="Congenial Black" panose="02000503040000020004" pitchFamily="2" charset="0"/>
              </a:rPr>
              <a:t>fournit</a:t>
            </a:r>
            <a:r>
              <a:rPr lang="en-US" sz="2000" dirty="0">
                <a:effectLst/>
                <a:latin typeface="Congenial Black" panose="02000503040000020004" pitchFamily="2" charset="0"/>
              </a:rPr>
              <a:t> </a:t>
            </a:r>
            <a:r>
              <a:rPr lang="en-US" sz="2000" dirty="0" err="1">
                <a:effectLst/>
                <a:latin typeface="Congenial Black" panose="02000503040000020004" pitchFamily="2" charset="0"/>
              </a:rPr>
              <a:t>toute</a:t>
            </a:r>
            <a:r>
              <a:rPr lang="en-US" sz="2000" dirty="0">
                <a:effectLst/>
                <a:latin typeface="Congenial Black" panose="02000503040000020004" pitchFamily="2" charset="0"/>
              </a:rPr>
              <a:t> </a:t>
            </a:r>
            <a:r>
              <a:rPr lang="en-US" sz="2000" dirty="0" err="1">
                <a:effectLst/>
                <a:latin typeface="Congenial Black" panose="02000503040000020004" pitchFamily="2" charset="0"/>
              </a:rPr>
              <a:t>l’énergie</a:t>
            </a:r>
            <a:r>
              <a:rPr lang="en-US" sz="2000" dirty="0">
                <a:effectLst/>
                <a:latin typeface="Congenial Black" panose="02000503040000020004" pitchFamily="2" charset="0"/>
              </a:rPr>
              <a:t> </a:t>
            </a:r>
            <a:r>
              <a:rPr lang="en-US" sz="2000" dirty="0" err="1">
                <a:effectLst/>
                <a:latin typeface="Congenial Black" panose="02000503040000020004" pitchFamily="2" charset="0"/>
              </a:rPr>
              <a:t>dont</a:t>
            </a:r>
            <a:r>
              <a:rPr lang="en-US" sz="2000" dirty="0">
                <a:effectLst/>
                <a:latin typeface="Congenial Black" panose="02000503040000020004" pitchFamily="2" charset="0"/>
              </a:rPr>
              <a:t> </a:t>
            </a:r>
            <a:r>
              <a:rPr lang="en-US" sz="2000" dirty="0" err="1">
                <a:effectLst/>
                <a:latin typeface="Congenial Black" panose="02000503040000020004" pitchFamily="2" charset="0"/>
              </a:rPr>
              <a:t>celles</a:t>
            </a:r>
            <a:r>
              <a:rPr lang="en-US" sz="2000" dirty="0">
                <a:effectLst/>
                <a:latin typeface="Congenial Black" panose="02000503040000020004" pitchFamily="2" charset="0"/>
              </a:rPr>
              <a:t>-ci </a:t>
            </a:r>
            <a:r>
              <a:rPr lang="en-US" sz="2000" dirty="0" err="1">
                <a:effectLst/>
                <a:latin typeface="Congenial Black" panose="02000503040000020004" pitchFamily="2" charset="0"/>
              </a:rPr>
              <a:t>ont</a:t>
            </a:r>
            <a:r>
              <a:rPr lang="en-US" sz="2000" dirty="0">
                <a:effectLst/>
                <a:latin typeface="Congenial Black" panose="02000503040000020004" pitchFamily="2" charset="0"/>
              </a:rPr>
              <a:t> </a:t>
            </a:r>
            <a:r>
              <a:rPr lang="en-US" sz="2000" dirty="0" err="1">
                <a:effectLst/>
                <a:latin typeface="Congenial Black" panose="02000503040000020004" pitchFamily="2" charset="0"/>
              </a:rPr>
              <a:t>besoin</a:t>
            </a:r>
            <a:r>
              <a:rPr lang="en-US" sz="2000" dirty="0">
                <a:effectLst/>
                <a:latin typeface="Congenial Black" panose="02000503040000020004" pitchFamily="2" charset="0"/>
              </a:rPr>
              <a:t>. </a:t>
            </a:r>
            <a:r>
              <a:rPr lang="en-US" sz="2000" dirty="0" err="1">
                <a:effectLst/>
                <a:latin typeface="Congenial Black" panose="02000503040000020004" pitchFamily="2" charset="0"/>
              </a:rPr>
              <a:t>Moins</a:t>
            </a:r>
            <a:r>
              <a:rPr lang="en-US" sz="2000" dirty="0">
                <a:effectLst/>
                <a:latin typeface="Congenial Black" panose="02000503040000020004" pitchFamily="2" charset="0"/>
              </a:rPr>
              <a:t> </a:t>
            </a:r>
            <a:r>
              <a:rPr lang="en-US" sz="2000" dirty="0" err="1">
                <a:effectLst/>
                <a:latin typeface="Congenial Black" panose="02000503040000020004" pitchFamily="2" charset="0"/>
              </a:rPr>
              <a:t>d’herbivores</a:t>
            </a:r>
            <a:r>
              <a:rPr lang="en-US" sz="2000" dirty="0">
                <a:effectLst/>
                <a:latin typeface="Congenial Black" panose="02000503040000020004" pitchFamily="2" charset="0"/>
              </a:rPr>
              <a:t> que de </a:t>
            </a:r>
            <a:r>
              <a:rPr lang="en-US" sz="2000" dirty="0" err="1">
                <a:effectLst/>
                <a:latin typeface="Congenial Black" panose="02000503040000020004" pitchFamily="2" charset="0"/>
              </a:rPr>
              <a:t>plantes</a:t>
            </a:r>
            <a:r>
              <a:rPr lang="en-US" sz="2000" dirty="0">
                <a:effectLst/>
                <a:latin typeface="Congenial Black" panose="02000503040000020004" pitchFamily="2" charset="0"/>
              </a:rPr>
              <a:t> </a:t>
            </a:r>
            <a:r>
              <a:rPr lang="en-US" sz="2000" dirty="0" err="1">
                <a:effectLst/>
                <a:latin typeface="Congenial Black" panose="02000503040000020004" pitchFamily="2" charset="0"/>
              </a:rPr>
              <a:t>survivent</a:t>
            </a:r>
            <a:r>
              <a:rPr lang="en-US" sz="2000" dirty="0">
                <a:effectLst/>
                <a:latin typeface="Congenial Black" panose="02000503040000020004" pitchFamily="2" charset="0"/>
              </a:rPr>
              <a:t> </a:t>
            </a:r>
            <a:r>
              <a:rPr lang="en-US" sz="2000" dirty="0" err="1">
                <a:effectLst/>
                <a:latin typeface="Congenial Black" panose="02000503040000020004" pitchFamily="2" charset="0"/>
              </a:rPr>
              <a:t>parce</a:t>
            </a:r>
            <a:r>
              <a:rPr lang="en-US" sz="2000" dirty="0">
                <a:effectLst/>
                <a:latin typeface="Congenial Black" panose="02000503040000020004" pitchFamily="2" charset="0"/>
              </a:rPr>
              <a:t> </a:t>
            </a:r>
            <a:r>
              <a:rPr lang="en-US" sz="2000" dirty="0" err="1">
                <a:effectLst/>
                <a:latin typeface="Congenial Black" panose="02000503040000020004" pitchFamily="2" charset="0"/>
              </a:rPr>
              <a:t>qu’une</a:t>
            </a:r>
            <a:r>
              <a:rPr lang="en-US" sz="2000" dirty="0">
                <a:effectLst/>
                <a:latin typeface="Congenial Black" panose="02000503040000020004" pitchFamily="2" charset="0"/>
              </a:rPr>
              <a:t> </a:t>
            </a:r>
            <a:r>
              <a:rPr lang="en-US" sz="2000" dirty="0" err="1">
                <a:effectLst/>
                <a:latin typeface="Congenial Black" panose="02000503040000020004" pitchFamily="2" charset="0"/>
              </a:rPr>
              <a:t>partie</a:t>
            </a:r>
            <a:r>
              <a:rPr lang="en-US" sz="2000" dirty="0">
                <a:effectLst/>
                <a:latin typeface="Congenial Black" panose="02000503040000020004" pitchFamily="2" charset="0"/>
              </a:rPr>
              <a:t> de </a:t>
            </a:r>
            <a:r>
              <a:rPr lang="en-US" sz="2000" dirty="0" err="1">
                <a:effectLst/>
                <a:latin typeface="Congenial Black" panose="02000503040000020004" pitchFamily="2" charset="0"/>
              </a:rPr>
              <a:t>cette</a:t>
            </a:r>
            <a:r>
              <a:rPr lang="en-US" sz="2000" dirty="0">
                <a:effectLst/>
                <a:latin typeface="Congenial Black" panose="02000503040000020004" pitchFamily="2" charset="0"/>
              </a:rPr>
              <a:t> </a:t>
            </a:r>
            <a:r>
              <a:rPr lang="en-US" sz="2000" dirty="0" err="1">
                <a:effectLst/>
                <a:latin typeface="Congenial Black" panose="02000503040000020004" pitchFamily="2" charset="0"/>
              </a:rPr>
              <a:t>énergie</a:t>
            </a:r>
            <a:r>
              <a:rPr lang="en-US" sz="2000" dirty="0">
                <a:effectLst/>
                <a:latin typeface="Congenial Black" panose="02000503040000020004" pitchFamily="2" charset="0"/>
              </a:rPr>
              <a:t> </a:t>
            </a:r>
            <a:r>
              <a:rPr lang="en-US" sz="2000" dirty="0" err="1">
                <a:effectLst/>
                <a:latin typeface="Congenial Black" panose="02000503040000020004" pitchFamily="2" charset="0"/>
              </a:rPr>
              <a:t>est</a:t>
            </a:r>
            <a:r>
              <a:rPr lang="en-US" sz="2000" dirty="0">
                <a:effectLst/>
                <a:latin typeface="Congenial Black" panose="02000503040000020004" pitchFamily="2" charset="0"/>
              </a:rPr>
              <a:t> perdue. Au </a:t>
            </a:r>
            <a:r>
              <a:rPr lang="en-US" sz="2000" dirty="0" err="1">
                <a:effectLst/>
                <a:latin typeface="Congenial Black" panose="02000503040000020004" pitchFamily="2" charset="0"/>
              </a:rPr>
              <a:t>sommet</a:t>
            </a:r>
            <a:r>
              <a:rPr lang="en-US" sz="2000" dirty="0">
                <a:effectLst/>
                <a:latin typeface="Congenial Black" panose="02000503040000020004" pitchFamily="2" charset="0"/>
              </a:rPr>
              <a:t> de la </a:t>
            </a:r>
            <a:r>
              <a:rPr lang="en-US" sz="2000" dirty="0" err="1">
                <a:effectLst/>
                <a:latin typeface="Congenial Black" panose="02000503040000020004" pitchFamily="2" charset="0"/>
              </a:rPr>
              <a:t>pyramide</a:t>
            </a:r>
            <a:r>
              <a:rPr lang="en-US" sz="2000" dirty="0">
                <a:effectLst/>
                <a:latin typeface="Congenial Black" panose="02000503040000020004" pitchFamily="2" charset="0"/>
              </a:rPr>
              <a:t>, il </a:t>
            </a:r>
            <a:r>
              <a:rPr lang="en-US" sz="2000" dirty="0" err="1">
                <a:effectLst/>
                <a:latin typeface="Congenial Black" panose="02000503040000020004" pitchFamily="2" charset="0"/>
              </a:rPr>
              <a:t>reste</a:t>
            </a:r>
            <a:r>
              <a:rPr lang="en-US" sz="2000" dirty="0">
                <a:effectLst/>
                <a:latin typeface="Congenial Black" panose="02000503040000020004" pitchFamily="2" charset="0"/>
              </a:rPr>
              <a:t> </a:t>
            </a:r>
            <a:r>
              <a:rPr lang="en-US" sz="2000" dirty="0" err="1">
                <a:effectLst/>
                <a:latin typeface="Congenial Black" panose="02000503040000020004" pitchFamily="2" charset="0"/>
              </a:rPr>
              <a:t>juste</a:t>
            </a:r>
            <a:r>
              <a:rPr lang="en-US" sz="2000" dirty="0">
                <a:effectLst/>
                <a:latin typeface="Congenial Black" panose="02000503040000020004" pitchFamily="2" charset="0"/>
              </a:rPr>
              <a:t> </a:t>
            </a:r>
            <a:r>
              <a:rPr lang="en-US" sz="2000" dirty="0" err="1">
                <a:effectLst/>
                <a:latin typeface="Congenial Black" panose="02000503040000020004" pitchFamily="2" charset="0"/>
              </a:rPr>
              <a:t>assez</a:t>
            </a:r>
            <a:r>
              <a:rPr lang="en-US" sz="2000" dirty="0">
                <a:effectLst/>
                <a:latin typeface="Congenial Black" panose="02000503040000020004" pitchFamily="2" charset="0"/>
              </a:rPr>
              <a:t> </a:t>
            </a:r>
            <a:r>
              <a:rPr lang="en-US" sz="2000" dirty="0" err="1">
                <a:effectLst/>
                <a:latin typeface="Congenial Black" panose="02000503040000020004" pitchFamily="2" charset="0"/>
              </a:rPr>
              <a:t>d’énergie</a:t>
            </a:r>
            <a:r>
              <a:rPr lang="en-US" sz="2000" dirty="0">
                <a:effectLst/>
                <a:latin typeface="Congenial Black" panose="02000503040000020004" pitchFamily="2" charset="0"/>
              </a:rPr>
              <a:t> pour </a:t>
            </a:r>
            <a:r>
              <a:rPr lang="en-US" sz="2000" dirty="0" err="1">
                <a:effectLst/>
                <a:latin typeface="Congenial Black" panose="02000503040000020004" pitchFamily="2" charset="0"/>
              </a:rPr>
              <a:t>garder</a:t>
            </a:r>
            <a:r>
              <a:rPr lang="en-US" sz="2000" dirty="0">
                <a:effectLst/>
                <a:latin typeface="Congenial Black" panose="02000503040000020004" pitchFamily="2" charset="0"/>
              </a:rPr>
              <a:t> </a:t>
            </a:r>
            <a:r>
              <a:rPr lang="en-US" sz="2000" dirty="0" err="1">
                <a:effectLst/>
                <a:latin typeface="Congenial Black" panose="02000503040000020004" pitchFamily="2" charset="0"/>
              </a:rPr>
              <a:t>quelques</a:t>
            </a:r>
            <a:r>
              <a:rPr lang="en-US" sz="2000" dirty="0">
                <a:effectLst/>
                <a:latin typeface="Congenial Black" panose="02000503040000020004" pitchFamily="2" charset="0"/>
              </a:rPr>
              <a:t> carnivores.</a:t>
            </a:r>
          </a:p>
          <a:p>
            <a:endParaRPr lang="en-US" sz="1500" dirty="0"/>
          </a:p>
        </p:txBody>
      </p:sp>
      <p:pic>
        <p:nvPicPr>
          <p:cNvPr id="9" name="Image 8" descr="RÃ©sultats de recherche d'images pour Â«Â chaine alimentaireÂ Â»">
            <a:extLst>
              <a:ext uri="{FF2B5EF4-FFF2-40B4-BE49-F238E27FC236}">
                <a16:creationId xmlns:a16="http://schemas.microsoft.com/office/drawing/2014/main" id="{532C4EF8-D885-4F4F-9613-573B1EDA185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6911" y="1288600"/>
            <a:ext cx="6868863" cy="4987203"/>
          </a:xfrm>
          <a:prstGeom prst="rect">
            <a:avLst/>
          </a:prstGeom>
          <a:noFill/>
          <a:ln>
            <a:noFill/>
          </a:ln>
        </p:spPr>
      </p:pic>
    </p:spTree>
    <p:extLst>
      <p:ext uri="{BB962C8B-B14F-4D97-AF65-F5344CB8AC3E}">
        <p14:creationId xmlns:p14="http://schemas.microsoft.com/office/powerpoint/2010/main" val="2715770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contenu 12">
            <a:extLst>
              <a:ext uri="{FF2B5EF4-FFF2-40B4-BE49-F238E27FC236}">
                <a16:creationId xmlns:a16="http://schemas.microsoft.com/office/drawing/2014/main" id="{BC74B2B9-EFC6-4E4D-B785-1B8854B49496}"/>
              </a:ext>
            </a:extLst>
          </p:cNvPr>
          <p:cNvSpPr>
            <a:spLocks noGrp="1"/>
          </p:cNvSpPr>
          <p:nvPr>
            <p:ph idx="1"/>
          </p:nvPr>
        </p:nvSpPr>
        <p:spPr>
          <a:xfrm>
            <a:off x="835429" y="1387821"/>
            <a:ext cx="10515600" cy="4351338"/>
          </a:xfrm>
        </p:spPr>
        <p:txBody>
          <a:bodyPr/>
          <a:lstStyle/>
          <a:p>
            <a:pPr>
              <a:lnSpc>
                <a:spcPct val="150000"/>
              </a:lnSpc>
            </a:pPr>
            <a:r>
              <a:rPr lang="fr-CA" sz="1600" b="0" i="0" dirty="0">
                <a:solidFill>
                  <a:srgbClr val="000000"/>
                </a:solidFill>
                <a:effectLst/>
                <a:latin typeface="Amasis MT Pro Black" panose="02040A04050005020304" pitchFamily="18" charset="0"/>
              </a:rPr>
              <a:t>Dans tout </a:t>
            </a:r>
            <a:r>
              <a:rPr lang="fr-CA" sz="1600" i="0" u="none" strike="noStrike" dirty="0">
                <a:effectLst/>
                <a:latin typeface="Amasis MT Pro Black" panose="02040A04050005020304" pitchFamily="18" charset="0"/>
                <a:hlinkClick r:id="rId2"/>
              </a:rPr>
              <a:t>écosystème</a:t>
            </a:r>
            <a:r>
              <a:rPr lang="fr-CA" sz="1600" b="0" i="0" dirty="0">
                <a:solidFill>
                  <a:srgbClr val="000000"/>
                </a:solidFill>
                <a:effectLst/>
                <a:latin typeface="Amasis MT Pro Black" panose="02040A04050005020304" pitchFamily="18" charset="0"/>
              </a:rPr>
              <a:t>, on distingue 3 niveaux trophiques, aussi appelés niveaux alimentaires : les </a:t>
            </a:r>
            <a:r>
              <a:rPr lang="fr-CA" sz="1600" i="0" u="none" strike="noStrike" dirty="0">
                <a:effectLst/>
                <a:latin typeface="Amasis MT Pro Black" panose="02040A04050005020304" pitchFamily="18" charset="0"/>
                <a:hlinkClick r:id="rId3"/>
              </a:rPr>
              <a:t>producteurs</a:t>
            </a:r>
            <a:r>
              <a:rPr lang="fr-CA" sz="1600" b="0" i="0" dirty="0">
                <a:solidFill>
                  <a:srgbClr val="000000"/>
                </a:solidFill>
                <a:effectLst/>
                <a:latin typeface="Amasis MT Pro Black" panose="02040A04050005020304" pitchFamily="18" charset="0"/>
              </a:rPr>
              <a:t>, les </a:t>
            </a:r>
            <a:r>
              <a:rPr lang="fr-CA" sz="1600" i="0" u="none" strike="noStrike" dirty="0">
                <a:effectLst/>
                <a:latin typeface="Amasis MT Pro Black" panose="02040A04050005020304" pitchFamily="18" charset="0"/>
                <a:hlinkClick r:id="rId4"/>
              </a:rPr>
              <a:t>consommateurs</a:t>
            </a:r>
            <a:r>
              <a:rPr lang="fr-CA" sz="1600" b="0" i="0" dirty="0">
                <a:solidFill>
                  <a:srgbClr val="000000"/>
                </a:solidFill>
                <a:effectLst/>
                <a:latin typeface="Amasis MT Pro Black" panose="02040A04050005020304" pitchFamily="18" charset="0"/>
              </a:rPr>
              <a:t> et les </a:t>
            </a:r>
            <a:r>
              <a:rPr lang="fr-CA" sz="1600" i="0" u="none" strike="noStrike" dirty="0">
                <a:effectLst/>
                <a:latin typeface="Amasis MT Pro Black" panose="02040A04050005020304" pitchFamily="18" charset="0"/>
                <a:hlinkClick r:id="rId5"/>
              </a:rPr>
              <a:t>décomposeurs</a:t>
            </a:r>
            <a:r>
              <a:rPr lang="fr-CA" sz="1600" b="0" i="0" dirty="0">
                <a:solidFill>
                  <a:srgbClr val="000000"/>
                </a:solidFill>
                <a:effectLst/>
                <a:latin typeface="Amasis MT Pro Black" panose="02040A04050005020304" pitchFamily="18" charset="0"/>
              </a:rPr>
              <a:t>.</a:t>
            </a:r>
            <a:endParaRPr lang="fr-CA" dirty="0">
              <a:latin typeface="Amasis MT Pro Black" panose="02040A04050005020304" pitchFamily="18" charset="0"/>
            </a:endParaRPr>
          </a:p>
        </p:txBody>
      </p:sp>
      <p:sp>
        <p:nvSpPr>
          <p:cNvPr id="17" name="ZoneTexte 16">
            <a:extLst>
              <a:ext uri="{FF2B5EF4-FFF2-40B4-BE49-F238E27FC236}">
                <a16:creationId xmlns:a16="http://schemas.microsoft.com/office/drawing/2014/main" id="{B2B0E534-0C4F-4D25-A7A3-45B133A0CCBD}"/>
              </a:ext>
            </a:extLst>
          </p:cNvPr>
          <p:cNvSpPr txBox="1"/>
          <p:nvPr/>
        </p:nvSpPr>
        <p:spPr>
          <a:xfrm>
            <a:off x="1180407" y="532015"/>
            <a:ext cx="9825644" cy="738664"/>
          </a:xfrm>
          <a:prstGeom prst="rect">
            <a:avLst/>
          </a:prstGeom>
          <a:noFill/>
        </p:spPr>
        <p:txBody>
          <a:bodyPr wrap="square" rtlCol="0">
            <a:spAutoFit/>
          </a:bodyPr>
          <a:lstStyle/>
          <a:p>
            <a:pPr algn="ctr"/>
            <a:r>
              <a:rPr lang="fr-CA" sz="2400" b="1" u="sng" dirty="0">
                <a:effectLst/>
                <a:latin typeface="Amasis MT Pro Black" panose="02040A04050005020304" pitchFamily="18" charset="0"/>
                <a:ea typeface="Calibri" panose="020F0502020204030204" pitchFamily="34" charset="0"/>
                <a:cs typeface="Times New Roman" panose="02020603050405020304" pitchFamily="18" charset="0"/>
              </a:rPr>
              <a:t>L’énergie des aliments</a:t>
            </a:r>
            <a:endParaRPr lang="fr-CA" sz="2400" dirty="0">
              <a:effectLst/>
              <a:latin typeface="Amasis MT Pro Black" panose="02040A04050005020304" pitchFamily="18" charset="0"/>
              <a:ea typeface="Calibri" panose="020F0502020204030204" pitchFamily="34" charset="0"/>
              <a:cs typeface="Times New Roman" panose="02020603050405020304" pitchFamily="18" charset="0"/>
            </a:endParaRPr>
          </a:p>
          <a:p>
            <a:endParaRPr lang="fr-CA" dirty="0"/>
          </a:p>
        </p:txBody>
      </p:sp>
    </p:spTree>
    <p:extLst>
      <p:ext uri="{BB962C8B-B14F-4D97-AF65-F5344CB8AC3E}">
        <p14:creationId xmlns:p14="http://schemas.microsoft.com/office/powerpoint/2010/main" val="3646009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098" name="Picture 2" descr="image">
            <a:extLst>
              <a:ext uri="{FF2B5EF4-FFF2-40B4-BE49-F238E27FC236}">
                <a16:creationId xmlns:a16="http://schemas.microsoft.com/office/drawing/2014/main" id="{54DB0F5C-C156-4340-907E-30DF5CA950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39"/>
          <a:stretch/>
        </p:blipFill>
        <p:spPr bwMode="auto">
          <a:xfrm>
            <a:off x="5048413"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3" name="Freeform: Shape 72">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ZoneTexte 16">
            <a:extLst>
              <a:ext uri="{FF2B5EF4-FFF2-40B4-BE49-F238E27FC236}">
                <a16:creationId xmlns:a16="http://schemas.microsoft.com/office/drawing/2014/main" id="{B2B0E534-0C4F-4D25-A7A3-45B133A0CCBD}"/>
              </a:ext>
            </a:extLst>
          </p:cNvPr>
          <p:cNvSpPr txBox="1"/>
          <p:nvPr/>
        </p:nvSpPr>
        <p:spPr>
          <a:xfrm>
            <a:off x="804673" y="1396289"/>
            <a:ext cx="4782458"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u="sng">
                <a:effectLst/>
                <a:latin typeface="+mj-lt"/>
                <a:ea typeface="+mj-ea"/>
                <a:cs typeface="+mj-cs"/>
              </a:rPr>
              <a:t>LES PRODUCTEURS</a:t>
            </a:r>
            <a:endParaRPr lang="en-US" sz="4400">
              <a:effectLst/>
              <a:latin typeface="+mj-lt"/>
              <a:ea typeface="+mj-ea"/>
              <a:cs typeface="+mj-cs"/>
            </a:endParaRPr>
          </a:p>
          <a:p>
            <a:pPr>
              <a:lnSpc>
                <a:spcPct val="90000"/>
              </a:lnSpc>
              <a:spcBef>
                <a:spcPct val="0"/>
              </a:spcBef>
              <a:spcAft>
                <a:spcPts val="600"/>
              </a:spcAft>
            </a:pPr>
            <a:endParaRPr lang="en-US" sz="4400">
              <a:latin typeface="+mj-lt"/>
              <a:ea typeface="+mj-ea"/>
              <a:cs typeface="+mj-cs"/>
            </a:endParaRPr>
          </a:p>
        </p:txBody>
      </p:sp>
      <p:sp>
        <p:nvSpPr>
          <p:cNvPr id="13" name="Espace réservé du contenu 12">
            <a:extLst>
              <a:ext uri="{FF2B5EF4-FFF2-40B4-BE49-F238E27FC236}">
                <a16:creationId xmlns:a16="http://schemas.microsoft.com/office/drawing/2014/main" id="{BC74B2B9-EFC6-4E4D-B785-1B8854B49496}"/>
              </a:ext>
            </a:extLst>
          </p:cNvPr>
          <p:cNvSpPr>
            <a:spLocks noGrp="1"/>
          </p:cNvSpPr>
          <p:nvPr>
            <p:ph idx="1"/>
          </p:nvPr>
        </p:nvSpPr>
        <p:spPr>
          <a:xfrm>
            <a:off x="133691" y="2421816"/>
            <a:ext cx="5755610" cy="3181684"/>
          </a:xfrm>
        </p:spPr>
        <p:txBody>
          <a:bodyPr vert="horz" lIns="91440" tIns="45720" rIns="91440" bIns="45720" rtlCol="0" anchor="t">
            <a:noAutofit/>
          </a:bodyPr>
          <a:lstStyle/>
          <a:p>
            <a:pPr>
              <a:spcAft>
                <a:spcPts val="1000"/>
              </a:spcAft>
            </a:pPr>
            <a:r>
              <a:rPr lang="en-US" sz="2400" dirty="0">
                <a:effectLst/>
              </a:rPr>
              <a:t>Les </a:t>
            </a:r>
            <a:r>
              <a:rPr lang="en-US" sz="2400" dirty="0" err="1">
                <a:effectLst/>
              </a:rPr>
              <a:t>plantes</a:t>
            </a:r>
            <a:r>
              <a:rPr lang="en-US" sz="2400" dirty="0">
                <a:effectLst/>
              </a:rPr>
              <a:t> se </a:t>
            </a:r>
            <a:r>
              <a:rPr lang="en-US" sz="2400" dirty="0" err="1">
                <a:effectLst/>
              </a:rPr>
              <a:t>situent</a:t>
            </a:r>
            <a:r>
              <a:rPr lang="en-US" sz="2400" dirty="0">
                <a:effectLst/>
              </a:rPr>
              <a:t> au premier </a:t>
            </a:r>
            <a:r>
              <a:rPr lang="en-US" sz="2400" dirty="0" err="1">
                <a:effectLst/>
              </a:rPr>
              <a:t>niveau</a:t>
            </a:r>
            <a:r>
              <a:rPr lang="en-US" sz="2400" dirty="0">
                <a:effectLst/>
              </a:rPr>
              <a:t> de </a:t>
            </a:r>
            <a:r>
              <a:rPr lang="en-US" sz="2400" dirty="0" err="1">
                <a:effectLst/>
              </a:rPr>
              <a:t>toutes</a:t>
            </a:r>
            <a:r>
              <a:rPr lang="en-US" sz="2400" dirty="0">
                <a:effectLst/>
              </a:rPr>
              <a:t> les </a:t>
            </a:r>
            <a:r>
              <a:rPr lang="en-US" sz="2400" dirty="0" err="1">
                <a:effectLst/>
              </a:rPr>
              <a:t>chaines</a:t>
            </a:r>
            <a:r>
              <a:rPr lang="en-US" sz="2400" dirty="0">
                <a:effectLst/>
              </a:rPr>
              <a:t> </a:t>
            </a:r>
            <a:r>
              <a:rPr lang="en-US" sz="2400" dirty="0" err="1">
                <a:effectLst/>
              </a:rPr>
              <a:t>alimentaires</a:t>
            </a:r>
            <a:r>
              <a:rPr lang="en-US" sz="2400" dirty="0">
                <a:effectLst/>
              </a:rPr>
              <a:t> du monde. Les </a:t>
            </a:r>
            <a:r>
              <a:rPr lang="en-US" sz="2400" dirty="0" err="1">
                <a:effectLst/>
              </a:rPr>
              <a:t>plantes</a:t>
            </a:r>
            <a:r>
              <a:rPr lang="en-US" sz="2400" dirty="0">
                <a:effectLst/>
              </a:rPr>
              <a:t> </a:t>
            </a:r>
            <a:r>
              <a:rPr lang="en-US" sz="2400" dirty="0" err="1">
                <a:effectLst/>
              </a:rPr>
              <a:t>vertes</a:t>
            </a:r>
            <a:r>
              <a:rPr lang="en-US" sz="2400" dirty="0">
                <a:effectLst/>
              </a:rPr>
              <a:t> </a:t>
            </a:r>
            <a:r>
              <a:rPr lang="en-US" sz="2400" dirty="0" err="1">
                <a:effectLst/>
              </a:rPr>
              <a:t>sont</a:t>
            </a:r>
            <a:r>
              <a:rPr lang="en-US" sz="2400" dirty="0">
                <a:effectLst/>
              </a:rPr>
              <a:t> </a:t>
            </a:r>
            <a:r>
              <a:rPr lang="en-US" sz="2400" dirty="0" err="1">
                <a:effectLst/>
              </a:rPr>
              <a:t>appelées</a:t>
            </a:r>
            <a:r>
              <a:rPr lang="en-US" sz="2400" dirty="0">
                <a:effectLst/>
              </a:rPr>
              <a:t> </a:t>
            </a:r>
            <a:r>
              <a:rPr lang="en-US" sz="2400" dirty="0" err="1">
                <a:effectLst/>
              </a:rPr>
              <a:t>producteurs</a:t>
            </a:r>
            <a:r>
              <a:rPr lang="en-US" sz="2400" dirty="0">
                <a:effectLst/>
              </a:rPr>
              <a:t> </a:t>
            </a:r>
            <a:r>
              <a:rPr lang="en-US" sz="2400" dirty="0" err="1">
                <a:effectLst/>
              </a:rPr>
              <a:t>primaires</a:t>
            </a:r>
            <a:r>
              <a:rPr lang="en-US" sz="2400" dirty="0">
                <a:effectLst/>
              </a:rPr>
              <a:t>, </a:t>
            </a:r>
            <a:r>
              <a:rPr lang="en-US" sz="2400" dirty="0" err="1">
                <a:effectLst/>
              </a:rPr>
              <a:t>c’est</a:t>
            </a:r>
            <a:r>
              <a:rPr lang="en-US" sz="2400" dirty="0">
                <a:effectLst/>
              </a:rPr>
              <a:t>-à-dire </a:t>
            </a:r>
            <a:r>
              <a:rPr lang="en-US" sz="2400" dirty="0" err="1">
                <a:effectLst/>
              </a:rPr>
              <a:t>qu’elles</a:t>
            </a:r>
            <a:r>
              <a:rPr lang="en-US" sz="2400" dirty="0">
                <a:effectLst/>
              </a:rPr>
              <a:t> </a:t>
            </a:r>
            <a:r>
              <a:rPr lang="en-US" sz="2400" dirty="0" err="1">
                <a:effectLst/>
              </a:rPr>
              <a:t>sont</a:t>
            </a:r>
            <a:r>
              <a:rPr lang="en-US" sz="2400" dirty="0">
                <a:effectLst/>
              </a:rPr>
              <a:t> les premiers fabricants de </a:t>
            </a:r>
            <a:r>
              <a:rPr lang="en-US" sz="2400" dirty="0" err="1">
                <a:effectLst/>
              </a:rPr>
              <a:t>nourriture</a:t>
            </a:r>
            <a:r>
              <a:rPr lang="en-US" sz="2400" dirty="0">
                <a:effectLst/>
              </a:rPr>
              <a:t> </a:t>
            </a:r>
            <a:r>
              <a:rPr lang="en-US" sz="2400" dirty="0" err="1">
                <a:effectLst/>
              </a:rPr>
              <a:t>d’une</a:t>
            </a:r>
            <a:r>
              <a:rPr lang="en-US" sz="2400" dirty="0">
                <a:effectLst/>
              </a:rPr>
              <a:t> </a:t>
            </a:r>
            <a:r>
              <a:rPr lang="en-US" sz="2400" dirty="0" err="1">
                <a:effectLst/>
              </a:rPr>
              <a:t>chaine</a:t>
            </a:r>
            <a:r>
              <a:rPr lang="en-US" sz="2400" dirty="0">
                <a:effectLst/>
              </a:rPr>
              <a:t> </a:t>
            </a:r>
            <a:r>
              <a:rPr lang="en-US" sz="2400" dirty="0" err="1">
                <a:effectLst/>
              </a:rPr>
              <a:t>ou</a:t>
            </a:r>
            <a:r>
              <a:rPr lang="en-US" sz="2400" dirty="0">
                <a:effectLst/>
              </a:rPr>
              <a:t> d’un </a:t>
            </a:r>
            <a:r>
              <a:rPr lang="en-US" sz="2400" dirty="0" err="1">
                <a:effectLst/>
              </a:rPr>
              <a:t>réseau</a:t>
            </a:r>
            <a:r>
              <a:rPr lang="en-US" sz="2400" dirty="0">
                <a:effectLst/>
              </a:rPr>
              <a:t> </a:t>
            </a:r>
            <a:r>
              <a:rPr lang="en-US" sz="2400" dirty="0" err="1">
                <a:effectLst/>
              </a:rPr>
              <a:t>alimentaire</a:t>
            </a:r>
            <a:r>
              <a:rPr lang="en-US" sz="2400" dirty="0">
                <a:effectLst/>
              </a:rPr>
              <a:t>. </a:t>
            </a:r>
            <a:r>
              <a:rPr lang="en-US" sz="2400" dirty="0" err="1">
                <a:effectLst/>
              </a:rPr>
              <a:t>Elles</a:t>
            </a:r>
            <a:r>
              <a:rPr lang="en-US" sz="2400" dirty="0">
                <a:effectLst/>
              </a:rPr>
              <a:t> </a:t>
            </a:r>
            <a:r>
              <a:rPr lang="en-US" sz="2400" dirty="0" err="1">
                <a:effectLst/>
              </a:rPr>
              <a:t>produisent</a:t>
            </a:r>
            <a:r>
              <a:rPr lang="en-US" sz="2400" dirty="0">
                <a:effectLst/>
              </a:rPr>
              <a:t> </a:t>
            </a:r>
            <a:r>
              <a:rPr lang="en-US" sz="2400" dirty="0" err="1">
                <a:effectLst/>
              </a:rPr>
              <a:t>toute</a:t>
            </a:r>
            <a:r>
              <a:rPr lang="en-US" sz="2400" dirty="0">
                <a:effectLst/>
              </a:rPr>
              <a:t> </a:t>
            </a:r>
            <a:r>
              <a:rPr lang="en-US" sz="2400" dirty="0" err="1">
                <a:effectLst/>
              </a:rPr>
              <a:t>l’énergie</a:t>
            </a:r>
            <a:r>
              <a:rPr lang="en-US" sz="2400" dirty="0">
                <a:effectLst/>
              </a:rPr>
              <a:t> </a:t>
            </a:r>
            <a:r>
              <a:rPr lang="en-US" sz="2400" dirty="0" err="1">
                <a:effectLst/>
              </a:rPr>
              <a:t>alimentaire</a:t>
            </a:r>
            <a:r>
              <a:rPr lang="en-US" sz="2400" dirty="0">
                <a:effectLst/>
              </a:rPr>
              <a:t> d’un </a:t>
            </a:r>
            <a:r>
              <a:rPr lang="en-US" sz="2400" dirty="0" err="1">
                <a:effectLst/>
              </a:rPr>
              <a:t>écosystème</a:t>
            </a:r>
            <a:r>
              <a:rPr lang="en-US" sz="2400" dirty="0">
                <a:effectLst/>
              </a:rPr>
              <a:t>. Sans </a:t>
            </a:r>
            <a:r>
              <a:rPr lang="en-US" sz="2400" dirty="0" err="1">
                <a:effectLst/>
              </a:rPr>
              <a:t>l’énergie</a:t>
            </a:r>
            <a:r>
              <a:rPr lang="en-US" sz="2400" dirty="0">
                <a:effectLst/>
              </a:rPr>
              <a:t> </a:t>
            </a:r>
            <a:r>
              <a:rPr lang="en-US" sz="2400" dirty="0" err="1">
                <a:effectLst/>
              </a:rPr>
              <a:t>fabriquée</a:t>
            </a:r>
            <a:r>
              <a:rPr lang="en-US" sz="2400" dirty="0">
                <a:effectLst/>
              </a:rPr>
              <a:t> par les </a:t>
            </a:r>
            <a:r>
              <a:rPr lang="en-US" sz="2400" dirty="0" err="1">
                <a:effectLst/>
              </a:rPr>
              <a:t>plantes</a:t>
            </a:r>
            <a:r>
              <a:rPr lang="en-US" sz="2400" dirty="0">
                <a:effectLst/>
              </a:rPr>
              <a:t>, les </a:t>
            </a:r>
            <a:r>
              <a:rPr lang="en-US" sz="2400" dirty="0" err="1">
                <a:effectLst/>
              </a:rPr>
              <a:t>humains</a:t>
            </a:r>
            <a:r>
              <a:rPr lang="en-US" sz="2400" dirty="0">
                <a:effectLst/>
              </a:rPr>
              <a:t> et les </a:t>
            </a:r>
            <a:r>
              <a:rPr lang="en-US" sz="2400" dirty="0" err="1">
                <a:effectLst/>
              </a:rPr>
              <a:t>autres</a:t>
            </a:r>
            <a:r>
              <a:rPr lang="en-US" sz="2400" dirty="0">
                <a:effectLst/>
              </a:rPr>
              <a:t> </a:t>
            </a:r>
            <a:r>
              <a:rPr lang="en-US" sz="2400" dirty="0" err="1">
                <a:effectLst/>
              </a:rPr>
              <a:t>êtres</a:t>
            </a:r>
            <a:r>
              <a:rPr lang="en-US" sz="2400" dirty="0">
                <a:effectLst/>
              </a:rPr>
              <a:t> </a:t>
            </a:r>
            <a:r>
              <a:rPr lang="en-US" sz="2400" dirty="0" err="1">
                <a:effectLst/>
              </a:rPr>
              <a:t>vivants</a:t>
            </a:r>
            <a:r>
              <a:rPr lang="en-US" sz="2400" dirty="0">
                <a:effectLst/>
              </a:rPr>
              <a:t> ne </a:t>
            </a:r>
            <a:r>
              <a:rPr lang="en-US" sz="2400" dirty="0" err="1">
                <a:effectLst/>
              </a:rPr>
              <a:t>pourraient</a:t>
            </a:r>
            <a:r>
              <a:rPr lang="en-US" sz="2400" dirty="0">
                <a:effectLst/>
              </a:rPr>
              <a:t> pas </a:t>
            </a:r>
            <a:r>
              <a:rPr lang="en-US" sz="2400" dirty="0" err="1">
                <a:effectLst/>
              </a:rPr>
              <a:t>rester</a:t>
            </a:r>
            <a:r>
              <a:rPr lang="en-US" sz="2400" dirty="0">
                <a:effectLst/>
              </a:rPr>
              <a:t> </a:t>
            </a:r>
            <a:r>
              <a:rPr lang="en-US" sz="2400" dirty="0" err="1">
                <a:effectLst/>
              </a:rPr>
              <a:t>en</a:t>
            </a:r>
            <a:r>
              <a:rPr lang="en-US" sz="2400" dirty="0">
                <a:effectLst/>
              </a:rPr>
              <a:t> vie.</a:t>
            </a:r>
          </a:p>
        </p:txBody>
      </p:sp>
    </p:spTree>
    <p:extLst>
      <p:ext uri="{BB962C8B-B14F-4D97-AF65-F5344CB8AC3E}">
        <p14:creationId xmlns:p14="http://schemas.microsoft.com/office/powerpoint/2010/main" val="355421929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1716</TotalTime>
  <Words>1427</Words>
  <Application>Microsoft Office PowerPoint</Application>
  <PresentationFormat>Grand écran</PresentationFormat>
  <Paragraphs>42</Paragraphs>
  <Slides>20</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20</vt:i4>
      </vt:variant>
    </vt:vector>
  </HeadingPairs>
  <TitlesOfParts>
    <vt:vector size="30" baseType="lpstr">
      <vt:lpstr>Aharoni</vt:lpstr>
      <vt:lpstr>Amasis MT Pro Black</vt:lpstr>
      <vt:lpstr>Arial</vt:lpstr>
      <vt:lpstr>Calibri</vt:lpstr>
      <vt:lpstr>Calibri Light</vt:lpstr>
      <vt:lpstr>Catamaran</vt:lpstr>
      <vt:lpstr>Chromatica</vt:lpstr>
      <vt:lpstr>Congenial Black</vt:lpstr>
      <vt:lpstr>freight-micro-pro</vt:lpstr>
      <vt:lpstr>Thème Office</vt:lpstr>
      <vt:lpstr>La chaine alimentaire</vt:lpstr>
      <vt:lpstr>Qu’est-ce qu’une chaine alimentaire?</vt:lpstr>
      <vt:lpstr>Présentation PowerPoint</vt:lpstr>
      <vt:lpstr>Un réseau alimentaire </vt:lpstr>
      <vt:lpstr>Les réseaux alimentaires et les écosystèmes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chaine alimentaire</dc:title>
  <dc:creator>Nathalie Vaillant</dc:creator>
  <cp:lastModifiedBy>Nathalie Vaillant</cp:lastModifiedBy>
  <cp:revision>1</cp:revision>
  <dcterms:created xsi:type="dcterms:W3CDTF">2022-03-24T15:42:08Z</dcterms:created>
  <dcterms:modified xsi:type="dcterms:W3CDTF">2022-03-25T20:18:28Z</dcterms:modified>
</cp:coreProperties>
</file>