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3" r:id="rId5"/>
    <p:sldId id="259" r:id="rId6"/>
    <p:sldId id="260" r:id="rId7"/>
    <p:sldId id="261" r:id="rId8"/>
    <p:sldId id="262" r:id="rId9"/>
    <p:sldId id="275" r:id="rId10"/>
    <p:sldId id="276" r:id="rId11"/>
    <p:sldId id="266" r:id="rId12"/>
    <p:sldId id="264" r:id="rId13"/>
    <p:sldId id="265" r:id="rId14"/>
    <p:sldId id="267" r:id="rId15"/>
    <p:sldId id="268" r:id="rId16"/>
    <p:sldId id="280" r:id="rId17"/>
    <p:sldId id="281" r:id="rId18"/>
    <p:sldId id="277" r:id="rId19"/>
    <p:sldId id="269" r:id="rId20"/>
    <p:sldId id="271" r:id="rId21"/>
    <p:sldId id="272" r:id="rId22"/>
    <p:sldId id="282" r:id="rId23"/>
    <p:sldId id="283" r:id="rId24"/>
    <p:sldId id="284" r:id="rId25"/>
    <p:sldId id="285" r:id="rId26"/>
    <p:sldId id="286"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102"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80527EE-62C5-43D5-B324-64B3A8A9DD60}"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86379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71765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1902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8F3FF181-2553-4E1E-B1F1-79F713B7F03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2427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76389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D80527EE-62C5-43D5-B324-64B3A8A9DD60}" type="datetimeFigureOut">
              <a:rPr lang="fr-CA" smtClean="0"/>
              <a:t>2017-05-17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25127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D80527EE-62C5-43D5-B324-64B3A8A9DD60}" type="datetimeFigureOut">
              <a:rPr lang="fr-CA" smtClean="0"/>
              <a:t>2017-05-17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346349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0527EE-62C5-43D5-B324-64B3A8A9DD60}"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17729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80527EE-62C5-43D5-B324-64B3A8A9DD60}" type="datetimeFigureOut">
              <a:rPr lang="fr-CA" smtClean="0"/>
              <a:t>2017-05-17</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F3FF181-2553-4E1E-B1F1-79F713B7F03C}" type="slidenum">
              <a:rPr lang="fr-CA" smtClean="0"/>
              <a:t>‹N°›</a:t>
            </a:fld>
            <a:endParaRPr lang="fr-CA"/>
          </a:p>
        </p:txBody>
      </p:sp>
    </p:spTree>
    <p:extLst>
      <p:ext uri="{BB962C8B-B14F-4D97-AF65-F5344CB8AC3E}">
        <p14:creationId xmlns:p14="http://schemas.microsoft.com/office/powerpoint/2010/main" val="401311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0527EE-62C5-43D5-B324-64B3A8A9DD60}"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60863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80527EE-62C5-43D5-B324-64B3A8A9DD60}" type="datetimeFigureOut">
              <a:rPr lang="fr-CA" smtClean="0"/>
              <a:t>2017-05-17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98227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420424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0527EE-62C5-43D5-B324-64B3A8A9DD60}" type="datetimeFigureOut">
              <a:rPr lang="fr-CA" smtClean="0"/>
              <a:t>2017-05-17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90033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80527EE-62C5-43D5-B324-64B3A8A9DD60}" type="datetimeFigureOut">
              <a:rPr lang="fr-CA" smtClean="0"/>
              <a:t>2017-05-17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56192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80527EE-62C5-43D5-B324-64B3A8A9DD60}" type="datetimeFigureOut">
              <a:rPr lang="fr-CA" smtClean="0"/>
              <a:t>2017-05-17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303382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6494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77487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0527EE-62C5-43D5-B324-64B3A8A9DD60}" type="datetimeFigureOut">
              <a:rPr lang="fr-CA" smtClean="0"/>
              <a:t>2017-05-17</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F3FF181-2553-4E1E-B1F1-79F713B7F03C}" type="slidenum">
              <a:rPr lang="fr-CA" smtClean="0"/>
              <a:t>‹N°›</a:t>
            </a:fld>
            <a:endParaRPr lang="fr-CA"/>
          </a:p>
        </p:txBody>
      </p:sp>
    </p:spTree>
    <p:extLst>
      <p:ext uri="{BB962C8B-B14F-4D97-AF65-F5344CB8AC3E}">
        <p14:creationId xmlns:p14="http://schemas.microsoft.com/office/powerpoint/2010/main" val="233695082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s de recherche d'images pour « côte-ouest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74" y="499779"/>
            <a:ext cx="8764172" cy="6247602"/>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1661160" y="291906"/>
            <a:ext cx="9144000" cy="212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b="1" dirty="0">
                <a:solidFill>
                  <a:schemeClr val="bg1"/>
                </a:solidFill>
                <a:latin typeface="Castellar" panose="020A0402060406010301" pitchFamily="18" charset="0"/>
              </a:rPr>
              <a:t>La CÔTE-OUEST</a:t>
            </a:r>
            <a:br>
              <a:rPr lang="fr-CA" b="1" dirty="0">
                <a:solidFill>
                  <a:schemeClr val="bg1"/>
                </a:solidFill>
                <a:latin typeface="Castellar" panose="020A0402060406010301" pitchFamily="18" charset="0"/>
              </a:rPr>
            </a:br>
            <a:r>
              <a:rPr lang="fr-CA" b="1" dirty="0">
                <a:solidFill>
                  <a:schemeClr val="bg1"/>
                </a:solidFill>
                <a:latin typeface="Castellar" panose="020A0402060406010301" pitchFamily="18" charset="0"/>
              </a:rPr>
              <a:t>vers 1905</a:t>
            </a:r>
          </a:p>
        </p:txBody>
      </p:sp>
    </p:spTree>
    <p:extLst>
      <p:ext uri="{BB962C8B-B14F-4D97-AF65-F5344CB8AC3E}">
        <p14:creationId xmlns:p14="http://schemas.microsoft.com/office/powerpoint/2010/main" val="142011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QUIZZ-TERRITOIRE</a:t>
            </a:r>
          </a:p>
        </p:txBody>
      </p:sp>
      <p:sp>
        <p:nvSpPr>
          <p:cNvPr id="3" name="Espace réservé du contenu 2"/>
          <p:cNvSpPr>
            <a:spLocks noGrp="1"/>
          </p:cNvSpPr>
          <p:nvPr>
            <p:ph idx="1"/>
          </p:nvPr>
        </p:nvSpPr>
        <p:spPr/>
        <p:txBody>
          <a:bodyPr>
            <a:normAutofit/>
          </a:bodyPr>
          <a:lstStyle/>
          <a:p>
            <a:r>
              <a:rPr lang="fr-CA" dirty="0"/>
              <a:t>Quel est  le climat sur la Côte-Ouest?</a:t>
            </a:r>
          </a:p>
          <a:p>
            <a:endParaRPr lang="fr-CA" dirty="0"/>
          </a:p>
          <a:p>
            <a:r>
              <a:rPr lang="fr-CA" dirty="0"/>
              <a:t>Quel  changement observe-t-on au niveau de l’agriculture sur la Côte-Ouest vers 1905?</a:t>
            </a:r>
          </a:p>
          <a:p>
            <a:pPr marL="0" indent="0">
              <a:buNone/>
            </a:pPr>
            <a:endParaRPr lang="fr-CA" dirty="0"/>
          </a:p>
          <a:p>
            <a:pPr marL="0" indent="0">
              <a:buNone/>
            </a:pPr>
            <a:r>
              <a:rPr lang="fr-CA" dirty="0"/>
              <a:t>VRAI ou FAUX</a:t>
            </a:r>
          </a:p>
          <a:p>
            <a:pPr marL="0" indent="0">
              <a:buNone/>
            </a:pPr>
            <a:r>
              <a:rPr lang="fr-CA" dirty="0"/>
              <a:t>Les Canadiens habitants sur la </a:t>
            </a:r>
            <a:r>
              <a:rPr lang="fr-CA" dirty="0" err="1"/>
              <a:t>Côt</a:t>
            </a:r>
            <a:r>
              <a:rPr lang="fr-CA" dirty="0"/>
              <a:t>-Ouest peuvent subvenir parfaitement à leurs besoins, grâce à leur bétail et leur agriculture.</a:t>
            </a:r>
          </a:p>
        </p:txBody>
      </p:sp>
    </p:spTree>
    <p:extLst>
      <p:ext uri="{BB962C8B-B14F-4D97-AF65-F5344CB8AC3E}">
        <p14:creationId xmlns:p14="http://schemas.microsoft.com/office/powerpoint/2010/main" val="217794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446" y="772278"/>
            <a:ext cx="9613861" cy="1080938"/>
          </a:xfrm>
        </p:spPr>
        <p:txBody>
          <a:bodyPr>
            <a:noAutofit/>
          </a:bodyPr>
          <a:lstStyle/>
          <a:p>
            <a:pPr algn="ctr"/>
            <a:r>
              <a:rPr lang="fr-CA" sz="5400" dirty="0">
                <a:latin typeface="Castellar" panose="020A0402060406010301" pitchFamily="18" charset="0"/>
              </a:rPr>
              <a:t>RÉALITÉS CULTURELLES</a:t>
            </a:r>
          </a:p>
        </p:txBody>
      </p:sp>
      <p:pic>
        <p:nvPicPr>
          <p:cNvPr id="6146" name="Picture 2" descr="Résultats de recherche d'images pour « vie culturelle cote-ouest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406" y="2020840"/>
            <a:ext cx="5905940" cy="464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6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5400" dirty="0">
                <a:latin typeface="Castellar" panose="020A0402060406010301" pitchFamily="18" charset="0"/>
              </a:rPr>
              <a:t>langues</a:t>
            </a:r>
          </a:p>
        </p:txBody>
      </p:sp>
      <p:sp>
        <p:nvSpPr>
          <p:cNvPr id="6" name="ZoneTexte 5"/>
          <p:cNvSpPr txBox="1"/>
          <p:nvPr/>
        </p:nvSpPr>
        <p:spPr>
          <a:xfrm>
            <a:off x="4783015" y="2400300"/>
            <a:ext cx="7161335" cy="4031873"/>
          </a:xfrm>
          <a:prstGeom prst="rect">
            <a:avLst/>
          </a:prstGeom>
          <a:noFill/>
        </p:spPr>
        <p:txBody>
          <a:bodyPr wrap="square" rtlCol="0">
            <a:spAutoFit/>
          </a:bodyPr>
          <a:lstStyle/>
          <a:p>
            <a:r>
              <a:rPr lang="fr-CA" sz="1600" dirty="0"/>
              <a:t>La province de la Colombie-Britannique étant une ancienne colonie anglaise, la langue d'usage est </a:t>
            </a:r>
            <a:r>
              <a:rPr lang="fr-CA" sz="1600" b="1" u="sng" dirty="0"/>
              <a:t>l'anglais</a:t>
            </a:r>
            <a:r>
              <a:rPr lang="fr-CA" sz="1600" dirty="0"/>
              <a:t>. C'est aussi la langue du commerce. Pour faire des affaires ici, il faut savoir parler en anglais. </a:t>
            </a:r>
          </a:p>
          <a:p>
            <a:endParaRPr lang="fr-CA" sz="1600" dirty="0"/>
          </a:p>
          <a:p>
            <a:r>
              <a:rPr lang="fr-CA" sz="1600" dirty="0"/>
              <a:t>Immigrants de l'Angleterre</a:t>
            </a:r>
          </a:p>
          <a:p>
            <a:r>
              <a:rPr lang="fr-CA" sz="1600" dirty="0"/>
              <a:t>de l'Est du Canada</a:t>
            </a:r>
          </a:p>
          <a:p>
            <a:r>
              <a:rPr lang="fr-CA" sz="1600" dirty="0"/>
              <a:t>des amérindiens</a:t>
            </a:r>
          </a:p>
          <a:p>
            <a:r>
              <a:rPr lang="fr-CA" sz="1600" dirty="0"/>
              <a:t>Les Asiatiques arrivent plus tard</a:t>
            </a:r>
          </a:p>
          <a:p>
            <a:endParaRPr lang="fr-CA" sz="1600" dirty="0"/>
          </a:p>
          <a:p>
            <a:r>
              <a:rPr lang="fr-CA" sz="1600" dirty="0"/>
              <a:t>Les </a:t>
            </a:r>
            <a:r>
              <a:rPr lang="fr-CA" sz="1600" b="1" u="sng" dirty="0"/>
              <a:t>Chinois </a:t>
            </a:r>
            <a:r>
              <a:rPr lang="fr-CA" sz="1600" dirty="0"/>
              <a:t>ont réussi à se débrouiller. Ils fondent des commerces où ils vendent des denrées pour leur communauté ou encore des commerces qui ne demandent pas de savoir parler la langue couramment. Lorsqu'ils veulent se faire engager sur des chantiers, ils trouvent un des employés qui parle l'anglais et qui sert ainsi d'intermédiaire. Les ouvriers chinois parlant anglais deviennent souvent contremaître.</a:t>
            </a:r>
          </a:p>
        </p:txBody>
      </p:sp>
      <p:pic>
        <p:nvPicPr>
          <p:cNvPr id="7170" name="Picture 2" descr="Résultats de recherche d'images pour « langue  cote-ouest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6" y="2400300"/>
            <a:ext cx="4368207" cy="32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2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RELIGION</a:t>
            </a:r>
          </a:p>
        </p:txBody>
      </p:sp>
      <p:sp>
        <p:nvSpPr>
          <p:cNvPr id="3" name="Espace réservé du contenu 2"/>
          <p:cNvSpPr>
            <a:spLocks noGrp="1"/>
          </p:cNvSpPr>
          <p:nvPr>
            <p:ph idx="1"/>
          </p:nvPr>
        </p:nvSpPr>
        <p:spPr>
          <a:xfrm>
            <a:off x="5106572" y="2053884"/>
            <a:ext cx="6977576" cy="4804116"/>
          </a:xfrm>
        </p:spPr>
        <p:txBody>
          <a:bodyPr>
            <a:normAutofit/>
          </a:bodyPr>
          <a:lstStyle/>
          <a:p>
            <a:r>
              <a:rPr lang="fr-CA" dirty="0"/>
              <a:t> Ici, à Vancouver, la majorité de la population anglaise est de religion protestante, surtout anglicane ou presbytérienne. Elle a construit des églises où les fidèles se rencontrent. </a:t>
            </a:r>
          </a:p>
          <a:p>
            <a:endParaRPr lang="fr-CA" dirty="0"/>
          </a:p>
          <a:p>
            <a:r>
              <a:rPr lang="fr-CA" dirty="0"/>
              <a:t>Dans la ville de Vancouver, comme les gens viennent de partout à travers le monde, les adeptes de religions différentes se côtoient. C’est ainsi qu’on retrouve des russes orthodoxes, des Indiens qui pratiquent l’hindouisme,</a:t>
            </a:r>
          </a:p>
        </p:txBody>
      </p:sp>
      <p:pic>
        <p:nvPicPr>
          <p:cNvPr id="8196" name="Picture 4" descr="Résultats de recherche d'images pour « religions  cote-ouest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19" y="2165404"/>
            <a:ext cx="4640432" cy="335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4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GROUPES SOCIAUX</a:t>
            </a:r>
          </a:p>
        </p:txBody>
      </p:sp>
      <p:sp>
        <p:nvSpPr>
          <p:cNvPr id="4" name="ZoneTexte 3"/>
          <p:cNvSpPr txBox="1"/>
          <p:nvPr/>
        </p:nvSpPr>
        <p:spPr>
          <a:xfrm>
            <a:off x="4838217" y="2291787"/>
            <a:ext cx="7268902" cy="3693319"/>
          </a:xfrm>
          <a:prstGeom prst="rect">
            <a:avLst/>
          </a:prstGeom>
          <a:noFill/>
        </p:spPr>
        <p:txBody>
          <a:bodyPr wrap="square" rtlCol="0">
            <a:spAutoFit/>
          </a:bodyPr>
          <a:lstStyle/>
          <a:p>
            <a:r>
              <a:rPr lang="fr-CA" b="1" u="sng" dirty="0"/>
              <a:t>Les commerçants</a:t>
            </a:r>
          </a:p>
          <a:p>
            <a:endParaRPr lang="fr-CA" dirty="0"/>
          </a:p>
          <a:p>
            <a:endParaRPr lang="fr-CA" b="1" u="sng" dirty="0"/>
          </a:p>
          <a:p>
            <a:r>
              <a:rPr lang="fr-CA" b="1" u="sng" dirty="0"/>
              <a:t>Petits commerçants</a:t>
            </a:r>
          </a:p>
          <a:p>
            <a:r>
              <a:rPr lang="fr-CA" dirty="0"/>
              <a:t>chacun, avec du travail et de la persévérance, peut réussir à se lancer en affaires. Les commerces en tout genre se multiplient, que ce soit des magasins, des restaurants, des théâtres ou encore des saloons. Les immigrants chinois sont eux aussi propriétaires de plusieurs commerces, comme des blanchisseries ou des cafés, car ce sont des établissements qui demandent peu d’investissement et qui ne nécessitent pas de parler la langue anglaise.</a:t>
            </a:r>
          </a:p>
          <a:p>
            <a:endParaRPr lang="fr-CA" dirty="0"/>
          </a:p>
          <a:p>
            <a:endParaRPr lang="fr-CA" dirty="0"/>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95071"/>
            <a:ext cx="4653380" cy="3490035"/>
          </a:xfrm>
        </p:spPr>
      </p:pic>
    </p:spTree>
    <p:extLst>
      <p:ext uri="{BB962C8B-B14F-4D97-AF65-F5344CB8AC3E}">
        <p14:creationId xmlns:p14="http://schemas.microsoft.com/office/powerpoint/2010/main" val="270887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Les grands commerçants</a:t>
            </a:r>
          </a:p>
        </p:txBody>
      </p:sp>
      <p:sp>
        <p:nvSpPr>
          <p:cNvPr id="3" name="Espace réservé du contenu 2"/>
          <p:cNvSpPr>
            <a:spLocks noGrp="1"/>
          </p:cNvSpPr>
          <p:nvPr>
            <p:ph idx="1"/>
          </p:nvPr>
        </p:nvSpPr>
        <p:spPr>
          <a:xfrm>
            <a:off x="0" y="2158678"/>
            <a:ext cx="6755515" cy="4699322"/>
          </a:xfrm>
        </p:spPr>
        <p:txBody>
          <a:bodyPr>
            <a:normAutofit fontScale="70000" lnSpcReduction="20000"/>
          </a:bodyPr>
          <a:lstStyle/>
          <a:p>
            <a:r>
              <a:rPr lang="fr-CA" dirty="0"/>
              <a:t>. Oppenheimer est l’un des plus grands commerçants de la province au début du 20e siècle. Avec l’arrivée de tous ces immigrants, la Colombie-Britannique doit faire face aux demandes croissantes de marchandises. M. Oppenheimer est l’exemple parfait du commerçant qui s’est bâti un empire à partir de rien. Avec ses frères, il est venu d’Allemagne en passant par la Californie. Ils suivaient les prospecteurs d’or. Ils ont d’abord installé des commerces le long des voies d’immigration et dans les villes en expansion. Ils savaient flairer les bonnes affaires et fournissaient aux aventuriers les denrées et l’équipement dont ils avaient besoin.</a:t>
            </a:r>
          </a:p>
          <a:p>
            <a:r>
              <a:rPr lang="fr-CA" dirty="0"/>
              <a:t>Avec la fin de la ruée vers l’or, les Oppenheimer se sont installés à Vancouver car ils croyaient au potentiel de cette ville. Ils ont su deviner qu’elle deviendrait un centre commercial d’importance grâce à l’arrivée du train. Ils ont alors acheté des terrains et ont investi dans les compagnies de tramway et d’électricité de Vancouver.</a:t>
            </a:r>
          </a:p>
          <a:p>
            <a:r>
              <a:rPr lang="fr-CA" dirty="0"/>
              <a:t>Les grands commerçants tels que David Oppenheimer se font promoteurs privés et font de la publicité pour la ville. On attire les gros investisseurs par des primes en espèces et des réductions de taxes.</a:t>
            </a:r>
          </a:p>
        </p:txBody>
      </p:sp>
      <p:pic>
        <p:nvPicPr>
          <p:cNvPr id="10242" name="Picture 2" descr="Résultats de recherche d'images pour « GROUPES SOCIAUX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515" y="2475769"/>
            <a:ext cx="5316281" cy="377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4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400" dirty="0">
                <a:latin typeface="Castellar" panose="020A0402060406010301" pitchFamily="18" charset="0"/>
              </a:rPr>
              <a:t>LES AMÉRINDIENS</a:t>
            </a:r>
          </a:p>
        </p:txBody>
      </p:sp>
      <p:sp>
        <p:nvSpPr>
          <p:cNvPr id="3" name="Espace réservé du contenu 2"/>
          <p:cNvSpPr>
            <a:spLocks noGrp="1"/>
          </p:cNvSpPr>
          <p:nvPr>
            <p:ph idx="1"/>
          </p:nvPr>
        </p:nvSpPr>
        <p:spPr/>
        <p:txBody>
          <a:bodyPr>
            <a:normAutofit fontScale="85000" lnSpcReduction="10000"/>
          </a:bodyPr>
          <a:lstStyle/>
          <a:p>
            <a:r>
              <a:rPr lang="fr-CA" b="1" dirty="0"/>
              <a:t>Les Amérindiens</a:t>
            </a:r>
            <a:endParaRPr lang="fr-CA" dirty="0"/>
          </a:p>
          <a:p>
            <a:r>
              <a:rPr lang="fr-CA" dirty="0"/>
              <a:t>À l'arrivée des premiers explorateurs européens en Colombie-Britannique, les nations amérindiennes </a:t>
            </a:r>
            <a:r>
              <a:rPr lang="fr-CA" dirty="0" err="1"/>
              <a:t>Songhees</a:t>
            </a:r>
            <a:r>
              <a:rPr lang="fr-CA" dirty="0"/>
              <a:t>, </a:t>
            </a:r>
            <a:r>
              <a:rPr lang="fr-CA" dirty="0" err="1"/>
              <a:t>Esquimalt</a:t>
            </a:r>
            <a:r>
              <a:rPr lang="fr-CA" dirty="0"/>
              <a:t> et Haïda y vivaient déjà. Elles n'eurent d'autres choix que de céder leur territoire. Les Européens avaient besoin de terres cultivables pour s'établir. Les deux groupes signèrent des traités donnant des terres aux Européens tandis que les Amérindiens y conservaient le droit de chasser et de pêcher.</a:t>
            </a:r>
          </a:p>
          <a:p>
            <a:r>
              <a:rPr lang="fr-CA" dirty="0"/>
              <a:t>La vie des Amérindiens a profondément changé avec la colonisation. Tout d'abord, les maladies, en particulier la variole, ont touché ces peuples et provoqué la mort de plusieurs d'entre eux. Ensuite, avec le temps, les Amérindiens en sont venus à travailler pour les nouveaux arrivants et même à adopter certaines de leurs coutumes. Finalement, les Amérindiens furent confinés dans des réserves.</a:t>
            </a:r>
          </a:p>
          <a:p>
            <a:endParaRPr lang="fr-CA" dirty="0"/>
          </a:p>
        </p:txBody>
      </p:sp>
    </p:spTree>
    <p:extLst>
      <p:ext uri="{BB962C8B-B14F-4D97-AF65-F5344CB8AC3E}">
        <p14:creationId xmlns:p14="http://schemas.microsoft.com/office/powerpoint/2010/main" val="277714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5400" dirty="0">
                <a:latin typeface="Castellar" panose="020A0402060406010301" pitchFamily="18" charset="0"/>
              </a:rPr>
              <a:t>LES CHINOIS</a:t>
            </a:r>
          </a:p>
        </p:txBody>
      </p:sp>
      <p:sp>
        <p:nvSpPr>
          <p:cNvPr id="3" name="Espace réservé du contenu 2"/>
          <p:cNvSpPr>
            <a:spLocks noGrp="1"/>
          </p:cNvSpPr>
          <p:nvPr>
            <p:ph idx="1"/>
          </p:nvPr>
        </p:nvSpPr>
        <p:spPr/>
        <p:txBody>
          <a:bodyPr>
            <a:normAutofit fontScale="77500" lnSpcReduction="20000"/>
          </a:bodyPr>
          <a:lstStyle/>
          <a:p>
            <a:r>
              <a:rPr lang="fr-CA" dirty="0"/>
              <a:t>Les immigrants chinois arrivant de Californie ou de Chine, tout comme les Amérindiens, n'ont pas eu la vie facile. Ils sont venus en Colombie-Britannique dans l'espoir de faire fortune et d'y trouver de l'or. Ils ont été, par la suite, engagés comme ouvriers pour la construction du chemin de fer. En Chine, la population avait augmenté et le Canada, à trois semaines de bateau de l'autre côté de l'océan Pacifique, semblait une terre intéressante pour émigrer.</a:t>
            </a:r>
          </a:p>
          <a:p>
            <a:r>
              <a:rPr lang="fr-CA" dirty="0"/>
              <a:t>Les Chinois travaillaient comme ouvriers à la construction du chemin de fer pour 1$ par jour, un très bas salaire. On leur confiait les travaux les plus durs et les plus dangereux. Quand le chemin de fer du Canadien Pacifique a été achevé en 1885, les travailleurs ont dû trouver de nouveaux emplois. Plusieurs Chinois sont retournés en Chine, mais la majorité ne pouvait se payer le voyage de retour.</a:t>
            </a:r>
          </a:p>
          <a:p>
            <a:r>
              <a:rPr lang="fr-CA" dirty="0"/>
              <a:t>Ils s'installèrent en communauté et créèrent des quartiers chinois dans les villes. Ils sont alors devenus jardiniers, épiciers, cuisiniers ou domestiques. Ils travaillaient aussi dans les mines et dans les conserveries de poisson. De plus, ils durent faire face au racisme et à la discrimination.</a:t>
            </a:r>
          </a:p>
        </p:txBody>
      </p:sp>
    </p:spTree>
    <p:extLst>
      <p:ext uri="{BB962C8B-B14F-4D97-AF65-F5344CB8AC3E}">
        <p14:creationId xmlns:p14="http://schemas.microsoft.com/office/powerpoint/2010/main" val="94929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latin typeface="Castellar" panose="020A0402060406010301" pitchFamily="18" charset="0"/>
              </a:rPr>
              <a:t>QUIZZ – RÉALITÉS CULTURELLES</a:t>
            </a:r>
          </a:p>
        </p:txBody>
      </p:sp>
      <p:sp>
        <p:nvSpPr>
          <p:cNvPr id="3" name="Espace réservé du contenu 2"/>
          <p:cNvSpPr>
            <a:spLocks noGrp="1"/>
          </p:cNvSpPr>
          <p:nvPr>
            <p:ph idx="1"/>
          </p:nvPr>
        </p:nvSpPr>
        <p:spPr/>
        <p:txBody>
          <a:bodyPr/>
          <a:lstStyle/>
          <a:p>
            <a:r>
              <a:rPr lang="fr-CA" dirty="0"/>
              <a:t>En 1905, quelle langue parle-t-on majoritairement à la Côte-Ouest</a:t>
            </a:r>
          </a:p>
          <a:p>
            <a:pPr marL="0" indent="0">
              <a:buNone/>
            </a:pPr>
            <a:endParaRPr lang="fr-CA" dirty="0"/>
          </a:p>
          <a:p>
            <a:pPr marL="0" indent="0">
              <a:buNone/>
            </a:pPr>
            <a:endParaRPr lang="fr-CA" dirty="0"/>
          </a:p>
          <a:p>
            <a:pPr marL="0" indent="0">
              <a:buNone/>
            </a:pPr>
            <a:r>
              <a:rPr lang="fr-CA" dirty="0"/>
              <a:t>Nomme trois groupes sociaux qui s’installaient sur la Côte-</a:t>
            </a:r>
            <a:r>
              <a:rPr lang="fr-CA" dirty="0" err="1"/>
              <a:t>Oouest</a:t>
            </a:r>
            <a:r>
              <a:rPr lang="fr-CA" dirty="0"/>
              <a:t> vers 1905.</a:t>
            </a:r>
          </a:p>
          <a:p>
            <a:pPr marL="0" indent="0">
              <a:buNone/>
            </a:pPr>
            <a:endParaRPr lang="fr-CA" dirty="0"/>
          </a:p>
          <a:p>
            <a:pPr marL="0" indent="0">
              <a:buNone/>
            </a:pPr>
            <a:endParaRPr lang="fr-CA" dirty="0"/>
          </a:p>
        </p:txBody>
      </p:sp>
    </p:spTree>
    <p:extLst>
      <p:ext uri="{BB962C8B-B14F-4D97-AF65-F5344CB8AC3E}">
        <p14:creationId xmlns:p14="http://schemas.microsoft.com/office/powerpoint/2010/main" val="262244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LES TRANSPORTS</a:t>
            </a:r>
          </a:p>
        </p:txBody>
      </p:sp>
      <p:sp>
        <p:nvSpPr>
          <p:cNvPr id="3" name="Espace réservé du contenu 2"/>
          <p:cNvSpPr>
            <a:spLocks noGrp="1"/>
          </p:cNvSpPr>
          <p:nvPr>
            <p:ph idx="1"/>
          </p:nvPr>
        </p:nvSpPr>
        <p:spPr>
          <a:xfrm>
            <a:off x="367805" y="2323823"/>
            <a:ext cx="5986696" cy="3599316"/>
          </a:xfrm>
        </p:spPr>
        <p:txBody>
          <a:bodyPr>
            <a:normAutofit lnSpcReduction="10000"/>
          </a:bodyPr>
          <a:lstStyle/>
          <a:p>
            <a:pPr marL="0" indent="0">
              <a:buNone/>
            </a:pPr>
            <a:r>
              <a:rPr lang="fr-CA" b="1" u="sng" dirty="0"/>
              <a:t>Le train</a:t>
            </a:r>
          </a:p>
          <a:p>
            <a:pPr marL="0" indent="0">
              <a:buNone/>
            </a:pPr>
            <a:r>
              <a:rPr lang="fr-CA" dirty="0"/>
              <a:t>Ce chemin de fer traverse le Canada d’est en ouest. Il fut terminé en 1885. Son achèvement a brisé l’isolement de la Colombie-Britannique avec le reste du Canada. </a:t>
            </a:r>
          </a:p>
          <a:p>
            <a:pPr marL="0" indent="0">
              <a:buNone/>
            </a:pPr>
            <a:r>
              <a:rPr lang="fr-CA" dirty="0"/>
              <a:t>On engagea beaucoup de travailleurs, dont beaucoup de Chinois. Ces ouvriers devaient nettoyer et niveler le terrain pour le passage de la voie ferrée. I</a:t>
            </a:r>
          </a:p>
        </p:txBody>
      </p:sp>
      <p:pic>
        <p:nvPicPr>
          <p:cNvPr id="11266" name="Picture 2" descr="Résultats de recherche d'images pour « RÉSEAUX FERROVIAIR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904" y="2323823"/>
            <a:ext cx="53244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9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 TERRITOIRE</a:t>
            </a:r>
          </a:p>
        </p:txBody>
      </p:sp>
      <p:pic>
        <p:nvPicPr>
          <p:cNvPr id="2050" name="Picture 2" descr="Résultats de recherche d'images pour « prairies 1905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326" y="2027591"/>
            <a:ext cx="5662388" cy="3478912"/>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4325815" y="3516923"/>
            <a:ext cx="1776047" cy="1371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ZoneTexte 2"/>
          <p:cNvSpPr txBox="1"/>
          <p:nvPr/>
        </p:nvSpPr>
        <p:spPr>
          <a:xfrm>
            <a:off x="6101863" y="2274849"/>
            <a:ext cx="5807640" cy="4247317"/>
          </a:xfrm>
          <a:prstGeom prst="rect">
            <a:avLst/>
          </a:prstGeom>
          <a:noFill/>
        </p:spPr>
        <p:txBody>
          <a:bodyPr wrap="square" rtlCol="0">
            <a:spAutoFit/>
          </a:bodyPr>
          <a:lstStyle/>
          <a:p>
            <a:r>
              <a:rPr lang="fr-CA" dirty="0"/>
              <a:t>En 1905, le Canada est composé de 9 provinces qui s’étendent des océans Atlantique au Pacifique. Située sur la Côte-Ouest, la Colombie-Britannique est une province bien différente des autres.</a:t>
            </a:r>
          </a:p>
          <a:p>
            <a:r>
              <a:rPr lang="fr-CA" dirty="0"/>
              <a:t> La Colombie-Britannique fait son entrée dans la Confédération canadienne en 1871 car elle y voit certains avantages :</a:t>
            </a:r>
          </a:p>
          <a:p>
            <a:endParaRPr lang="fr-CA" dirty="0"/>
          </a:p>
          <a:p>
            <a:r>
              <a:rPr lang="fr-CA" dirty="0"/>
              <a:t>sa population est majoritairement d’origine britannique comme le reste du Canada,</a:t>
            </a:r>
          </a:p>
          <a:p>
            <a:r>
              <a:rPr lang="fr-CA" dirty="0"/>
              <a:t>son économie a besoin du chemin de fer,</a:t>
            </a:r>
          </a:p>
          <a:p>
            <a:r>
              <a:rPr lang="fr-CA" dirty="0"/>
              <a:t>son besoin de délimiter son territoire est essentiel.</a:t>
            </a:r>
          </a:p>
          <a:p>
            <a:r>
              <a:rPr lang="fr-CA" dirty="0"/>
              <a:t>Elle veut contrer l’expansion des États-Unis au sud et au nord de ses frontières.</a:t>
            </a:r>
          </a:p>
          <a:p>
            <a:endParaRPr lang="fr-CA" dirty="0"/>
          </a:p>
        </p:txBody>
      </p:sp>
    </p:spTree>
    <p:extLst>
      <p:ext uri="{BB962C8B-B14F-4D97-AF65-F5344CB8AC3E}">
        <p14:creationId xmlns:p14="http://schemas.microsoft.com/office/powerpoint/2010/main" val="220131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3200" dirty="0">
                <a:latin typeface="Castellar" panose="020A0402060406010301" pitchFamily="18" charset="0"/>
              </a:rPr>
              <a:t>AUTRES MOYENS DE TRANSPORT</a:t>
            </a:r>
          </a:p>
        </p:txBody>
      </p:sp>
      <p:sp>
        <p:nvSpPr>
          <p:cNvPr id="3" name="Espace réservé du contenu 2"/>
          <p:cNvSpPr>
            <a:spLocks noGrp="1"/>
          </p:cNvSpPr>
          <p:nvPr>
            <p:ph idx="1"/>
          </p:nvPr>
        </p:nvSpPr>
        <p:spPr>
          <a:xfrm>
            <a:off x="277793" y="2187614"/>
            <a:ext cx="6053560" cy="4375231"/>
          </a:xfrm>
        </p:spPr>
        <p:txBody>
          <a:bodyPr>
            <a:normAutofit fontScale="92500"/>
          </a:bodyPr>
          <a:lstStyle/>
          <a:p>
            <a:r>
              <a:rPr lang="fr-CA" dirty="0"/>
              <a:t>Les navires de l'Union </a:t>
            </a:r>
            <a:r>
              <a:rPr lang="fr-CA" dirty="0" err="1"/>
              <a:t>Steamship</a:t>
            </a:r>
            <a:r>
              <a:rPr lang="fr-CA" dirty="0"/>
              <a:t> </a:t>
            </a:r>
            <a:r>
              <a:rPr lang="fr-CA" dirty="0" err="1"/>
              <a:t>Company</a:t>
            </a:r>
            <a:r>
              <a:rPr lang="fr-CA" dirty="0"/>
              <a:t> et les chemins de fer du Canadien Pacifique travaillaient conjointement pour desservir les conserveries, les </a:t>
            </a:r>
            <a:r>
              <a:rPr lang="fr-CA" dirty="0" err="1"/>
              <a:t>compangies</a:t>
            </a:r>
            <a:r>
              <a:rPr lang="fr-CA" dirty="0"/>
              <a:t> forestières et les mines situées tout le long de la côte, de même que les autres provinces de l’Ouest. Sans la mer, la Colombie-Britannique ne serait pas la même. Le commerce était aisé et comme les ressources naturelles étaient abondantes on exportait de tout. Vers 1890, on a même construit des voiliers, dont le célèbre </a:t>
            </a:r>
            <a:r>
              <a:rPr lang="fr-CA" dirty="0" err="1"/>
              <a:t>Bluenose</a:t>
            </a:r>
            <a:r>
              <a:rPr lang="fr-CA" dirty="0"/>
              <a:t> que l’on retrouve aujourd’hui sur les pièces de 10 sous</a:t>
            </a:r>
          </a:p>
        </p:txBody>
      </p:sp>
      <p:pic>
        <p:nvPicPr>
          <p:cNvPr id="10242" name="Picture 2" descr="Résultats de recherche d'images pour « l'Union Steamship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416" y="2307101"/>
            <a:ext cx="5468139" cy="324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4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400" dirty="0">
                <a:latin typeface="Castellar" panose="020A0402060406010301" pitchFamily="18" charset="0"/>
              </a:rPr>
              <a:t>ACTIVITÉS ÉCONOMIQUES</a:t>
            </a:r>
          </a:p>
        </p:txBody>
      </p:sp>
      <p:sp>
        <p:nvSpPr>
          <p:cNvPr id="3" name="Espace réservé du contenu 2"/>
          <p:cNvSpPr>
            <a:spLocks noGrp="1"/>
          </p:cNvSpPr>
          <p:nvPr>
            <p:ph idx="1"/>
          </p:nvPr>
        </p:nvSpPr>
        <p:spPr>
          <a:xfrm>
            <a:off x="680321" y="2336873"/>
            <a:ext cx="7197587" cy="4168702"/>
          </a:xfrm>
        </p:spPr>
        <p:txBody>
          <a:bodyPr>
            <a:normAutofit/>
          </a:bodyPr>
          <a:lstStyle/>
          <a:p>
            <a:r>
              <a:rPr lang="fr-CA" dirty="0"/>
              <a:t>Une économie de service et d'usine En Colombie-Britannique, on compte beaucoup d’industries. Avec tous les nouveaux arrivants et la main-d’œuvre bon marché, les industriels ouvrent plusieurs usines, surtout le long de la côte</a:t>
            </a:r>
          </a:p>
        </p:txBody>
      </p:sp>
      <p:pic>
        <p:nvPicPr>
          <p:cNvPr id="15362" name="Picture 2" descr="Résultats de recherche d'images pour « indust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426" y="2174828"/>
            <a:ext cx="3437098" cy="24115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ésultats de recherche d'images pour « tannerie Prairies 190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426" y="4748059"/>
            <a:ext cx="3437098" cy="191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2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400" dirty="0">
                <a:latin typeface="Castellar" panose="020A0402060406010301" pitchFamily="18" charset="0"/>
              </a:rPr>
              <a:t>ACTIVITÉS ÉCONOMIQUES</a:t>
            </a:r>
          </a:p>
        </p:txBody>
      </p:sp>
      <p:sp>
        <p:nvSpPr>
          <p:cNvPr id="3" name="Espace réservé du contenu 2"/>
          <p:cNvSpPr>
            <a:spLocks noGrp="1"/>
          </p:cNvSpPr>
          <p:nvPr>
            <p:ph idx="1"/>
          </p:nvPr>
        </p:nvSpPr>
        <p:spPr/>
        <p:txBody>
          <a:bodyPr/>
          <a:lstStyle/>
          <a:p>
            <a:r>
              <a:rPr lang="fr-CA" b="1" u="sng" dirty="0"/>
              <a:t>L’industrie forestière </a:t>
            </a:r>
            <a:r>
              <a:rPr lang="fr-CA" dirty="0"/>
              <a:t>constitue depuis longtemps une des grandes industries de la Côte Ouest. On va d’ailleurs y retrouver de nombreuses scieries. Ce secteur employait des ouvriers de diverses origines, notamment des Amérindiens, travaillant de longues heures aux tables de tri des scieries. On y coupait le bois selon les demandes des acheteurs pour ensuite l’expédier par bateau. Sur les côtes, des conserveries transformaient le poisson et le mettaient en conserve pour qu’il puisse être revendu à l’étranger. Ce marché était l’un des plus développés.</a:t>
            </a:r>
          </a:p>
        </p:txBody>
      </p:sp>
    </p:spTree>
    <p:extLst>
      <p:ext uri="{BB962C8B-B14F-4D97-AF65-F5344CB8AC3E}">
        <p14:creationId xmlns:p14="http://schemas.microsoft.com/office/powerpoint/2010/main" val="147250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ACTIVITÉ ÉCONOMIQUE</a:t>
            </a:r>
          </a:p>
        </p:txBody>
      </p:sp>
      <p:sp>
        <p:nvSpPr>
          <p:cNvPr id="3" name="Espace réservé du contenu 2"/>
          <p:cNvSpPr>
            <a:spLocks noGrp="1"/>
          </p:cNvSpPr>
          <p:nvPr>
            <p:ph idx="1"/>
          </p:nvPr>
        </p:nvSpPr>
        <p:spPr/>
        <p:txBody>
          <a:bodyPr/>
          <a:lstStyle/>
          <a:p>
            <a:r>
              <a:rPr lang="fr-CA" b="1" u="sng" dirty="0"/>
              <a:t>Le poisson </a:t>
            </a:r>
            <a:r>
              <a:rPr lang="fr-CA" dirty="0"/>
              <a:t>était aussi une ressource naturelle. La pêche était très rentable, considérant que les espèces de poissons de l’océan Pacifique sont différentes de celles de l’océan Atlantique. La prochaine fois que vous mangerez une boite de saumon, regardez bien l’étiquette. Elle provient peut-être de l’autre bout du pays.</a:t>
            </a:r>
          </a:p>
        </p:txBody>
      </p:sp>
    </p:spTree>
    <p:extLst>
      <p:ext uri="{BB962C8B-B14F-4D97-AF65-F5344CB8AC3E}">
        <p14:creationId xmlns:p14="http://schemas.microsoft.com/office/powerpoint/2010/main" val="416219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ACTIVITÉ ÉCONOMIQUE</a:t>
            </a:r>
          </a:p>
        </p:txBody>
      </p:sp>
      <p:sp>
        <p:nvSpPr>
          <p:cNvPr id="3" name="Espace réservé du contenu 2"/>
          <p:cNvSpPr>
            <a:spLocks noGrp="1"/>
          </p:cNvSpPr>
          <p:nvPr>
            <p:ph idx="1"/>
          </p:nvPr>
        </p:nvSpPr>
        <p:spPr/>
        <p:txBody>
          <a:bodyPr>
            <a:normAutofit lnSpcReduction="10000"/>
          </a:bodyPr>
          <a:lstStyle/>
          <a:p>
            <a:r>
              <a:rPr lang="fr-CA" b="1" u="sng" dirty="0"/>
              <a:t>La fourrure, l’or et les mines </a:t>
            </a:r>
          </a:p>
          <a:p>
            <a:pPr marL="0" indent="0">
              <a:buNone/>
            </a:pPr>
            <a:endParaRPr lang="fr-CA" b="1" u="sng" dirty="0"/>
          </a:p>
          <a:p>
            <a:pPr marL="0" indent="0">
              <a:buNone/>
            </a:pPr>
            <a:r>
              <a:rPr lang="fr-CA" dirty="0"/>
              <a:t>La Colombie-Britannique, en plus d’être favorisée par son climat et la proximité de la mer, est une province très riche en ressources naturelles. Dans les premières années, comme lors des débuts de la Nouvelle-France, les gens venaient y chercher des fourrures. Ensuite, ce fut la fièvre de l’or. Mais ces ressources se sont rapidement épuisées. Les gens ont alors su chercher et découvrir d’autres ressources naturelles à exploiter : les prospecteurs découvrirent l’argent et le cuivre. Les minerais devinrent aussi une ressource très utilisée.</a:t>
            </a:r>
          </a:p>
        </p:txBody>
      </p:sp>
    </p:spTree>
    <p:extLst>
      <p:ext uri="{BB962C8B-B14F-4D97-AF65-F5344CB8AC3E}">
        <p14:creationId xmlns:p14="http://schemas.microsoft.com/office/powerpoint/2010/main" val="9065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ACTIVITÉ ÉCONOMIQUE</a:t>
            </a:r>
          </a:p>
        </p:txBody>
      </p:sp>
      <p:sp>
        <p:nvSpPr>
          <p:cNvPr id="3" name="Espace réservé du contenu 2"/>
          <p:cNvSpPr>
            <a:spLocks noGrp="1"/>
          </p:cNvSpPr>
          <p:nvPr>
            <p:ph idx="1"/>
          </p:nvPr>
        </p:nvSpPr>
        <p:spPr/>
        <p:txBody>
          <a:bodyPr/>
          <a:lstStyle/>
          <a:p>
            <a:r>
              <a:rPr lang="fr-CA" dirty="0"/>
              <a:t>Le </a:t>
            </a:r>
            <a:r>
              <a:rPr lang="fr-CA" b="1" u="sng" dirty="0"/>
              <a:t>commerce du bois </a:t>
            </a:r>
          </a:p>
          <a:p>
            <a:pPr marL="0" indent="0">
              <a:buNone/>
            </a:pPr>
            <a:endParaRPr lang="fr-CA" b="1" u="sng" dirty="0"/>
          </a:p>
          <a:p>
            <a:pPr marL="0" indent="0">
              <a:buNone/>
            </a:pPr>
            <a:r>
              <a:rPr lang="fr-CA" dirty="0"/>
              <a:t>Il ne faudrait pas non plus oublier de parler de l'industrie forestière. Les immenses arbres des forêts de l’Ouest sont exploités très rapidement, dès le début de la colonie. On coupait des arbres tant pour la construction que pour la production de pulpe et de papier. La qualité du bois de la Colombie-Britannique est reconnue dans le monde entier.</a:t>
            </a:r>
          </a:p>
        </p:txBody>
      </p:sp>
    </p:spTree>
    <p:extLst>
      <p:ext uri="{BB962C8B-B14F-4D97-AF65-F5344CB8AC3E}">
        <p14:creationId xmlns:p14="http://schemas.microsoft.com/office/powerpoint/2010/main" val="88225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ACTIVITÉ ÉCONOMIQUE</a:t>
            </a:r>
          </a:p>
        </p:txBody>
      </p:sp>
      <p:sp>
        <p:nvSpPr>
          <p:cNvPr id="3" name="Espace réservé du contenu 2"/>
          <p:cNvSpPr>
            <a:spLocks noGrp="1"/>
          </p:cNvSpPr>
          <p:nvPr>
            <p:ph idx="1"/>
          </p:nvPr>
        </p:nvSpPr>
        <p:spPr/>
        <p:txBody>
          <a:bodyPr/>
          <a:lstStyle/>
          <a:p>
            <a:r>
              <a:rPr lang="fr-CA" b="1" u="sng" dirty="0"/>
              <a:t>L’agriculture</a:t>
            </a:r>
            <a:r>
              <a:rPr lang="fr-CA" dirty="0"/>
              <a:t> représente aussi une activité économique importante. En Colombie-Britannique, contrairement aux Prairies, on ne cultive pas de céréales. On se spécialise plutôt dans la culture du tabac, des fruits et des légumes. Dans ce climat maritime de l’Ouest, la saison végétative est longue et le climat doux, ce qui permettait de faire pousser des arbres fruitiers comme des cerisiers et des pêchers. La vallée de l’</a:t>
            </a:r>
            <a:r>
              <a:rPr lang="fr-CA" dirty="0" err="1"/>
              <a:t>Okanagan</a:t>
            </a:r>
            <a:r>
              <a:rPr lang="fr-CA" dirty="0"/>
              <a:t> est encore aujourd’hui reconnue pour ses vergers et ses vignes</a:t>
            </a:r>
          </a:p>
        </p:txBody>
      </p:sp>
    </p:spTree>
    <p:extLst>
      <p:ext uri="{BB962C8B-B14F-4D97-AF65-F5344CB8AC3E}">
        <p14:creationId xmlns:p14="http://schemas.microsoft.com/office/powerpoint/2010/main" val="384824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QUIZZ -TRANSPORT</a:t>
            </a:r>
          </a:p>
        </p:txBody>
      </p:sp>
      <p:sp>
        <p:nvSpPr>
          <p:cNvPr id="3" name="Espace réservé du contenu 2"/>
          <p:cNvSpPr>
            <a:spLocks noGrp="1"/>
          </p:cNvSpPr>
          <p:nvPr>
            <p:ph idx="1"/>
          </p:nvPr>
        </p:nvSpPr>
        <p:spPr/>
        <p:txBody>
          <a:bodyPr/>
          <a:lstStyle/>
          <a:p>
            <a:r>
              <a:rPr lang="fr-CA" dirty="0"/>
              <a:t>Quel est le moyen de transport le plus important dans les Prairies en 1905?</a:t>
            </a:r>
          </a:p>
          <a:p>
            <a:endParaRPr lang="fr-CA" dirty="0"/>
          </a:p>
          <a:p>
            <a:r>
              <a:rPr lang="fr-CA" dirty="0"/>
              <a:t>Pourquoi?</a:t>
            </a:r>
          </a:p>
          <a:p>
            <a:endParaRPr lang="fr-CA" dirty="0"/>
          </a:p>
          <a:p>
            <a:r>
              <a:rPr lang="fr-CA" dirty="0"/>
              <a:t>Quels autres moyens de transport utilisaient-on?</a:t>
            </a:r>
          </a:p>
          <a:p>
            <a:endParaRPr lang="fr-CA" dirty="0"/>
          </a:p>
          <a:p>
            <a:r>
              <a:rPr lang="fr-CA" dirty="0"/>
              <a:t>Pourquoi la voiture n’est pas tellement utilisée?</a:t>
            </a:r>
          </a:p>
        </p:txBody>
      </p:sp>
      <p:pic>
        <p:nvPicPr>
          <p:cNvPr id="16386" name="Picture 2" descr="Résultats de recherche d'images pour « tannerie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976" y="3136735"/>
            <a:ext cx="3885416" cy="244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5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75079"/>
            <a:ext cx="10515600" cy="953721"/>
          </a:xfrm>
        </p:spPr>
        <p:txBody>
          <a:bodyPr>
            <a:normAutofit/>
          </a:bodyPr>
          <a:lstStyle/>
          <a:p>
            <a:pPr algn="ctr"/>
            <a:r>
              <a:rPr lang="fr-CA" sz="6000" b="1" dirty="0">
                <a:latin typeface="Castellar" panose="020A0402060406010301" pitchFamily="18" charset="0"/>
              </a:rPr>
              <a:t>LE RELIEF</a:t>
            </a:r>
          </a:p>
        </p:txBody>
      </p:sp>
      <p:sp>
        <p:nvSpPr>
          <p:cNvPr id="3" name="Espace réservé du contenu 2"/>
          <p:cNvSpPr>
            <a:spLocks noGrp="1"/>
          </p:cNvSpPr>
          <p:nvPr>
            <p:ph idx="1"/>
          </p:nvPr>
        </p:nvSpPr>
        <p:spPr>
          <a:xfrm>
            <a:off x="509954" y="2303584"/>
            <a:ext cx="5398478" cy="4255477"/>
          </a:xfrm>
        </p:spPr>
        <p:txBody>
          <a:bodyPr>
            <a:normAutofit/>
          </a:bodyPr>
          <a:lstStyle/>
          <a:p>
            <a:r>
              <a:rPr lang="fr-CA" dirty="0"/>
              <a:t>Montagnes et plateaux</a:t>
            </a:r>
            <a:br>
              <a:rPr lang="fr-CA" dirty="0"/>
            </a:br>
            <a:endParaRPr lang="fr-CA" dirty="0"/>
          </a:p>
          <a:p>
            <a:r>
              <a:rPr lang="fr-CA" dirty="0"/>
              <a:t>Les chaînes de montagnes sont appelées :</a:t>
            </a:r>
            <a:br>
              <a:rPr lang="fr-CA" dirty="0"/>
            </a:br>
            <a:endParaRPr lang="fr-CA" dirty="0"/>
          </a:p>
          <a:p>
            <a:r>
              <a:rPr lang="fr-CA" dirty="0"/>
              <a:t>- Les Rocheuses</a:t>
            </a:r>
            <a:br>
              <a:rPr lang="fr-CA" dirty="0"/>
            </a:br>
            <a:endParaRPr lang="fr-CA" dirty="0"/>
          </a:p>
          <a:p>
            <a:r>
              <a:rPr lang="fr-CA" dirty="0"/>
              <a:t>- La chaîne côtière</a:t>
            </a:r>
            <a:br>
              <a:rPr lang="fr-CA" dirty="0"/>
            </a:br>
            <a:endParaRPr lang="fr-CA" dirty="0"/>
          </a:p>
          <a:p>
            <a:r>
              <a:rPr lang="fr-CA" dirty="0"/>
              <a:t>- Les monts </a:t>
            </a:r>
            <a:r>
              <a:rPr lang="fr-CA" dirty="0" err="1"/>
              <a:t>Colombia</a:t>
            </a:r>
            <a:endParaRPr lang="fr-CA" dirty="0"/>
          </a:p>
          <a:p>
            <a:endParaRPr lang="fr-CA" dirty="0"/>
          </a:p>
        </p:txBody>
      </p:sp>
      <p:pic>
        <p:nvPicPr>
          <p:cNvPr id="2050" name="Picture 2" descr="Résultats de recherche d'images pour « cote-ouest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97272"/>
            <a:ext cx="66675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8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 RELIEF</a:t>
            </a:r>
          </a:p>
        </p:txBody>
      </p:sp>
      <p:sp>
        <p:nvSpPr>
          <p:cNvPr id="3" name="Espace réservé du contenu 2"/>
          <p:cNvSpPr>
            <a:spLocks noGrp="1"/>
          </p:cNvSpPr>
          <p:nvPr>
            <p:ph idx="1"/>
          </p:nvPr>
        </p:nvSpPr>
        <p:spPr>
          <a:xfrm>
            <a:off x="680321" y="2336873"/>
            <a:ext cx="5228111" cy="3599316"/>
          </a:xfrm>
        </p:spPr>
        <p:txBody>
          <a:bodyPr/>
          <a:lstStyle/>
          <a:p>
            <a:pPr marL="0" indent="0">
              <a:buNone/>
            </a:pPr>
            <a:r>
              <a:rPr lang="fr-CA" dirty="0"/>
              <a:t>La Colombie-Britannique est une province importante notamment grâce à ses ressources naturelles variées et au chemin de fer. Elle sert aussi de plaque tournante pour le commerce avec l’Asie. C’est pour ces deux raisons que des colons d’un peu partout à travers le monde viennent s’établir en Colombie-Britannique.</a:t>
            </a:r>
          </a:p>
        </p:txBody>
      </p:sp>
      <p:pic>
        <p:nvPicPr>
          <p:cNvPr id="3074"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515" y="2084520"/>
            <a:ext cx="5853010" cy="438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LA VÉGÉTATION</a:t>
            </a:r>
          </a:p>
        </p:txBody>
      </p:sp>
      <p:sp>
        <p:nvSpPr>
          <p:cNvPr id="3" name="Espace réservé du contenu 2"/>
          <p:cNvSpPr>
            <a:spLocks noGrp="1"/>
          </p:cNvSpPr>
          <p:nvPr>
            <p:ph idx="1"/>
          </p:nvPr>
        </p:nvSpPr>
        <p:spPr>
          <a:xfrm>
            <a:off x="680321" y="2336873"/>
            <a:ext cx="5537599" cy="3599316"/>
          </a:xfrm>
        </p:spPr>
        <p:txBody>
          <a:bodyPr>
            <a:normAutofit lnSpcReduction="10000"/>
          </a:bodyPr>
          <a:lstStyle/>
          <a:p>
            <a:r>
              <a:rPr lang="fr-CA" dirty="0"/>
              <a:t>Près de l’océan Pacifique :</a:t>
            </a:r>
            <a:br>
              <a:rPr lang="fr-CA" dirty="0"/>
            </a:br>
            <a:r>
              <a:rPr lang="fr-CA" dirty="0"/>
              <a:t>Des conifères géants</a:t>
            </a:r>
            <a:br>
              <a:rPr lang="fr-CA" dirty="0"/>
            </a:br>
            <a:r>
              <a:rPr lang="fr-CA" dirty="0"/>
              <a:t> </a:t>
            </a:r>
            <a:br>
              <a:rPr lang="fr-CA" dirty="0"/>
            </a:br>
            <a:r>
              <a:rPr lang="fr-CA" dirty="0"/>
              <a:t>Dans les montagnes :</a:t>
            </a:r>
            <a:br>
              <a:rPr lang="fr-CA" dirty="0"/>
            </a:br>
            <a:r>
              <a:rPr lang="fr-CA" dirty="0"/>
              <a:t>Plus on monte en altitude, plus la végétation diminue</a:t>
            </a:r>
          </a:p>
          <a:p>
            <a:br>
              <a:rPr lang="fr-CA" dirty="0"/>
            </a:br>
            <a:r>
              <a:rPr lang="fr-CA" dirty="0"/>
              <a:t>Il y a de petits conifères et la toundra vers le sommet</a:t>
            </a:r>
            <a:br>
              <a:rPr lang="fr-CA" dirty="0"/>
            </a:br>
            <a:br>
              <a:rPr lang="fr-CA" dirty="0"/>
            </a:br>
            <a:endParaRPr lang="fr-CA" dirty="0"/>
          </a:p>
        </p:txBody>
      </p:sp>
      <p:pic>
        <p:nvPicPr>
          <p:cNvPr id="4098" name="Picture 2" descr="Résultats de recherche d'images pour « conifère géant côte oue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888" y="2104086"/>
            <a:ext cx="6210230" cy="402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4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 CLIMAT</a:t>
            </a:r>
          </a:p>
        </p:txBody>
      </p:sp>
      <p:sp>
        <p:nvSpPr>
          <p:cNvPr id="3" name="Espace réservé du contenu 2"/>
          <p:cNvSpPr>
            <a:spLocks noGrp="1"/>
          </p:cNvSpPr>
          <p:nvPr>
            <p:ph idx="1"/>
          </p:nvPr>
        </p:nvSpPr>
        <p:spPr>
          <a:xfrm>
            <a:off x="680321" y="2322805"/>
            <a:ext cx="9613861" cy="3599316"/>
          </a:xfrm>
        </p:spPr>
        <p:txBody>
          <a:bodyPr>
            <a:normAutofit lnSpcReduction="10000"/>
          </a:bodyPr>
          <a:lstStyle/>
          <a:p>
            <a:r>
              <a:rPr lang="fr-CA" dirty="0"/>
              <a:t>Deux types de climats</a:t>
            </a:r>
            <a:br>
              <a:rPr lang="fr-CA" dirty="0"/>
            </a:br>
            <a:endParaRPr lang="fr-CA" dirty="0"/>
          </a:p>
          <a:p>
            <a:r>
              <a:rPr lang="fr-CA" dirty="0"/>
              <a:t> </a:t>
            </a:r>
            <a:r>
              <a:rPr lang="fr-CA" b="1" dirty="0"/>
              <a:t>Climat maritime de l'Ouest:  </a:t>
            </a:r>
            <a:r>
              <a:rPr lang="fr-CA" dirty="0"/>
              <a:t>Près de l’océan Pacifique </a:t>
            </a:r>
            <a:br>
              <a:rPr lang="fr-CA" dirty="0"/>
            </a:br>
            <a:r>
              <a:rPr lang="fr-CA" dirty="0"/>
              <a:t>Hiver doux, été frais</a:t>
            </a:r>
            <a:br>
              <a:rPr lang="fr-CA" dirty="0"/>
            </a:br>
            <a:r>
              <a:rPr lang="fr-CA" dirty="0"/>
              <a:t>Précipitations abondantes</a:t>
            </a:r>
            <a:br>
              <a:rPr lang="fr-CA" dirty="0"/>
            </a:br>
            <a:r>
              <a:rPr lang="fr-CA" dirty="0"/>
              <a:t> </a:t>
            </a:r>
            <a:br>
              <a:rPr lang="fr-CA" dirty="0"/>
            </a:br>
            <a:r>
              <a:rPr lang="fr-CA" dirty="0"/>
              <a:t>Climat de montagne :</a:t>
            </a:r>
            <a:br>
              <a:rPr lang="fr-CA" dirty="0"/>
            </a:br>
            <a:r>
              <a:rPr lang="fr-CA" dirty="0"/>
              <a:t>La température varie.  Plus on monte vers le sommet, plus la température est froide.</a:t>
            </a:r>
            <a:br>
              <a:rPr lang="fr-CA" dirty="0"/>
            </a:br>
            <a:r>
              <a:rPr lang="fr-CA" dirty="0"/>
              <a:t>Moins de précipitations</a:t>
            </a:r>
            <a:br>
              <a:rPr lang="fr-CA" dirty="0"/>
            </a:br>
            <a:endParaRPr lang="fr-CA" dirty="0"/>
          </a:p>
        </p:txBody>
      </p:sp>
    </p:spTree>
    <p:extLst>
      <p:ext uri="{BB962C8B-B14F-4D97-AF65-F5344CB8AC3E}">
        <p14:creationId xmlns:p14="http://schemas.microsoft.com/office/powerpoint/2010/main" val="417695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a:latin typeface="Castellar" panose="020A0402060406010301" pitchFamily="18" charset="0"/>
              </a:rPr>
              <a:t>L’AGRICULTURE</a:t>
            </a:r>
          </a:p>
        </p:txBody>
      </p:sp>
      <p:sp>
        <p:nvSpPr>
          <p:cNvPr id="3" name="Espace réservé du contenu 2"/>
          <p:cNvSpPr>
            <a:spLocks noGrp="1"/>
          </p:cNvSpPr>
          <p:nvPr>
            <p:ph idx="1"/>
          </p:nvPr>
        </p:nvSpPr>
        <p:spPr>
          <a:xfrm>
            <a:off x="0" y="2134826"/>
            <a:ext cx="6374674" cy="4351338"/>
          </a:xfrm>
        </p:spPr>
        <p:txBody>
          <a:bodyPr>
            <a:normAutofit fontScale="85000" lnSpcReduction="10000"/>
          </a:bodyPr>
          <a:lstStyle/>
          <a:p>
            <a:endParaRPr lang="fr-CA" dirty="0"/>
          </a:p>
          <a:p>
            <a:r>
              <a:rPr lang="fr-CA" dirty="0"/>
              <a:t>L’agriculture représente aussi une activité économique importante. En Colombie Britannique, contrairement aux Prairies, on ne cultive pas de céréales. On se spécialise plutôt dans la culture du tabac, des fruits et des légumes. Dans ce climat maritime de l’Ouest, la saison végétative est longue et le climat doux, ce qui permettait de faire pousser des arbres fruitiers comme des cerisiers et des pêchers. La vallée de l’</a:t>
            </a:r>
            <a:r>
              <a:rPr lang="fr-CA" dirty="0" err="1"/>
              <a:t>Okanagan</a:t>
            </a:r>
            <a:r>
              <a:rPr lang="fr-CA" dirty="0"/>
              <a:t> est encore aujourd’hui reconnue pour ses vergers et ses vignes. </a:t>
            </a:r>
          </a:p>
          <a:p>
            <a:endParaRPr lang="fr-CA" dirty="0"/>
          </a:p>
          <a:p>
            <a:r>
              <a:rPr lang="fr-CA" dirty="0"/>
              <a:t>Agriculture n’est pas suffisante =  importation de denrées de l’Est, des Prairies et des États-Unis.</a:t>
            </a:r>
          </a:p>
        </p:txBody>
      </p:sp>
      <p:pic>
        <p:nvPicPr>
          <p:cNvPr id="5122" name="Picture 2" descr="Résultats de recherche d'images pour « plantation de tabac  cote ouest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105" y="2504049"/>
            <a:ext cx="5696732" cy="411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4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AGRICULTURE</a:t>
            </a:r>
          </a:p>
        </p:txBody>
      </p:sp>
      <p:sp>
        <p:nvSpPr>
          <p:cNvPr id="3" name="Espace réservé du contenu 2"/>
          <p:cNvSpPr>
            <a:spLocks noGrp="1"/>
          </p:cNvSpPr>
          <p:nvPr>
            <p:ph idx="1"/>
          </p:nvPr>
        </p:nvSpPr>
        <p:spPr>
          <a:xfrm>
            <a:off x="239151" y="2361633"/>
            <a:ext cx="5458264" cy="4197349"/>
          </a:xfrm>
        </p:spPr>
        <p:txBody>
          <a:bodyPr/>
          <a:lstStyle/>
          <a:p>
            <a:pPr marL="0" indent="0">
              <a:buNone/>
            </a:pPr>
            <a:r>
              <a:rPr lang="fr-CA" dirty="0"/>
              <a:t>Dans les vallées, les éleveurs s’occupent de grands pâturages sur des terres qui leur sont louées par le gouvernement. Une grande partie de la viande bœuf provenant des ranchs de l’Ouest est exportée par train dans le reste du Canada et vers la </a:t>
            </a:r>
            <a:r>
              <a:rPr lang="fr-CA" dirty="0" err="1"/>
              <a:t>Grande-Betagne</a:t>
            </a:r>
            <a:r>
              <a:rPr lang="fr-CA" dirty="0"/>
              <a:t> par bateau.</a:t>
            </a:r>
          </a:p>
        </p:txBody>
      </p:sp>
      <p:pic>
        <p:nvPicPr>
          <p:cNvPr id="4098" name="Picture 2" descr="Résultats de recherche d'images pour « élevage  des prairies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39" y="2361633"/>
            <a:ext cx="5756365" cy="419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4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Quizz - Territoire</a:t>
            </a:r>
          </a:p>
        </p:txBody>
      </p:sp>
      <p:sp>
        <p:nvSpPr>
          <p:cNvPr id="3" name="Espace réservé du contenu 2"/>
          <p:cNvSpPr>
            <a:spLocks noGrp="1"/>
          </p:cNvSpPr>
          <p:nvPr>
            <p:ph idx="1"/>
          </p:nvPr>
        </p:nvSpPr>
        <p:spPr/>
        <p:txBody>
          <a:bodyPr/>
          <a:lstStyle/>
          <a:p>
            <a:r>
              <a:rPr lang="fr-CA" dirty="0"/>
              <a:t>1- Quel type de relief retrouve-t-on sur la Côte-Ouest? </a:t>
            </a:r>
          </a:p>
          <a:p>
            <a:pPr marL="0" indent="0">
              <a:buNone/>
            </a:pPr>
            <a:endParaRPr lang="fr-CA" dirty="0"/>
          </a:p>
          <a:p>
            <a:r>
              <a:rPr lang="fr-CA" dirty="0"/>
              <a:t>Quels types de végétation retrouve-t-on sur la Côte-Ouest en 1905?</a:t>
            </a:r>
          </a:p>
        </p:txBody>
      </p:sp>
    </p:spTree>
    <p:extLst>
      <p:ext uri="{BB962C8B-B14F-4D97-AF65-F5344CB8AC3E}">
        <p14:creationId xmlns:p14="http://schemas.microsoft.com/office/powerpoint/2010/main" val="235768431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693</TotalTime>
  <Words>1378</Words>
  <Application>Microsoft Office PowerPoint</Application>
  <PresentationFormat>Grand écran</PresentationFormat>
  <Paragraphs>108</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Castellar</vt:lpstr>
      <vt:lpstr>Trebuchet MS</vt:lpstr>
      <vt:lpstr>Berlin</vt:lpstr>
      <vt:lpstr>Présentation PowerPoint</vt:lpstr>
      <vt:lpstr>LE TERRITOIRE</vt:lpstr>
      <vt:lpstr>LE RELIEF</vt:lpstr>
      <vt:lpstr>LE RELIEF</vt:lpstr>
      <vt:lpstr>LA VÉGÉTATION</vt:lpstr>
      <vt:lpstr>LE CLIMAT</vt:lpstr>
      <vt:lpstr>L’AGRICULTURE</vt:lpstr>
      <vt:lpstr>AGRICULTURE</vt:lpstr>
      <vt:lpstr>Quizz - Territoire</vt:lpstr>
      <vt:lpstr>QUIZZ-TERRITOIRE</vt:lpstr>
      <vt:lpstr>RÉALITÉS CULTURELLES</vt:lpstr>
      <vt:lpstr>langues</vt:lpstr>
      <vt:lpstr>RELIGION</vt:lpstr>
      <vt:lpstr>GROUPES SOCIAUX</vt:lpstr>
      <vt:lpstr>Les grands commerçants</vt:lpstr>
      <vt:lpstr>LES AMÉRINDIENS</vt:lpstr>
      <vt:lpstr>LES CHINOIS</vt:lpstr>
      <vt:lpstr>QUIZZ – RÉALITÉS CULTURELLES</vt:lpstr>
      <vt:lpstr>LES TRANSPORTS</vt:lpstr>
      <vt:lpstr>AUTRES MOYENS DE TRANSPORT</vt:lpstr>
      <vt:lpstr>ACTIVITÉS ÉCONOMIQUES</vt:lpstr>
      <vt:lpstr>ACTIVITÉS ÉCONOMIQUES</vt:lpstr>
      <vt:lpstr>ACTIVITÉ ÉCONOMIQUE</vt:lpstr>
      <vt:lpstr>ACTIVITÉ ÉCONOMIQUE</vt:lpstr>
      <vt:lpstr>ACTIVITÉ ÉCONOMIQUE</vt:lpstr>
      <vt:lpstr>ACTIVITÉ ÉCONOMIQUE</vt:lpstr>
      <vt:lpstr>QUIZZ -TRANSPORT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Prairies  vers 1905</dc:title>
  <dc:creator>NAthalie Vaillant</dc:creator>
  <cp:lastModifiedBy>NAthalie Vaillant</cp:lastModifiedBy>
  <cp:revision>24</cp:revision>
  <dcterms:created xsi:type="dcterms:W3CDTF">2017-05-11T01:36:19Z</dcterms:created>
  <dcterms:modified xsi:type="dcterms:W3CDTF">2017-05-18T10:12:17Z</dcterms:modified>
</cp:coreProperties>
</file>