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7" r:id="rId14"/>
    <p:sldId id="268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7678-A171-44CB-865E-E62E7BB72E3D}" type="datetimeFigureOut">
              <a:rPr lang="fr-CA" smtClean="0"/>
              <a:t>2018-04-23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6CA-8527-4C6A-B258-98AE032C0D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23999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7678-A171-44CB-865E-E62E7BB72E3D}" type="datetimeFigureOut">
              <a:rPr lang="fr-CA" smtClean="0"/>
              <a:t>2018-04-23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6CA-8527-4C6A-B258-98AE032C0D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363388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7678-A171-44CB-865E-E62E7BB72E3D}" type="datetimeFigureOut">
              <a:rPr lang="fr-CA" smtClean="0"/>
              <a:t>2018-04-23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6CA-8527-4C6A-B258-98AE032C0D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5450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7678-A171-44CB-865E-E62E7BB72E3D}" type="datetimeFigureOut">
              <a:rPr lang="fr-CA" smtClean="0"/>
              <a:t>2018-04-23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6CA-8527-4C6A-B258-98AE032C0D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39009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7678-A171-44CB-865E-E62E7BB72E3D}" type="datetimeFigureOut">
              <a:rPr lang="fr-CA" smtClean="0"/>
              <a:t>2018-04-23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6CA-8527-4C6A-B258-98AE032C0D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738805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7678-A171-44CB-865E-E62E7BB72E3D}" type="datetimeFigureOut">
              <a:rPr lang="fr-CA" smtClean="0"/>
              <a:t>2018-04-23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6CA-8527-4C6A-B258-98AE032C0D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49787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7678-A171-44CB-865E-E62E7BB72E3D}" type="datetimeFigureOut">
              <a:rPr lang="fr-CA" smtClean="0"/>
              <a:t>2018-04-23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6CA-8527-4C6A-B258-98AE032C0D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589244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7678-A171-44CB-865E-E62E7BB72E3D}" type="datetimeFigureOut">
              <a:rPr lang="fr-CA" smtClean="0"/>
              <a:t>2018-04-23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6CA-8527-4C6A-B258-98AE032C0D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9681755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7678-A171-44CB-865E-E62E7BB72E3D}" type="datetimeFigureOut">
              <a:rPr lang="fr-CA" smtClean="0"/>
              <a:t>2018-04-23</a:t>
            </a:fld>
            <a:endParaRPr lang="fr-CA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6CA-8527-4C6A-B258-98AE032C0D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96767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7678-A171-44CB-865E-E62E7BB72E3D}" type="datetimeFigureOut">
              <a:rPr lang="fr-CA" smtClean="0"/>
              <a:t>2018-04-23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6CA-8527-4C6A-B258-98AE032C0D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46351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D77678-A171-44CB-865E-E62E7BB72E3D}" type="datetimeFigureOut">
              <a:rPr lang="fr-CA" smtClean="0"/>
              <a:t>2018-04-23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F86CA-8527-4C6A-B258-98AE032C0D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29462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solidDmnd">
          <a:fgClr>
            <a:schemeClr val="tx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77678-A171-44CB-865E-E62E7BB72E3D}" type="datetimeFigureOut">
              <a:rPr lang="fr-CA" smtClean="0"/>
              <a:t>2018-04-23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F86CA-8527-4C6A-B258-98AE032C0DA7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84678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4499992" y="0"/>
            <a:ext cx="144016" cy="685800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/>
        </p:nvCxnSpPr>
        <p:spPr>
          <a:xfrm>
            <a:off x="20991" y="3429000"/>
            <a:ext cx="9324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à coins arrondis 7"/>
          <p:cNvSpPr/>
          <p:nvPr/>
        </p:nvSpPr>
        <p:spPr>
          <a:xfrm>
            <a:off x="395536" y="332656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5004048" y="332803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220072" y="620835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395536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11560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4" name="Rectangle à coins arrondis 13"/>
          <p:cNvSpPr/>
          <p:nvPr/>
        </p:nvSpPr>
        <p:spPr>
          <a:xfrm>
            <a:off x="5004048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220072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611560" y="1403629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2000" dirty="0" err="1" smtClean="0">
                <a:latin typeface="Arial Black" panose="020B0A04020102020204" pitchFamily="34" charset="0"/>
              </a:rPr>
              <a:t>Nomme</a:t>
            </a:r>
            <a:r>
              <a:rPr lang="en-CA" sz="2000" dirty="0" smtClean="0">
                <a:latin typeface="Arial Black" panose="020B0A04020102020204" pitchFamily="34" charset="0"/>
              </a:rPr>
              <a:t>  un </a:t>
            </a:r>
            <a:r>
              <a:rPr lang="en-CA" sz="2000" dirty="0" err="1" smtClean="0">
                <a:latin typeface="Arial Black" panose="020B0A04020102020204" pitchFamily="34" charset="0"/>
              </a:rPr>
              <a:t>cours</a:t>
            </a:r>
            <a:r>
              <a:rPr lang="en-CA" sz="2000" dirty="0" smtClean="0">
                <a:latin typeface="Arial Black" panose="020B0A04020102020204" pitchFamily="34" charset="0"/>
              </a:rPr>
              <a:t> </a:t>
            </a:r>
            <a:r>
              <a:rPr lang="en-CA" sz="2000" dirty="0" err="1" smtClean="0">
                <a:latin typeface="Arial Black" panose="020B0A04020102020204" pitchFamily="34" charset="0"/>
              </a:rPr>
              <a:t>d’eau</a:t>
            </a:r>
            <a:r>
              <a:rPr lang="en-CA" sz="2000" dirty="0" smtClean="0">
                <a:latin typeface="Arial Black" panose="020B0A04020102020204" pitchFamily="34" charset="0"/>
              </a:rPr>
              <a:t> important              du Québec.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467544" y="4314566"/>
            <a:ext cx="36724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>
                <a:latin typeface="Arial Black" panose="020B0A04020102020204" pitchFamily="34" charset="0"/>
              </a:rPr>
              <a:t>Quelles sont les principales langues parlées dans la société québécoise vers 1905 ? 	</a:t>
            </a:r>
          </a:p>
        </p:txBody>
      </p:sp>
      <p:sp>
        <p:nvSpPr>
          <p:cNvPr id="19" name="ZoneTexte 18"/>
          <p:cNvSpPr txBox="1"/>
          <p:nvPr/>
        </p:nvSpPr>
        <p:spPr>
          <a:xfrm>
            <a:off x="5220072" y="1080465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>
                <a:latin typeface="Arial Black" panose="020B0A04020102020204" pitchFamily="34" charset="0"/>
              </a:rPr>
              <a:t>Nomme une ville importante du Québec vers </a:t>
            </a:r>
            <a:r>
              <a:rPr lang="fr-CA" sz="2000" dirty="0" smtClean="0">
                <a:latin typeface="Arial Black" panose="020B0A04020102020204" pitchFamily="34" charset="0"/>
              </a:rPr>
              <a:t>1905. </a:t>
            </a:r>
            <a:r>
              <a:rPr lang="fr-CA" sz="2000" dirty="0">
                <a:latin typeface="Arial Black" panose="020B0A04020102020204" pitchFamily="34" charset="0"/>
              </a:rPr>
              <a:t>	</a:t>
            </a:r>
          </a:p>
        </p:txBody>
      </p:sp>
      <p:sp>
        <p:nvSpPr>
          <p:cNvPr id="20" name="ZoneTexte 19"/>
          <p:cNvSpPr txBox="1"/>
          <p:nvPr/>
        </p:nvSpPr>
        <p:spPr>
          <a:xfrm>
            <a:off x="5220072" y="4797152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>
                <a:latin typeface="Arial Black" panose="020B0A04020102020204" pitchFamily="34" charset="0"/>
              </a:rPr>
              <a:t>Nomme une ressource naturelle des Prairies. 	</a:t>
            </a:r>
          </a:p>
        </p:txBody>
      </p:sp>
    </p:spTree>
    <p:extLst>
      <p:ext uri="{BB962C8B-B14F-4D97-AF65-F5344CB8AC3E}">
        <p14:creationId xmlns:p14="http://schemas.microsoft.com/office/powerpoint/2010/main" val="3191091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4499992" y="0"/>
            <a:ext cx="144016" cy="6858000"/>
          </a:xfrm>
          <a:prstGeom prst="line">
            <a:avLst/>
          </a:prstGeom>
          <a:ln w="571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20991" y="3429000"/>
            <a:ext cx="93245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à coins arrondis 5"/>
          <p:cNvSpPr/>
          <p:nvPr/>
        </p:nvSpPr>
        <p:spPr>
          <a:xfrm>
            <a:off x="395536" y="332656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04048" y="332803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20072" y="620835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95536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11560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004048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220072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08294" y="1111243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Quel type de relief retrouve-t-on sur la Côte-Ouest? </a:t>
            </a:r>
          </a:p>
          <a:p>
            <a:pPr algn="ctr"/>
            <a:r>
              <a:rPr lang="fr-CA" sz="2000" b="1" dirty="0">
                <a:latin typeface="Arial Black" panose="020B0A04020102020204" pitchFamily="34" charset="0"/>
              </a:rPr>
              <a:t> 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03548" y="4405174"/>
            <a:ext cx="36724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 smtClean="0">
                <a:latin typeface="Arial Black" panose="020B0A04020102020204" pitchFamily="34" charset="0"/>
              </a:rPr>
              <a:t> </a:t>
            </a:r>
            <a:r>
              <a:rPr lang="fr-CA" sz="2000" dirty="0" smtClean="0">
                <a:latin typeface="Arial Black" panose="020B0A04020102020204" pitchFamily="34" charset="0"/>
              </a:rPr>
              <a:t>Quel est  le climat sur la Côte-Ouest?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256076" y="1094769"/>
            <a:ext cx="33843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/>
              <a:t> </a:t>
            </a:r>
            <a:r>
              <a:rPr lang="fr-CA" sz="2000" dirty="0" smtClean="0">
                <a:latin typeface="Arial Black" panose="020B0A04020102020204" pitchFamily="34" charset="0"/>
              </a:rPr>
              <a:t>Quel type de végétation retrouve-t-on sur la Côte-Ouest en 1905?</a:t>
            </a:r>
          </a:p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220072" y="3811012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199678" y="4012079"/>
            <a:ext cx="338437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dirty="0" smtClean="0">
                <a:latin typeface="Arial Black" panose="020B0A04020102020204" pitchFamily="34" charset="0"/>
              </a:rPr>
              <a:t>Les Canadiens habitants sur la Côte-Ouest peuvent subvenir parfaitement à leurs besoins, grâce à leur bétail et leur agriculture.</a:t>
            </a:r>
          </a:p>
          <a:p>
            <a:pPr algn="ctr"/>
            <a:endParaRPr lang="fr-CA" dirty="0">
              <a:latin typeface="Arial Black" panose="020B0A04020102020204" pitchFamily="34" charset="0"/>
            </a:endParaRPr>
          </a:p>
          <a:p>
            <a:pPr algn="ctr"/>
            <a:r>
              <a:rPr lang="fr-CA" dirty="0" smtClean="0">
                <a:latin typeface="Arial Black" panose="020B0A04020102020204" pitchFamily="34" charset="0"/>
              </a:rPr>
              <a:t>VRAI ou FAUX</a:t>
            </a:r>
          </a:p>
          <a:p>
            <a:pPr algn="ctr"/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4165459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4499992" y="0"/>
            <a:ext cx="144016" cy="6858000"/>
          </a:xfrm>
          <a:prstGeom prst="line">
            <a:avLst/>
          </a:prstGeom>
          <a:ln w="571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20991" y="3429000"/>
            <a:ext cx="93245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à coins arrondis 5"/>
          <p:cNvSpPr/>
          <p:nvPr/>
        </p:nvSpPr>
        <p:spPr>
          <a:xfrm>
            <a:off x="395536" y="332656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04048" y="332803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20072" y="620835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95536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11560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004048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220072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395536" y="1111096"/>
            <a:ext cx="388843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smtClean="0">
                <a:latin typeface="Arial Black" panose="020B0A04020102020204" pitchFamily="34" charset="0"/>
              </a:rPr>
              <a:t>En 1905, quelle langue parle-t-on majoritairement à la Côte-Ouest?</a:t>
            </a:r>
          </a:p>
          <a:p>
            <a:pPr algn="ctr"/>
            <a:r>
              <a:rPr lang="fr-CA" sz="2000" b="1" dirty="0">
                <a:latin typeface="Arial Black" panose="020B0A04020102020204" pitchFamily="34" charset="0"/>
              </a:rPr>
              <a:t> 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03548" y="4405174"/>
            <a:ext cx="36724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 smtClean="0">
                <a:latin typeface="Arial Black" panose="020B0A04020102020204" pitchFamily="34" charset="0"/>
              </a:rPr>
              <a:t> </a:t>
            </a:r>
            <a:r>
              <a:rPr lang="fr-CA" sz="2000" dirty="0" smtClean="0">
                <a:latin typeface="Arial Black" panose="020B0A04020102020204" pitchFamily="34" charset="0"/>
              </a:rPr>
              <a:t>Quel est le moyen de transport le plus important dans les Prairies en 1905</a:t>
            </a:r>
            <a:r>
              <a:rPr lang="fr-CA" sz="2000" dirty="0" smtClean="0"/>
              <a:t>?</a:t>
            </a:r>
            <a:endParaRPr lang="fr-CA" sz="2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5176816" y="820890"/>
            <a:ext cx="374441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smtClean="0"/>
              <a:t> </a:t>
            </a:r>
            <a:r>
              <a:rPr lang="fr-CA" sz="2000" dirty="0" smtClean="0">
                <a:latin typeface="Arial Black" panose="020B0A04020102020204" pitchFamily="34" charset="0"/>
              </a:rPr>
              <a:t>Nomme trois groupes sociaux qui s’installaient sur la Côte-Ouest vers 1905.</a:t>
            </a:r>
          </a:p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220072" y="3811012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261101" y="4253786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Explique pourquoi le train était le moyen de transport le plus important dans la Côte-Ouest en 1905.</a:t>
            </a:r>
          </a:p>
          <a:p>
            <a:pPr algn="ctr"/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22722801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4499992" y="0"/>
            <a:ext cx="144016" cy="685800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20991" y="3429000"/>
            <a:ext cx="9324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à coins arrondis 5"/>
          <p:cNvSpPr/>
          <p:nvPr/>
        </p:nvSpPr>
        <p:spPr>
          <a:xfrm>
            <a:off x="395536" y="332656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04048" y="332803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20072" y="620835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95536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11560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004048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220072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47564" y="1369129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Pourquoi la voiture n’est pas tellement utilisée en 1905?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03548" y="4405174"/>
            <a:ext cx="36724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Mis à part le bois, quelle autre ressources naturelle est importante sur la Côte-Ouest?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220072" y="1176837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Quelle est l’activité économique la plus importante dans la Côte-Ouest en 1905?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220072" y="3811012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220072" y="4559061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Quels minerais exploitait-on sur la Côte-Ouest en 1905?</a:t>
            </a:r>
            <a:endParaRPr lang="fr-CA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517904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4499992" y="0"/>
            <a:ext cx="144016" cy="685800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20991" y="3429000"/>
            <a:ext cx="9324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à coins arrondis 5"/>
          <p:cNvSpPr/>
          <p:nvPr/>
        </p:nvSpPr>
        <p:spPr>
          <a:xfrm>
            <a:off x="395536" y="332656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04048" y="332803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20072" y="620835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95536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11560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004048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220072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08294" y="1418873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smtClean="0">
                <a:latin typeface="Arial Black" panose="020B0A04020102020204" pitchFamily="34" charset="0"/>
              </a:rPr>
              <a:t>Que cultive-t-on sur la Côte-Ouest en 1905?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03548" y="4405174"/>
            <a:ext cx="3672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Quelle religion est pratiquée sur la Côte-Ouest en 1905?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220072" y="1176837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Quel est le climat sur la Côte-Ouest?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220072" y="3811012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004048" y="4405173"/>
            <a:ext cx="38884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De quel type de relief se compose le territoire de la Côte-Ouest?</a:t>
            </a:r>
            <a:endParaRPr lang="fr-CA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9367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4499992" y="0"/>
            <a:ext cx="144016" cy="685800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20991" y="3429000"/>
            <a:ext cx="9324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à coins arrondis 5"/>
          <p:cNvSpPr/>
          <p:nvPr/>
        </p:nvSpPr>
        <p:spPr>
          <a:xfrm>
            <a:off x="395536" y="332656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04048" y="332803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20072" y="620835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95536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11560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004048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220072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08294" y="1330725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smtClean="0">
                <a:latin typeface="Arial Black" panose="020B0A04020102020204" pitchFamily="34" charset="0"/>
              </a:rPr>
              <a:t>Décris la végétation de la Côte-Ouest.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03548" y="4405174"/>
            <a:ext cx="3672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Pourquoi l’agriculture n’est-elle pas suffisante sur la Côte-Ouest?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220072" y="1176837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Décris le climat retrouvé sur la Côte-Ouest.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220072" y="3811012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220072" y="4512895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Quels minerais exploitait-on sur la Côte-Ouest en 1905?</a:t>
            </a:r>
            <a:endParaRPr lang="fr-CA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04123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611560" y="3140968"/>
            <a:ext cx="8136904" cy="70788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sz="4000" dirty="0" smtClean="0">
                <a:latin typeface="Arial Black" panose="020B0A04020102020204" pitchFamily="34" charset="0"/>
              </a:rPr>
              <a:t>Les Prairies en 1905</a:t>
            </a:r>
            <a:endParaRPr lang="fr-CA" sz="4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43240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4499992" y="0"/>
            <a:ext cx="144016" cy="685800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20991" y="3429000"/>
            <a:ext cx="9324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à coins arrondis 5"/>
          <p:cNvSpPr/>
          <p:nvPr/>
        </p:nvSpPr>
        <p:spPr>
          <a:xfrm>
            <a:off x="395536" y="332656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04048" y="332803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20072" y="620835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95536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11560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004048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220072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08294" y="820890"/>
            <a:ext cx="367567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1600" dirty="0" smtClean="0">
                <a:latin typeface="Arial Black" panose="020B0A04020102020204" pitchFamily="34" charset="0"/>
              </a:rPr>
              <a:t>Quel type de relief est le plus favorable aux bonnes récoltes? </a:t>
            </a:r>
          </a:p>
          <a:p>
            <a:endParaRPr lang="fr-CA" sz="1600" dirty="0" smtClean="0">
              <a:latin typeface="Arial Black" panose="020B0A04020102020204" pitchFamily="34" charset="0"/>
            </a:endParaRPr>
          </a:p>
          <a:p>
            <a:r>
              <a:rPr lang="fr-CA" sz="1600" dirty="0" smtClean="0">
                <a:latin typeface="Arial Black" panose="020B0A04020102020204" pitchFamily="34" charset="0"/>
              </a:rPr>
              <a:t>a) Le Bouclier canadien </a:t>
            </a:r>
          </a:p>
          <a:p>
            <a:endParaRPr lang="fr-CA" sz="1600" dirty="0" smtClean="0">
              <a:latin typeface="Arial Black" panose="020B0A04020102020204" pitchFamily="34" charset="0"/>
            </a:endParaRPr>
          </a:p>
          <a:p>
            <a:r>
              <a:rPr lang="fr-CA" sz="1600" dirty="0" smtClean="0">
                <a:latin typeface="Arial Black" panose="020B0A04020102020204" pitchFamily="34" charset="0"/>
              </a:rPr>
              <a:t>b) Les montagnes Rocheuses</a:t>
            </a:r>
          </a:p>
          <a:p>
            <a:endParaRPr lang="fr-CA" sz="1600" dirty="0" smtClean="0">
              <a:latin typeface="Arial Black" panose="020B0A04020102020204" pitchFamily="34" charset="0"/>
            </a:endParaRPr>
          </a:p>
          <a:p>
            <a:r>
              <a:rPr lang="fr-CA" sz="1600" dirty="0">
                <a:latin typeface="Arial Black" panose="020B0A04020102020204" pitchFamily="34" charset="0"/>
              </a:rPr>
              <a:t>c</a:t>
            </a:r>
            <a:r>
              <a:rPr lang="fr-CA" sz="1600" dirty="0" smtClean="0">
                <a:latin typeface="Arial Black" panose="020B0A04020102020204" pitchFamily="34" charset="0"/>
              </a:rPr>
              <a:t>) les plaines</a:t>
            </a:r>
            <a:endParaRPr lang="fr-CA" sz="1600" dirty="0">
              <a:latin typeface="Arial Black" panose="020B0A040201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03548" y="4405174"/>
            <a:ext cx="3672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Quelle est la culture la plus importante dans </a:t>
            </a:r>
          </a:p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les Prairies?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220072" y="1176837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Quels types de végétation retrouve-t-on dans les Prairies  en 1905?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220072" y="3811012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220072" y="4512895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On dit que le peuple des Prairies est polyglotte. Que veut dire le mot polyglotte?</a:t>
            </a:r>
            <a:endParaRPr lang="fr-CA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93354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4499992" y="0"/>
            <a:ext cx="144016" cy="685800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0991" y="3429000"/>
            <a:ext cx="9324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à coins arrondis 6"/>
          <p:cNvSpPr/>
          <p:nvPr/>
        </p:nvSpPr>
        <p:spPr>
          <a:xfrm>
            <a:off x="395536" y="332656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004048" y="332803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220072" y="620835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95536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11560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004048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220072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93126" y="1111096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Quelle langue parle-t-on principalement dans les Prairies en 1905? Pourquoi?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03548" y="4405174"/>
            <a:ext cx="3672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Dans les Prairies, la majorité des gens vivent en milieu urbain.</a:t>
            </a:r>
          </a:p>
          <a:p>
            <a:pPr algn="ctr"/>
            <a:endParaRPr lang="fr-CA" sz="2000" dirty="0">
              <a:latin typeface="Arial Black" panose="020B0A04020102020204" pitchFamily="34" charset="0"/>
            </a:endParaRPr>
          </a:p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VRAI OU FAUX?</a:t>
            </a:r>
          </a:p>
          <a:p>
            <a:endParaRPr lang="fr-CA" sz="2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5220072" y="1176837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Pourquoi les immigrants sont-ils attirés par les Prairies?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220072" y="3811012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220072" y="4387633"/>
            <a:ext cx="33843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Selon toi, pourquoi les immigrants de même nationalité s’installaient-ils tous dans le même coin?</a:t>
            </a:r>
            <a:endParaRPr lang="fr-CA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80514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4499992" y="0"/>
            <a:ext cx="144016" cy="685800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20991" y="3429000"/>
            <a:ext cx="9324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à coins arrondis 5"/>
          <p:cNvSpPr/>
          <p:nvPr/>
        </p:nvSpPr>
        <p:spPr>
          <a:xfrm>
            <a:off x="395536" y="332656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04048" y="332803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20072" y="620835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95536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06984" y="4011067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004048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220072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08294" y="820890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Nomme deux groupes sociaux dans les Prairies en 1905?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03548" y="4405174"/>
            <a:ext cx="36724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Vrai ou faux?</a:t>
            </a:r>
          </a:p>
          <a:p>
            <a:pPr algn="ctr"/>
            <a:endParaRPr lang="fr-CA" sz="2000" dirty="0">
              <a:latin typeface="Arial Black" panose="020B0A04020102020204" pitchFamily="34" charset="0"/>
            </a:endParaRPr>
          </a:p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Les Prairies sont autant industrialisées que le Québec</a:t>
            </a:r>
            <a:r>
              <a:rPr lang="fr-CA" sz="2000" dirty="0" smtClean="0"/>
              <a:t>.</a:t>
            </a:r>
            <a:endParaRPr lang="fr-CA" sz="2000" dirty="0"/>
          </a:p>
        </p:txBody>
      </p:sp>
      <p:sp>
        <p:nvSpPr>
          <p:cNvPr id="15" name="ZoneTexte 14"/>
          <p:cNvSpPr txBox="1"/>
          <p:nvPr/>
        </p:nvSpPr>
        <p:spPr>
          <a:xfrm>
            <a:off x="5220072" y="1176837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Donne des inconvénients à l’agriculture dans les Prairies.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220072" y="3811012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220072" y="4512895"/>
            <a:ext cx="33843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Pourquoi le train est-il si important?</a:t>
            </a:r>
            <a:endParaRPr lang="fr-CA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522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4499992" y="0"/>
            <a:ext cx="144016" cy="685800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20991" y="3429000"/>
            <a:ext cx="9324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à coins arrondis 5"/>
          <p:cNvSpPr/>
          <p:nvPr/>
        </p:nvSpPr>
        <p:spPr>
          <a:xfrm>
            <a:off x="395536" y="332656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04048" y="332803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20072" y="620835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95536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11560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004048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220072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93126" y="1111096"/>
            <a:ext cx="33843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000" dirty="0" smtClean="0">
                <a:latin typeface="Arial Black" panose="020B0A04020102020204" pitchFamily="34" charset="0"/>
              </a:rPr>
              <a:t>Est-ce que les Prairies sont privilégiées en ce qui concerne les moyens de transport? Explique pourquoi?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03548" y="4405174"/>
            <a:ext cx="3672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Dans les Prairies, la majorité des gens vivent en milieu urbain.</a:t>
            </a:r>
          </a:p>
          <a:p>
            <a:pPr algn="ctr"/>
            <a:endParaRPr lang="fr-CA" sz="2000" dirty="0">
              <a:latin typeface="Arial Black" panose="020B0A04020102020204" pitchFamily="34" charset="0"/>
            </a:endParaRPr>
          </a:p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VRAI OU FAUX?</a:t>
            </a:r>
          </a:p>
          <a:p>
            <a:endParaRPr lang="fr-CA" sz="2000" dirty="0"/>
          </a:p>
        </p:txBody>
      </p:sp>
      <p:sp>
        <p:nvSpPr>
          <p:cNvPr id="16" name="ZoneTexte 15"/>
          <p:cNvSpPr txBox="1"/>
          <p:nvPr/>
        </p:nvSpPr>
        <p:spPr>
          <a:xfrm>
            <a:off x="5220072" y="3811012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8" name="ZoneTexte 17"/>
          <p:cNvSpPr txBox="1"/>
          <p:nvPr/>
        </p:nvSpPr>
        <p:spPr>
          <a:xfrm>
            <a:off x="5112060" y="820890"/>
            <a:ext cx="36724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 smtClean="0">
                <a:latin typeface="Arial Black" panose="020B0A04020102020204" pitchFamily="34" charset="0"/>
              </a:rPr>
              <a:t>Quelles sont les principales activités économiques dans les Prairies?</a:t>
            </a:r>
          </a:p>
          <a:p>
            <a:endParaRPr lang="fr-CA" sz="2000" dirty="0"/>
          </a:p>
          <a:p>
            <a:endParaRPr lang="fr-CA" sz="2000" dirty="0"/>
          </a:p>
        </p:txBody>
      </p:sp>
    </p:spTree>
    <p:extLst>
      <p:ext uri="{BB962C8B-B14F-4D97-AF65-F5344CB8AC3E}">
        <p14:creationId xmlns:p14="http://schemas.microsoft.com/office/powerpoint/2010/main" val="3649373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4499992" y="0"/>
            <a:ext cx="144016" cy="685800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20991" y="3429000"/>
            <a:ext cx="9324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à coins arrondis 5"/>
          <p:cNvSpPr/>
          <p:nvPr/>
        </p:nvSpPr>
        <p:spPr>
          <a:xfrm>
            <a:off x="395536" y="332656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04048" y="332803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20072" y="620835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95536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fr-CA" sz="2000" b="1" dirty="0">
                <a:latin typeface="Arial Black" panose="020B0A04020102020204" pitchFamily="34" charset="0"/>
              </a:rPr>
              <a:t>Quels sont les 3 types de relief que nous retrouvons sur le territoire du Québec?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11560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004048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220072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67544" y="4314566"/>
            <a:ext cx="36724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CA" sz="2000" b="1" dirty="0">
                <a:latin typeface="Arial Black" panose="020B0A04020102020204" pitchFamily="34" charset="0"/>
              </a:rPr>
              <a:t>Quels sont les 3 types de relief que nous retrouvons sur le territoire du Québec?</a:t>
            </a:r>
            <a:endParaRPr lang="fr-CA" sz="2000" dirty="0">
              <a:latin typeface="Arial Black" panose="020B0A04020102020204" pitchFamily="34" charset="0"/>
            </a:endParaRPr>
          </a:p>
          <a:p>
            <a:pPr algn="ctr"/>
            <a:r>
              <a:rPr lang="fr-CA" sz="2000" dirty="0">
                <a:latin typeface="Arial Black" panose="020B0A04020102020204" pitchFamily="34" charset="0"/>
              </a:rPr>
              <a:t>	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220072" y="4441892"/>
            <a:ext cx="33843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fr-CA" sz="2000" b="1" dirty="0">
                <a:latin typeface="Arial Black" panose="020B0A04020102020204" pitchFamily="34" charset="0"/>
              </a:rPr>
              <a:t>Quelles sont les ressources naturelles du Québec? Donne une utilisation pour chacune.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58898"/>
            <a:ext cx="3367608" cy="2620205"/>
          </a:xfrm>
          <a:prstGeom prst="rect">
            <a:avLst/>
          </a:prstGeom>
        </p:spPr>
      </p:pic>
      <p:pic>
        <p:nvPicPr>
          <p:cNvPr id="18" name="Imag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561959"/>
            <a:ext cx="3521765" cy="2517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008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4503258" y="-46177"/>
            <a:ext cx="144016" cy="685800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24257" y="3382823"/>
            <a:ext cx="9324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à coins arrondis 6"/>
          <p:cNvSpPr/>
          <p:nvPr/>
        </p:nvSpPr>
        <p:spPr>
          <a:xfrm>
            <a:off x="398802" y="286479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007314" y="286626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223338" y="574658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398802" y="3670855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14826" y="3958887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007314" y="3670855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223338" y="3958887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14826" y="911178"/>
            <a:ext cx="33843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 smtClean="0">
                <a:latin typeface="Arial Black" panose="020B0A04020102020204" pitchFamily="34" charset="0"/>
              </a:rPr>
              <a:t> </a:t>
            </a:r>
            <a:r>
              <a:rPr lang="fr-CA" sz="2000" b="1" dirty="0">
                <a:latin typeface="Arial Black" panose="020B0A04020102020204" pitchFamily="34" charset="0"/>
              </a:rPr>
              <a:t>Décris-moi les trois types de végétation retrouvée au Québec en les expliquant dans tes mots .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470810" y="4461270"/>
            <a:ext cx="3672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>
                <a:latin typeface="Arial Black" panose="020B0A04020102020204" pitchFamily="34" charset="0"/>
              </a:rPr>
              <a:t>Explique dans tes mots ce que veut dire industrialisation.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223338" y="1034288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>
                <a:latin typeface="Arial Black" panose="020B0A04020102020204" pitchFamily="34" charset="0"/>
              </a:rPr>
              <a:t>Pourquoi les gens s’installent-ils davantage au sud </a:t>
            </a:r>
            <a:r>
              <a:rPr lang="fr-CA" sz="2000" b="1" dirty="0" smtClean="0">
                <a:latin typeface="Arial Black" panose="020B0A04020102020204" pitchFamily="34" charset="0"/>
              </a:rPr>
              <a:t>              du </a:t>
            </a:r>
            <a:r>
              <a:rPr lang="fr-CA" sz="2000" b="1" dirty="0">
                <a:latin typeface="Arial Black" panose="020B0A04020102020204" pitchFamily="34" charset="0"/>
              </a:rPr>
              <a:t>Québec?</a:t>
            </a:r>
            <a:r>
              <a:rPr lang="fr-CA" sz="2000" dirty="0" smtClean="0">
                <a:latin typeface="Arial Black" panose="020B0A04020102020204" pitchFamily="34" charset="0"/>
              </a:rPr>
              <a:t> </a:t>
            </a:r>
            <a:r>
              <a:rPr lang="fr-CA" sz="2000" dirty="0">
                <a:latin typeface="Arial Black" panose="020B0A04020102020204" pitchFamily="34" charset="0"/>
              </a:rPr>
              <a:t>	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223338" y="4418517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>
                <a:latin typeface="Arial Black" panose="020B0A04020102020204" pitchFamily="34" charset="0"/>
              </a:rPr>
              <a:t>Explique dans tes mots ce que veut dire </a:t>
            </a:r>
            <a:r>
              <a:rPr lang="fr-CA" sz="2000" b="1" dirty="0" smtClean="0">
                <a:latin typeface="Arial Black" panose="020B0A04020102020204" pitchFamily="34" charset="0"/>
              </a:rPr>
              <a:t>urbanisation.</a:t>
            </a:r>
            <a:r>
              <a:rPr lang="fr-CA" sz="2000" dirty="0">
                <a:latin typeface="Arial Black" panose="020B0A04020102020204" pitchFamily="34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582721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4499992" y="0"/>
            <a:ext cx="144016" cy="685800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20991" y="3429000"/>
            <a:ext cx="9324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à coins arrondis 5"/>
          <p:cNvSpPr/>
          <p:nvPr/>
        </p:nvSpPr>
        <p:spPr>
          <a:xfrm>
            <a:off x="395536" y="332656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04048" y="332803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20072" y="620835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95536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11560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004048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220072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08294" y="957355"/>
            <a:ext cx="33843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 smtClean="0">
                <a:latin typeface="Arial Black" panose="020B0A04020102020204" pitchFamily="34" charset="0"/>
              </a:rPr>
              <a:t>Pourquoi </a:t>
            </a:r>
            <a:r>
              <a:rPr lang="fr-CA" sz="2000" b="1" dirty="0">
                <a:latin typeface="Arial Black" panose="020B0A04020102020204" pitchFamily="34" charset="0"/>
              </a:rPr>
              <a:t>au Québec, vers 1905, de plus en plus de gens quittent leur campagne pour s’installer en ville?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467544" y="3811012"/>
            <a:ext cx="367240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>
                <a:latin typeface="Arial Black" panose="020B0A04020102020204" pitchFamily="34" charset="0"/>
              </a:rPr>
              <a:t>Vers 1905, les habitants exploitaient déjà des ressources naturelles telles que le bois, l’eau, les minerais et les sols fertiles. Une nouvelle ressource fait son apparition</a:t>
            </a:r>
            <a:r>
              <a:rPr lang="fr-CA" sz="2000" b="1" dirty="0" smtClean="0">
                <a:latin typeface="Arial Black" panose="020B0A04020102020204" pitchFamily="34" charset="0"/>
              </a:rPr>
              <a:t>.</a:t>
            </a:r>
          </a:p>
          <a:p>
            <a:pPr algn="ctr"/>
            <a:r>
              <a:rPr lang="fr-CA" sz="2000" b="1" dirty="0" smtClean="0">
                <a:latin typeface="Arial Black" panose="020B0A04020102020204" pitchFamily="34" charset="0"/>
              </a:rPr>
              <a:t> </a:t>
            </a:r>
            <a:r>
              <a:rPr lang="fr-CA" sz="2000" b="1" dirty="0">
                <a:latin typeface="Arial Black" panose="020B0A04020102020204" pitchFamily="34" charset="0"/>
              </a:rPr>
              <a:t>Quelle est-elle?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220072" y="1080465"/>
            <a:ext cx="33843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 smtClean="0">
                <a:latin typeface="Arial Black" panose="020B0A04020102020204" pitchFamily="34" charset="0"/>
              </a:rPr>
              <a:t>Plusieurs </a:t>
            </a:r>
            <a:r>
              <a:rPr lang="fr-CA" sz="2000" b="1" dirty="0">
                <a:latin typeface="Arial Black" panose="020B0A04020102020204" pitchFamily="34" charset="0"/>
              </a:rPr>
              <a:t>outils ont fait leur apparition. Lesquels? </a:t>
            </a:r>
            <a:r>
              <a:rPr lang="fr-CA" sz="2000" b="1" dirty="0" smtClean="0">
                <a:latin typeface="Arial Black" panose="020B0A04020102020204" pitchFamily="34" charset="0"/>
              </a:rPr>
              <a:t>              Nommes-en </a:t>
            </a:r>
            <a:r>
              <a:rPr lang="fr-CA" sz="2000" b="1" dirty="0">
                <a:latin typeface="Arial Black" panose="020B0A04020102020204" pitchFamily="34" charset="0"/>
              </a:rPr>
              <a:t>deux.</a:t>
            </a:r>
            <a:endParaRPr lang="fr-CA" sz="2000" dirty="0">
              <a:latin typeface="Arial Black" panose="020B0A04020102020204" pitchFamily="34" charset="0"/>
            </a:endParaRPr>
          </a:p>
          <a:p>
            <a:pPr algn="ctr"/>
            <a:r>
              <a:rPr lang="fr-CA" sz="2000" dirty="0">
                <a:latin typeface="Arial Black" panose="020B0A04020102020204" pitchFamily="34" charset="0"/>
              </a:rPr>
              <a:t>	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5220072" y="3811012"/>
            <a:ext cx="338437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400" b="1" dirty="0">
                <a:latin typeface="Arial Black" panose="020B0A04020102020204" pitchFamily="34" charset="0"/>
              </a:rPr>
              <a:t>Complète les phrases suivantes :</a:t>
            </a:r>
            <a:endParaRPr lang="fr-CA" sz="1400" dirty="0">
              <a:latin typeface="Arial Black" panose="020B0A04020102020204" pitchFamily="34" charset="0"/>
            </a:endParaRPr>
          </a:p>
          <a:p>
            <a:pPr algn="ctr"/>
            <a:endParaRPr lang="fr-CA" sz="1400" dirty="0" smtClean="0">
              <a:latin typeface="Arial Black" panose="020B0A04020102020204" pitchFamily="34" charset="0"/>
            </a:endParaRPr>
          </a:p>
          <a:p>
            <a:pPr algn="ctr"/>
            <a:r>
              <a:rPr lang="fr-CA" sz="1400" dirty="0" smtClean="0">
                <a:latin typeface="Arial Black" panose="020B0A04020102020204" pitchFamily="34" charset="0"/>
              </a:rPr>
              <a:t>80</a:t>
            </a:r>
            <a:r>
              <a:rPr lang="fr-CA" sz="1400" dirty="0">
                <a:latin typeface="Arial Black" panose="020B0A04020102020204" pitchFamily="34" charset="0"/>
              </a:rPr>
              <a:t>% des habitants sont d’origine ___________________________.</a:t>
            </a:r>
          </a:p>
          <a:p>
            <a:pPr algn="ctr"/>
            <a:endParaRPr lang="fr-CA" sz="1400" dirty="0" smtClean="0">
              <a:latin typeface="Arial Black" panose="020B0A04020102020204" pitchFamily="34" charset="0"/>
            </a:endParaRPr>
          </a:p>
          <a:p>
            <a:pPr algn="ctr"/>
            <a:r>
              <a:rPr lang="fr-CA" sz="1400" dirty="0" smtClean="0">
                <a:latin typeface="Arial Black" panose="020B0A04020102020204" pitchFamily="34" charset="0"/>
              </a:rPr>
              <a:t>18</a:t>
            </a:r>
            <a:r>
              <a:rPr lang="fr-CA" sz="1400" dirty="0">
                <a:latin typeface="Arial Black" panose="020B0A04020102020204" pitchFamily="34" charset="0"/>
              </a:rPr>
              <a:t>% des habitants sont d’origine ___________________________.</a:t>
            </a:r>
          </a:p>
          <a:p>
            <a:pPr algn="ctr"/>
            <a:endParaRPr lang="fr-CA" sz="1400" dirty="0" smtClean="0">
              <a:latin typeface="Arial Black" panose="020B0A04020102020204" pitchFamily="34" charset="0"/>
            </a:endParaRPr>
          </a:p>
          <a:p>
            <a:pPr algn="ctr"/>
            <a:r>
              <a:rPr lang="fr-CA" sz="1400" dirty="0" smtClean="0">
                <a:latin typeface="Arial Black" panose="020B0A04020102020204" pitchFamily="34" charset="0"/>
              </a:rPr>
              <a:t>2</a:t>
            </a:r>
            <a:r>
              <a:rPr lang="fr-CA" sz="1400" dirty="0">
                <a:latin typeface="Arial Black" panose="020B0A04020102020204" pitchFamily="34" charset="0"/>
              </a:rPr>
              <a:t>% des habitants sont d’origine ____________________________.</a:t>
            </a:r>
          </a:p>
        </p:txBody>
      </p:sp>
    </p:spTree>
    <p:extLst>
      <p:ext uri="{BB962C8B-B14F-4D97-AF65-F5344CB8AC3E}">
        <p14:creationId xmlns:p14="http://schemas.microsoft.com/office/powerpoint/2010/main" val="3821111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4539262" y="13869"/>
            <a:ext cx="144016" cy="685800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Connecteur droit 5"/>
          <p:cNvCxnSpPr/>
          <p:nvPr/>
        </p:nvCxnSpPr>
        <p:spPr>
          <a:xfrm>
            <a:off x="60261" y="3442869"/>
            <a:ext cx="9324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à coins arrondis 6"/>
          <p:cNvSpPr/>
          <p:nvPr/>
        </p:nvSpPr>
        <p:spPr>
          <a:xfrm>
            <a:off x="434806" y="346525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8" name="Rectangle à coins arrondis 7"/>
          <p:cNvSpPr/>
          <p:nvPr/>
        </p:nvSpPr>
        <p:spPr>
          <a:xfrm>
            <a:off x="5043318" y="34667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259342" y="63470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0" name="Rectangle à coins arrondis 9"/>
          <p:cNvSpPr/>
          <p:nvPr/>
        </p:nvSpPr>
        <p:spPr>
          <a:xfrm>
            <a:off x="434806" y="3730901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50830" y="4018933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5043318" y="3730901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259342" y="4018933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50830" y="971077"/>
            <a:ext cx="33843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>
                <a:latin typeface="Arial Black" panose="020B0A04020102020204" pitchFamily="34" charset="0"/>
              </a:rPr>
              <a:t>Quelle langue est utilisée pour les affaires et le commerce au Québec vers 1905?___________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42818" y="4588319"/>
            <a:ext cx="367240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>
                <a:latin typeface="Arial Black" panose="020B0A04020102020204" pitchFamily="34" charset="0"/>
              </a:rPr>
              <a:t>Nomme 4 moyens de transport utilisés au Québec vers 1905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259342" y="971077"/>
            <a:ext cx="33843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 smtClean="0">
                <a:latin typeface="Arial Black" panose="020B0A04020102020204" pitchFamily="34" charset="0"/>
              </a:rPr>
              <a:t>En </a:t>
            </a:r>
            <a:r>
              <a:rPr lang="fr-CA" sz="2000" b="1" dirty="0">
                <a:latin typeface="Arial Black" panose="020B0A04020102020204" pitchFamily="34" charset="0"/>
              </a:rPr>
              <a:t>1905, est-ce que tout le monde possédait une automobile? Pourquoi?</a:t>
            </a:r>
            <a:r>
              <a:rPr lang="fr-CA" sz="2000" dirty="0">
                <a:latin typeface="Arial Black" panose="020B0A04020102020204" pitchFamily="34" charset="0"/>
              </a:rPr>
              <a:t>	</a:t>
            </a:r>
          </a:p>
        </p:txBody>
      </p:sp>
      <p:sp>
        <p:nvSpPr>
          <p:cNvPr id="17" name="ZoneTexte 16"/>
          <p:cNvSpPr txBox="1"/>
          <p:nvPr/>
        </p:nvSpPr>
        <p:spPr>
          <a:xfrm>
            <a:off x="5259342" y="3824881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5259342" y="4018933"/>
            <a:ext cx="33843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1600" dirty="0">
                <a:latin typeface="Arial Black" panose="020B0A04020102020204" pitchFamily="34" charset="0"/>
              </a:rPr>
              <a:t>L’amélioration des lois </a:t>
            </a:r>
            <a:r>
              <a:rPr lang="fr-CA" sz="1600" dirty="0" smtClean="0">
                <a:latin typeface="Arial Black" panose="020B0A04020102020204" pitchFamily="34" charset="0"/>
              </a:rPr>
              <a:t>               du </a:t>
            </a:r>
            <a:r>
              <a:rPr lang="fr-CA" sz="1600" dirty="0">
                <a:latin typeface="Arial Black" panose="020B0A04020102020204" pitchFamily="34" charset="0"/>
              </a:rPr>
              <a:t>travail et le droit </a:t>
            </a:r>
            <a:r>
              <a:rPr lang="fr-CA" sz="1600" dirty="0" smtClean="0">
                <a:latin typeface="Arial Black" panose="020B0A04020102020204" pitchFamily="34" charset="0"/>
              </a:rPr>
              <a:t>de             </a:t>
            </a:r>
            <a:r>
              <a:rPr lang="fr-CA" sz="1600" dirty="0">
                <a:latin typeface="Arial Black" panose="020B0A04020102020204" pitchFamily="34" charset="0"/>
              </a:rPr>
              <a:t>vote des femmes sont des événements qui ont marqué la période du Québec </a:t>
            </a:r>
            <a:r>
              <a:rPr lang="fr-CA" sz="1600" dirty="0" smtClean="0">
                <a:latin typeface="Arial Black" panose="020B0A04020102020204" pitchFamily="34" charset="0"/>
              </a:rPr>
              <a:t>                 vers </a:t>
            </a:r>
            <a:r>
              <a:rPr lang="fr-CA" sz="1600" dirty="0">
                <a:latin typeface="Arial Black" panose="020B0A04020102020204" pitchFamily="34" charset="0"/>
              </a:rPr>
              <a:t>1905</a:t>
            </a:r>
            <a:r>
              <a:rPr lang="fr-CA" sz="1600" b="1" dirty="0">
                <a:latin typeface="Arial Black" panose="020B0A04020102020204" pitchFamily="34" charset="0"/>
              </a:rPr>
              <a:t>.                                              </a:t>
            </a:r>
            <a:endParaRPr lang="fr-CA" sz="1600" b="1" dirty="0" smtClean="0">
              <a:latin typeface="Arial Black" panose="020B0A04020102020204" pitchFamily="34" charset="0"/>
            </a:endParaRPr>
          </a:p>
          <a:p>
            <a:pPr algn="ctr"/>
            <a:endParaRPr lang="fr-CA" sz="1600" b="1" dirty="0">
              <a:latin typeface="Arial Black" panose="020B0A04020102020204" pitchFamily="34" charset="0"/>
            </a:endParaRPr>
          </a:p>
          <a:p>
            <a:pPr algn="ctr"/>
            <a:r>
              <a:rPr lang="fr-CA" sz="1600" b="1" dirty="0" smtClean="0">
                <a:latin typeface="Arial Black" panose="020B0A04020102020204" pitchFamily="34" charset="0"/>
              </a:rPr>
              <a:t>Vrai</a:t>
            </a:r>
            <a:endParaRPr lang="fr-CA" sz="1600" dirty="0">
              <a:latin typeface="Arial Black" panose="020B0A04020102020204" pitchFamily="34" charset="0"/>
            </a:endParaRPr>
          </a:p>
          <a:p>
            <a:pPr algn="ctr"/>
            <a:r>
              <a:rPr lang="fr-CA" sz="1600" b="1" dirty="0">
                <a:latin typeface="Arial Black" panose="020B0A04020102020204" pitchFamily="34" charset="0"/>
              </a:rPr>
              <a:t>                                                                                                                        Faux</a:t>
            </a:r>
            <a:endParaRPr lang="fr-CA" sz="1600" dirty="0">
              <a:latin typeface="Arial Black" panose="020B0A04020102020204" pitchFamily="34" charset="0"/>
            </a:endParaRPr>
          </a:p>
          <a:p>
            <a:pPr algn="ctr"/>
            <a:endParaRPr lang="fr-CA" sz="16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0624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4499992" y="0"/>
            <a:ext cx="144016" cy="685800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20991" y="3429000"/>
            <a:ext cx="9324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à coins arrondis 5"/>
          <p:cNvSpPr/>
          <p:nvPr/>
        </p:nvSpPr>
        <p:spPr>
          <a:xfrm>
            <a:off x="395536" y="332656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04048" y="332803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20072" y="620835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95536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11560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004048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220072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28688" y="820890"/>
            <a:ext cx="33843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>
                <a:latin typeface="Arial Black" panose="020B0A04020102020204" pitchFamily="34" charset="0"/>
              </a:rPr>
              <a:t>Au Québec, vers 1905, tous les habitants ont accès à l’électricité.   </a:t>
            </a:r>
            <a:r>
              <a:rPr lang="fr-CA" sz="2000" b="1" dirty="0">
                <a:latin typeface="Arial Black" panose="020B0A04020102020204" pitchFamily="34" charset="0"/>
              </a:rPr>
              <a:t>             </a:t>
            </a:r>
            <a:endParaRPr lang="fr-CA" sz="2000" b="1" dirty="0" smtClean="0">
              <a:latin typeface="Arial Black" panose="020B0A04020102020204" pitchFamily="34" charset="0"/>
            </a:endParaRPr>
          </a:p>
          <a:p>
            <a:pPr algn="ctr"/>
            <a:r>
              <a:rPr lang="fr-CA" sz="2000" b="1" dirty="0" smtClean="0">
                <a:latin typeface="Arial Black" panose="020B0A04020102020204" pitchFamily="34" charset="0"/>
              </a:rPr>
              <a:t>Vrai</a:t>
            </a:r>
            <a:endParaRPr lang="fr-CA" sz="2000" dirty="0">
              <a:latin typeface="Arial Black" panose="020B0A04020102020204" pitchFamily="34" charset="0"/>
            </a:endParaRPr>
          </a:p>
          <a:p>
            <a:pPr algn="ctr"/>
            <a:r>
              <a:rPr lang="fr-CA" sz="2000" b="1" dirty="0">
                <a:latin typeface="Arial Black" panose="020B0A04020102020204" pitchFamily="34" charset="0"/>
              </a:rPr>
              <a:t>                                                                                                                                       Faux </a:t>
            </a:r>
            <a:endParaRPr lang="fr-CA" sz="2000" dirty="0">
              <a:latin typeface="Arial Black" panose="020B0A04020102020204" pitchFamily="34" charset="0"/>
            </a:endParaRPr>
          </a:p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03548" y="4405174"/>
            <a:ext cx="36724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>
                <a:latin typeface="Arial Black" panose="020B0A04020102020204" pitchFamily="34" charset="0"/>
              </a:rPr>
              <a:t>Je suis le premier ministre du Québec ayant fondé le parti national.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220072" y="928611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 smtClean="0">
                <a:latin typeface="Arial Black" panose="020B0A04020102020204" pitchFamily="34" charset="0"/>
              </a:rPr>
              <a:t> </a:t>
            </a:r>
            <a:r>
              <a:rPr lang="fr-CA" sz="2000" b="1" dirty="0">
                <a:latin typeface="Arial Black" panose="020B0A04020102020204" pitchFamily="34" charset="0"/>
              </a:rPr>
              <a:t>Je suis le fondateur des caisses populaires Desjardins.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220072" y="3811012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220072" y="4405173"/>
            <a:ext cx="338437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>
                <a:latin typeface="Arial Black" panose="020B0A04020102020204" pitchFamily="34" charset="0"/>
              </a:rPr>
              <a:t>Je suis un écrivain pionnier de la littérature canadienne-française.</a:t>
            </a:r>
            <a:endParaRPr lang="fr-CA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557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4499992" y="0"/>
            <a:ext cx="144016" cy="6858000"/>
          </a:xfrm>
          <a:prstGeom prst="line">
            <a:avLst/>
          </a:prstGeom>
          <a:ln w="28575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20991" y="3429000"/>
            <a:ext cx="932452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à coins arrondis 5"/>
          <p:cNvSpPr/>
          <p:nvPr/>
        </p:nvSpPr>
        <p:spPr>
          <a:xfrm>
            <a:off x="395536" y="332656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04048" y="332803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20072" y="620835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95536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11560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004048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220072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08294" y="867067"/>
            <a:ext cx="3384376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>
                <a:latin typeface="Arial Black" panose="020B0A04020102020204" pitchFamily="34" charset="0"/>
              </a:rPr>
              <a:t>Je suis le premier Canadien de langue française à accéder au poste de premier ministre du Canada. 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03548" y="4405174"/>
            <a:ext cx="3672408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>
                <a:latin typeface="Arial Black" panose="020B0A04020102020204" pitchFamily="34" charset="0"/>
              </a:rPr>
              <a:t>Je suis une ardente militante pour les droits des femmes et grâce à moi, elles ont le droit de vote aujourd’hui.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220072" y="1176837"/>
            <a:ext cx="33843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>
                <a:latin typeface="Arial Black" panose="020B0A04020102020204" pitchFamily="34" charset="0"/>
              </a:rPr>
              <a:t>Je suis la première femme à devenir médecin au Québec.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220072" y="3811012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220072" y="4005064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>
                <a:latin typeface="Arial Black" panose="020B0A04020102020204" pitchFamily="34" charset="0"/>
              </a:rPr>
              <a:t>Au Québec, vers 1905, les soins de la santé étaient gratuits.</a:t>
            </a:r>
            <a:r>
              <a:rPr lang="fr-CA" sz="2000" b="1" dirty="0">
                <a:latin typeface="Arial Black" panose="020B0A04020102020204" pitchFamily="34" charset="0"/>
              </a:rPr>
              <a:t>  </a:t>
            </a:r>
            <a:r>
              <a:rPr lang="fr-CA" sz="2000" b="1" dirty="0" smtClean="0">
                <a:latin typeface="Arial Black" panose="020B0A04020102020204" pitchFamily="34" charset="0"/>
              </a:rPr>
              <a:t>              </a:t>
            </a:r>
          </a:p>
          <a:p>
            <a:pPr algn="ctr"/>
            <a:endParaRPr lang="fr-CA" sz="2000" b="1" dirty="0">
              <a:latin typeface="Arial Black" panose="020B0A04020102020204" pitchFamily="34" charset="0"/>
            </a:endParaRPr>
          </a:p>
          <a:p>
            <a:pPr algn="ctr"/>
            <a:endParaRPr lang="fr-CA" sz="2000" b="1" dirty="0" smtClean="0">
              <a:latin typeface="Arial Black" panose="020B0A04020102020204" pitchFamily="34" charset="0"/>
            </a:endParaRPr>
          </a:p>
          <a:p>
            <a:pPr algn="ctr"/>
            <a:r>
              <a:rPr lang="fr-CA" sz="2000" b="1" dirty="0" smtClean="0">
                <a:latin typeface="Arial Black" panose="020B0A04020102020204" pitchFamily="34" charset="0"/>
              </a:rPr>
              <a:t>Vrai          Faux.</a:t>
            </a:r>
            <a:endParaRPr lang="fr-CA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2378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Connecteur droit 3"/>
          <p:cNvCxnSpPr/>
          <p:nvPr/>
        </p:nvCxnSpPr>
        <p:spPr>
          <a:xfrm>
            <a:off x="4499992" y="0"/>
            <a:ext cx="144016" cy="6858000"/>
          </a:xfrm>
          <a:prstGeom prst="line">
            <a:avLst/>
          </a:prstGeom>
          <a:ln w="57150"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Connecteur droit 4"/>
          <p:cNvCxnSpPr/>
          <p:nvPr/>
        </p:nvCxnSpPr>
        <p:spPr>
          <a:xfrm>
            <a:off x="20991" y="3429000"/>
            <a:ext cx="9324528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ectangle à coins arrondis 5"/>
          <p:cNvSpPr/>
          <p:nvPr/>
        </p:nvSpPr>
        <p:spPr>
          <a:xfrm>
            <a:off x="395536" y="332656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5004048" y="332803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220072" y="620835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9" name="Rectangle à coins arrondis 8"/>
          <p:cNvSpPr/>
          <p:nvPr/>
        </p:nvSpPr>
        <p:spPr>
          <a:xfrm>
            <a:off x="395536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611560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1" name="Rectangle à coins arrondis 10"/>
          <p:cNvSpPr/>
          <p:nvPr/>
        </p:nvSpPr>
        <p:spPr>
          <a:xfrm>
            <a:off x="5004048" y="3717032"/>
            <a:ext cx="3888432" cy="288032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 sz="2000">
              <a:latin typeface="Arial Black" panose="020B0A040201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5220072" y="4005064"/>
            <a:ext cx="34563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08294" y="667012"/>
            <a:ext cx="338437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>
                <a:latin typeface="Arial Black" panose="020B0A04020102020204" pitchFamily="34" charset="0"/>
              </a:rPr>
              <a:t>En campagne, il n’y a pas d’hôpitaux. Le médecin doit se déplacer pour aller soigner ses patients.</a:t>
            </a:r>
          </a:p>
          <a:p>
            <a:endParaRPr lang="fr-CA" sz="2000" b="1" dirty="0" smtClean="0">
              <a:latin typeface="Arial Black" panose="020B0A04020102020204" pitchFamily="34" charset="0"/>
            </a:endParaRPr>
          </a:p>
          <a:p>
            <a:pPr algn="ctr"/>
            <a:r>
              <a:rPr lang="fr-CA" sz="2000" b="1" dirty="0" smtClean="0">
                <a:latin typeface="Arial Black" panose="020B0A04020102020204" pitchFamily="34" charset="0"/>
              </a:rPr>
              <a:t>Vrai           Faux</a:t>
            </a:r>
            <a:endParaRPr lang="fr-CA" sz="2000" dirty="0">
              <a:latin typeface="Arial Black" panose="020B0A04020102020204" pitchFamily="34" charset="0"/>
            </a:endParaRPr>
          </a:p>
          <a:p>
            <a:pPr algn="ctr"/>
            <a:r>
              <a:rPr lang="fr-CA" sz="2000" b="1" dirty="0">
                <a:latin typeface="Arial Black" panose="020B0A04020102020204" pitchFamily="34" charset="0"/>
              </a:rPr>
              <a:t> 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03548" y="4405174"/>
            <a:ext cx="367240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b="1" dirty="0" smtClean="0">
                <a:latin typeface="Arial Black" panose="020B0A04020102020204" pitchFamily="34" charset="0"/>
              </a:rPr>
              <a:t> </a:t>
            </a:r>
            <a:r>
              <a:rPr lang="fr-CA" sz="2000" b="1" dirty="0">
                <a:latin typeface="Arial Black" panose="020B0A04020102020204" pitchFamily="34" charset="0"/>
              </a:rPr>
              <a:t>Nomme deux moyens de divertissement des habitants du Québec vers 1905.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220072" y="667012"/>
            <a:ext cx="338437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>
                <a:latin typeface="Arial Black" panose="020B0A04020102020204" pitchFamily="34" charset="0"/>
              </a:rPr>
              <a:t>En campagne, </a:t>
            </a:r>
            <a:r>
              <a:rPr lang="fr-CA" sz="2000" dirty="0" smtClean="0">
                <a:latin typeface="Arial Black" panose="020B0A04020102020204" pitchFamily="34" charset="0"/>
              </a:rPr>
              <a:t>                 les </a:t>
            </a:r>
            <a:r>
              <a:rPr lang="fr-CA" sz="2000" dirty="0">
                <a:latin typeface="Arial Black" panose="020B0A04020102020204" pitchFamily="34" charset="0"/>
              </a:rPr>
              <a:t>habitants se procurent ce dont ils ont besoin dans un magasin général.</a:t>
            </a:r>
          </a:p>
          <a:p>
            <a:pPr algn="ctr"/>
            <a:endParaRPr lang="fr-CA" sz="2000" b="1" dirty="0" smtClean="0">
              <a:latin typeface="Arial Black" panose="020B0A04020102020204" pitchFamily="34" charset="0"/>
            </a:endParaRPr>
          </a:p>
          <a:p>
            <a:pPr algn="ctr"/>
            <a:r>
              <a:rPr lang="fr-CA" sz="2000" b="1" dirty="0" smtClean="0">
                <a:latin typeface="Arial Black" panose="020B0A04020102020204" pitchFamily="34" charset="0"/>
              </a:rPr>
              <a:t>Vrai           </a:t>
            </a:r>
            <a:r>
              <a:rPr lang="fr-CA" sz="2000" b="1" dirty="0">
                <a:latin typeface="Arial Black" panose="020B0A04020102020204" pitchFamily="34" charset="0"/>
              </a:rPr>
              <a:t>Faux</a:t>
            </a:r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6" name="ZoneTexte 15"/>
          <p:cNvSpPr txBox="1"/>
          <p:nvPr/>
        </p:nvSpPr>
        <p:spPr>
          <a:xfrm>
            <a:off x="5220072" y="3811012"/>
            <a:ext cx="338437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CA" sz="2000" dirty="0">
              <a:latin typeface="Arial Black" panose="020B0A04020102020204" pitchFamily="34" charset="0"/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5261101" y="4253786"/>
            <a:ext cx="33843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CA" sz="2000" dirty="0">
                <a:latin typeface="Arial Black" panose="020B0A04020102020204" pitchFamily="34" charset="0"/>
              </a:rPr>
              <a:t>Au Québec, vers 1905, les soins de la santé étaient gratuits.</a:t>
            </a:r>
            <a:r>
              <a:rPr lang="fr-CA" sz="2000" b="1" dirty="0">
                <a:latin typeface="Arial Black" panose="020B0A04020102020204" pitchFamily="34" charset="0"/>
              </a:rPr>
              <a:t>  </a:t>
            </a:r>
            <a:r>
              <a:rPr lang="fr-CA" sz="2000" b="1" dirty="0" smtClean="0">
                <a:latin typeface="Arial Black" panose="020B0A04020102020204" pitchFamily="34" charset="0"/>
              </a:rPr>
              <a:t>              </a:t>
            </a:r>
          </a:p>
          <a:p>
            <a:pPr algn="ctr"/>
            <a:endParaRPr lang="fr-CA" sz="2000" b="1" dirty="0">
              <a:latin typeface="Arial Black" panose="020B0A04020102020204" pitchFamily="34" charset="0"/>
            </a:endParaRPr>
          </a:p>
          <a:p>
            <a:pPr algn="ctr"/>
            <a:endParaRPr lang="fr-CA" sz="2000" b="1" dirty="0" smtClean="0">
              <a:latin typeface="Arial Black" panose="020B0A04020102020204" pitchFamily="34" charset="0"/>
            </a:endParaRPr>
          </a:p>
          <a:p>
            <a:pPr algn="ctr"/>
            <a:r>
              <a:rPr lang="fr-CA" sz="2000" b="1" dirty="0" smtClean="0">
                <a:latin typeface="Arial Black" panose="020B0A04020102020204" pitchFamily="34" charset="0"/>
              </a:rPr>
              <a:t>Vrai          </a:t>
            </a:r>
            <a:r>
              <a:rPr lang="fr-CA" sz="2000" b="1" dirty="0">
                <a:latin typeface="Arial Black" panose="020B0A04020102020204" pitchFamily="34" charset="0"/>
              </a:rPr>
              <a:t>Faux</a:t>
            </a:r>
            <a:r>
              <a:rPr lang="fr-CA" sz="2000" b="1" dirty="0" smtClean="0">
                <a:latin typeface="Arial Black" panose="020B0A04020102020204" pitchFamily="34" charset="0"/>
              </a:rPr>
              <a:t>.</a:t>
            </a:r>
            <a:endParaRPr lang="fr-CA" sz="20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2334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500011" y="3068960"/>
            <a:ext cx="8280920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CA" sz="4800" dirty="0" smtClean="0">
                <a:latin typeface="Arial Black" panose="020B0A04020102020204" pitchFamily="34" charset="0"/>
              </a:rPr>
              <a:t>La Côte-Ouest  en 1905</a:t>
            </a:r>
            <a:endParaRPr lang="fr-CA" sz="4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1578712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567</TotalTime>
  <Words>868</Words>
  <Application>Microsoft Office PowerPoint</Application>
  <PresentationFormat>Affichage à l'écran (4:3)</PresentationFormat>
  <Paragraphs>110</Paragraphs>
  <Slides>19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Usager</dc:creator>
  <cp:lastModifiedBy>Usager</cp:lastModifiedBy>
  <cp:revision>12</cp:revision>
  <cp:lastPrinted>2018-04-23T14:07:02Z</cp:lastPrinted>
  <dcterms:created xsi:type="dcterms:W3CDTF">2018-04-23T13:06:45Z</dcterms:created>
  <dcterms:modified xsi:type="dcterms:W3CDTF">2018-04-23T22:34:43Z</dcterms:modified>
</cp:coreProperties>
</file>