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0" r:id="rId2"/>
    <p:sldId id="261" r:id="rId3"/>
    <p:sldId id="262" r:id="rId4"/>
    <p:sldId id="257" r:id="rId5"/>
    <p:sldId id="256" r:id="rId6"/>
    <p:sldId id="258" r:id="rId7"/>
    <p:sldId id="259" r:id="rId8"/>
    <p:sldId id="263" r:id="rId9"/>
    <p:sldId id="264" r:id="rId10"/>
    <p:sldId id="265" r:id="rId11"/>
    <p:sldId id="266" r:id="rId12"/>
    <p:sldId id="267" r:id="rId13"/>
    <p:sldId id="268" r:id="rId14"/>
    <p:sldId id="269" r:id="rId15"/>
    <p:sldId id="270" r:id="rId16"/>
    <p:sldId id="271" r:id="rId17"/>
    <p:sldId id="272" r:id="rId18"/>
    <p:sldId id="287" r:id="rId19"/>
    <p:sldId id="273" r:id="rId20"/>
    <p:sldId id="274" r:id="rId21"/>
    <p:sldId id="275" r:id="rId22"/>
    <p:sldId id="276" r:id="rId23"/>
    <p:sldId id="277" r:id="rId24"/>
    <p:sldId id="278" r:id="rId25"/>
    <p:sldId id="279" r:id="rId26"/>
    <p:sldId id="291" r:id="rId27"/>
    <p:sldId id="292" r:id="rId28"/>
    <p:sldId id="280" r:id="rId29"/>
    <p:sldId id="281" r:id="rId30"/>
    <p:sldId id="282" r:id="rId31"/>
    <p:sldId id="283" r:id="rId32"/>
    <p:sldId id="284" r:id="rId33"/>
    <p:sldId id="285" r:id="rId34"/>
    <p:sldId id="286" r:id="rId35"/>
    <p:sldId id="288" r:id="rId36"/>
    <p:sldId id="289" r:id="rId37"/>
    <p:sldId id="290" r:id="rId38"/>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24" autoAdjust="0"/>
  </p:normalViewPr>
  <p:slideViewPr>
    <p:cSldViewPr>
      <p:cViewPr varScale="1">
        <p:scale>
          <a:sx n="64" d="100"/>
          <a:sy n="64" d="100"/>
        </p:scale>
        <p:origin x="156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F5D343-7D83-4008-95B5-BF7093ACA37A}" type="datetimeFigureOut">
              <a:rPr lang="fr-FR" smtClean="0"/>
              <a:pPr/>
              <a:t>26/08/2021</a:t>
            </a:fld>
            <a:endParaRPr lang="fr-CA"/>
          </a:p>
        </p:txBody>
      </p:sp>
      <p:sp>
        <p:nvSpPr>
          <p:cNvPr id="4" name="Espace réservé de l'image des diapositives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commentaires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DD4597-1814-4E3C-A6F2-E5C5DA862F20}" type="slidenum">
              <a:rPr lang="fr-CA" smtClean="0"/>
              <a:pPr/>
              <a:t>‹N°›</a:t>
            </a:fld>
            <a:endParaRPr lang="fr-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5DDD4597-1814-4E3C-A6F2-E5C5DA862F20}" type="slidenum">
              <a:rPr lang="fr-CA" smtClean="0"/>
              <a:pPr/>
              <a:t>4</a:t>
            </a:fld>
            <a:endParaRPr lang="fr-CA"/>
          </a:p>
        </p:txBody>
      </p:sp>
    </p:spTree>
    <p:extLst>
      <p:ext uri="{BB962C8B-B14F-4D97-AF65-F5344CB8AC3E}">
        <p14:creationId xmlns:p14="http://schemas.microsoft.com/office/powerpoint/2010/main" val="53771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CA" dirty="0"/>
          </a:p>
        </p:txBody>
      </p:sp>
      <p:sp>
        <p:nvSpPr>
          <p:cNvPr id="4" name="Espace réservé du numéro de diapositive 3"/>
          <p:cNvSpPr>
            <a:spLocks noGrp="1"/>
          </p:cNvSpPr>
          <p:nvPr>
            <p:ph type="sldNum" sz="quarter" idx="10"/>
          </p:nvPr>
        </p:nvSpPr>
        <p:spPr/>
        <p:txBody>
          <a:bodyPr/>
          <a:lstStyle/>
          <a:p>
            <a:fld id="{5DDD4597-1814-4E3C-A6F2-E5C5DA862F20}" type="slidenum">
              <a:rPr lang="fr-CA" smtClean="0"/>
              <a:pPr/>
              <a:t>5</a:t>
            </a:fld>
            <a:endParaRPr lang="fr-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CA"/>
          </a:p>
        </p:txBody>
      </p:sp>
      <p:sp>
        <p:nvSpPr>
          <p:cNvPr id="3" name="Espace réservé de la date 2"/>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7BD86FA-EDDE-473D-8BE5-E9D32E0B2576}" type="datetimeFigureOut">
              <a:rPr lang="fr-FR" smtClean="0"/>
              <a:pPr/>
              <a:t>26/08/2021</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436E5833-E98C-4BA1-AA88-C2DDBCEDB3F5}"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BD86FA-EDDE-473D-8BE5-E9D32E0B2576}" type="datetimeFigureOut">
              <a:rPr lang="fr-FR" smtClean="0"/>
              <a:pPr/>
              <a:t>26/08/2021</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E5833-E98C-4BA1-AA88-C2DDBCEDB3F5}" type="slidenum">
              <a:rPr lang="fr-CA" smtClean="0"/>
              <a:pPr/>
              <a:t>‹N°›</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80728"/>
            <a:ext cx="8229600" cy="436910"/>
          </a:xfrm>
        </p:spPr>
        <p:txBody>
          <a:bodyPr>
            <a:normAutofit fontScale="90000"/>
          </a:bodyPr>
          <a:lstStyle/>
          <a:p>
            <a:r>
              <a:rPr lang="fr-CA" dirty="0">
                <a:latin typeface="Comic Sans MS" pitchFamily="66" charset="0"/>
              </a:rPr>
              <a:t>Informations</a:t>
            </a:r>
            <a:br>
              <a:rPr lang="fr-CA" dirty="0">
                <a:latin typeface="Comic Sans MS" pitchFamily="66" charset="0"/>
              </a:rPr>
            </a:br>
            <a:r>
              <a:rPr lang="fr-CA" dirty="0">
                <a:latin typeface="Comic Sans MS" pitchFamily="66" charset="0"/>
              </a:rPr>
              <a:t>Maternelle Montessori de Chelsea</a:t>
            </a:r>
          </a:p>
        </p:txBody>
      </p:sp>
      <p:sp>
        <p:nvSpPr>
          <p:cNvPr id="5" name="Espace réservé du contenu 4"/>
          <p:cNvSpPr>
            <a:spLocks noGrp="1"/>
          </p:cNvSpPr>
          <p:nvPr>
            <p:ph idx="1"/>
          </p:nvPr>
        </p:nvSpPr>
        <p:spPr/>
        <p:txBody>
          <a:bodyPr/>
          <a:lstStyle/>
          <a:p>
            <a:pPr>
              <a:buNone/>
            </a:pPr>
            <a:r>
              <a:rPr lang="fr-CA" dirty="0"/>
              <a:t>     </a:t>
            </a:r>
          </a:p>
          <a:p>
            <a:pPr algn="ctr">
              <a:buNone/>
            </a:pPr>
            <a:r>
              <a:rPr lang="fr-CA" dirty="0"/>
              <a:t>Bienvenue dans l'univers du préscolaire</a:t>
            </a:r>
          </a:p>
        </p:txBody>
      </p:sp>
      <p:pic>
        <p:nvPicPr>
          <p:cNvPr id="9217" name="Picture 1"/>
          <p:cNvPicPr>
            <a:picLocks noChangeAspect="1" noChangeArrowheads="1"/>
          </p:cNvPicPr>
          <p:nvPr/>
        </p:nvPicPr>
        <p:blipFill>
          <a:blip r:embed="rId2"/>
          <a:srcRect/>
          <a:stretch>
            <a:fillRect/>
          </a:stretch>
        </p:blipFill>
        <p:spPr bwMode="auto">
          <a:xfrm>
            <a:off x="3571868" y="3214686"/>
            <a:ext cx="2786067" cy="2786067"/>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20759"/>
            <a:ext cx="8229600" cy="4525963"/>
          </a:xfrm>
        </p:spPr>
        <p:txBody>
          <a:bodyPr/>
          <a:lstStyle/>
          <a:p>
            <a:r>
              <a:rPr lang="fr-CA" dirty="0"/>
              <a:t>Nous faisons des sciences et émettons des hypothèses !</a:t>
            </a:r>
          </a:p>
          <a:p>
            <a:endParaRPr lang="fr-CA" dirty="0"/>
          </a:p>
          <a:p>
            <a:endParaRPr lang="fr-CA" dirty="0"/>
          </a:p>
          <a:p>
            <a:endParaRPr lang="fr-CA" dirty="0"/>
          </a:p>
          <a:p>
            <a:r>
              <a:rPr lang="fr-CA" dirty="0"/>
              <a:t>Nous lisons</a:t>
            </a:r>
          </a:p>
          <a:p>
            <a:endParaRPr lang="fr-CA" dirty="0"/>
          </a:p>
        </p:txBody>
      </p:sp>
      <p:pic>
        <p:nvPicPr>
          <p:cNvPr id="4" name="Image 3" descr="https://sites.google.com/site/annied4vallees/_/rsrc/1438435581718/home/IMG_1878.JPG?height=149&amp;width=200"/>
          <p:cNvPicPr/>
          <p:nvPr/>
        </p:nvPicPr>
        <p:blipFill>
          <a:blip r:embed="rId2"/>
          <a:srcRect/>
          <a:stretch>
            <a:fillRect/>
          </a:stretch>
        </p:blipFill>
        <p:spPr bwMode="auto">
          <a:xfrm>
            <a:off x="3643306" y="2132856"/>
            <a:ext cx="2667012" cy="1709744"/>
          </a:xfrm>
          <a:prstGeom prst="rect">
            <a:avLst/>
          </a:prstGeom>
          <a:noFill/>
          <a:ln w="9525">
            <a:noFill/>
            <a:miter lim="800000"/>
            <a:headEnd/>
            <a:tailEnd/>
          </a:ln>
        </p:spPr>
      </p:pic>
      <p:pic>
        <p:nvPicPr>
          <p:cNvPr id="5" name="Image 4" descr="lecture 1.jpg"/>
          <p:cNvPicPr/>
          <p:nvPr/>
        </p:nvPicPr>
        <p:blipFill>
          <a:blip r:embed="rId3" cstate="print"/>
          <a:stretch>
            <a:fillRect/>
          </a:stretch>
        </p:blipFill>
        <p:spPr>
          <a:xfrm>
            <a:off x="3643306" y="4438650"/>
            <a:ext cx="1814513" cy="24193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a:bodyPr>
          <a:lstStyle/>
          <a:p>
            <a:r>
              <a:rPr lang="fr-CA" dirty="0"/>
              <a:t>Nous visitons les classes des plus vieux pour de la lecture partagée</a:t>
            </a:r>
          </a:p>
          <a:p>
            <a:endParaRPr lang="fr-CA" dirty="0"/>
          </a:p>
          <a:p>
            <a:endParaRPr lang="fr-CA" dirty="0"/>
          </a:p>
          <a:p>
            <a:endParaRPr lang="fr-CA" dirty="0"/>
          </a:p>
          <a:p>
            <a:endParaRPr lang="fr-CA" dirty="0"/>
          </a:p>
          <a:p>
            <a:r>
              <a:rPr lang="fr-CA" dirty="0"/>
              <a:t>Nous faisons du ski de fond dans nos cours d’éducation physique</a:t>
            </a:r>
          </a:p>
          <a:p>
            <a:endParaRPr lang="fr-CA" dirty="0"/>
          </a:p>
          <a:p>
            <a:endParaRPr lang="fr-CA" dirty="0"/>
          </a:p>
          <a:p>
            <a:endParaRPr lang="fr-CA" dirty="0"/>
          </a:p>
        </p:txBody>
      </p:sp>
      <p:pic>
        <p:nvPicPr>
          <p:cNvPr id="4" name="Image 3" descr="lecture p.jpg"/>
          <p:cNvPicPr/>
          <p:nvPr/>
        </p:nvPicPr>
        <p:blipFill>
          <a:blip r:embed="rId2" cstate="print"/>
          <a:stretch>
            <a:fillRect/>
          </a:stretch>
        </p:blipFill>
        <p:spPr>
          <a:xfrm>
            <a:off x="3441700" y="1928802"/>
            <a:ext cx="3059126" cy="2347923"/>
          </a:xfrm>
          <a:prstGeom prst="rect">
            <a:avLst/>
          </a:prstGeom>
        </p:spPr>
      </p:pic>
      <p:pic>
        <p:nvPicPr>
          <p:cNvPr id="6" name="Image 5" descr="ski fond.jpg"/>
          <p:cNvPicPr/>
          <p:nvPr/>
        </p:nvPicPr>
        <p:blipFill>
          <a:blip r:embed="rId3" cstate="print"/>
          <a:stretch>
            <a:fillRect/>
          </a:stretch>
        </p:blipFill>
        <p:spPr>
          <a:xfrm>
            <a:off x="4857752" y="4786322"/>
            <a:ext cx="2514600" cy="18859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721499"/>
          </a:xfrm>
        </p:spPr>
        <p:txBody>
          <a:bodyPr>
            <a:normAutofit/>
          </a:bodyPr>
          <a:lstStyle/>
          <a:p>
            <a:r>
              <a:rPr lang="fr-CA" dirty="0"/>
              <a:t>Nous allons à la bibliothèque de Chelsea à chaque mois et la mairesse de Chelsea nous fait la lecture d’une histoire</a:t>
            </a:r>
          </a:p>
          <a:p>
            <a:endParaRPr lang="fr-CA" dirty="0"/>
          </a:p>
          <a:p>
            <a:pPr>
              <a:buNone/>
            </a:pPr>
            <a:endParaRPr lang="fr-CA" dirty="0"/>
          </a:p>
          <a:p>
            <a:pPr>
              <a:buNone/>
            </a:pPr>
            <a:endParaRPr lang="fr-CA" dirty="0"/>
          </a:p>
          <a:p>
            <a:r>
              <a:rPr lang="fr-CA" dirty="0"/>
              <a:t>Nous faisons des présentations et des projets</a:t>
            </a:r>
          </a:p>
          <a:p>
            <a:endParaRPr lang="fr-CA" dirty="0"/>
          </a:p>
        </p:txBody>
      </p:sp>
      <p:pic>
        <p:nvPicPr>
          <p:cNvPr id="4" name="Image 3" descr="bibli 1.jpg"/>
          <p:cNvPicPr/>
          <p:nvPr/>
        </p:nvPicPr>
        <p:blipFill>
          <a:blip r:embed="rId2" cstate="print"/>
          <a:stretch>
            <a:fillRect/>
          </a:stretch>
        </p:blipFill>
        <p:spPr>
          <a:xfrm>
            <a:off x="1714481" y="1989410"/>
            <a:ext cx="1428760" cy="1711321"/>
          </a:xfrm>
          <a:prstGeom prst="rect">
            <a:avLst/>
          </a:prstGeom>
        </p:spPr>
      </p:pic>
      <p:pic>
        <p:nvPicPr>
          <p:cNvPr id="5" name="Image 4" descr="bibli 2.jpg"/>
          <p:cNvPicPr/>
          <p:nvPr/>
        </p:nvPicPr>
        <p:blipFill>
          <a:blip r:embed="rId3" cstate="print"/>
          <a:stretch>
            <a:fillRect/>
          </a:stretch>
        </p:blipFill>
        <p:spPr>
          <a:xfrm>
            <a:off x="4572000" y="2060848"/>
            <a:ext cx="2071702" cy="1557335"/>
          </a:xfrm>
          <a:prstGeom prst="rect">
            <a:avLst/>
          </a:prstGeom>
        </p:spPr>
      </p:pic>
      <p:pic>
        <p:nvPicPr>
          <p:cNvPr id="6" name="Image 5" descr="présentations.jpg"/>
          <p:cNvPicPr/>
          <p:nvPr/>
        </p:nvPicPr>
        <p:blipFill>
          <a:blip r:embed="rId4" cstate="print"/>
          <a:stretch>
            <a:fillRect/>
          </a:stretch>
        </p:blipFill>
        <p:spPr>
          <a:xfrm>
            <a:off x="1619204" y="4524534"/>
            <a:ext cx="1643074" cy="1928802"/>
          </a:xfrm>
          <a:prstGeom prst="rect">
            <a:avLst/>
          </a:prstGeom>
        </p:spPr>
      </p:pic>
      <p:pic>
        <p:nvPicPr>
          <p:cNvPr id="7" name="Image 6" descr="projet équipe 4.jpg"/>
          <p:cNvPicPr/>
          <p:nvPr/>
        </p:nvPicPr>
        <p:blipFill>
          <a:blip r:embed="rId5" cstate="print"/>
          <a:stretch>
            <a:fillRect/>
          </a:stretch>
        </p:blipFill>
        <p:spPr>
          <a:xfrm>
            <a:off x="4976790" y="4524534"/>
            <a:ext cx="1643074" cy="192880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428604"/>
            <a:ext cx="8229600" cy="5697559"/>
          </a:xfrm>
        </p:spPr>
        <p:txBody>
          <a:bodyPr/>
          <a:lstStyle/>
          <a:p>
            <a:r>
              <a:rPr lang="fr-CA" dirty="0"/>
              <a:t>Nous recevons des visiteurs</a:t>
            </a:r>
          </a:p>
          <a:p>
            <a:endParaRPr lang="fr-CA" dirty="0"/>
          </a:p>
          <a:p>
            <a:endParaRPr lang="fr-CA" dirty="0"/>
          </a:p>
          <a:p>
            <a:endParaRPr lang="fr-CA" dirty="0"/>
          </a:p>
          <a:p>
            <a:endParaRPr lang="fr-CA" dirty="0"/>
          </a:p>
          <a:p>
            <a:endParaRPr lang="fr-CA" dirty="0"/>
          </a:p>
          <a:p>
            <a:r>
              <a:rPr lang="fr-CA" dirty="0"/>
              <a:t>Nous faisons du yoga</a:t>
            </a:r>
          </a:p>
          <a:p>
            <a:endParaRPr lang="fr-CA" dirty="0"/>
          </a:p>
          <a:p>
            <a:endParaRPr lang="fr-CA" dirty="0"/>
          </a:p>
        </p:txBody>
      </p:sp>
      <p:pic>
        <p:nvPicPr>
          <p:cNvPr id="4" name="Image 3" descr="visite parents1.jpg"/>
          <p:cNvPicPr/>
          <p:nvPr/>
        </p:nvPicPr>
        <p:blipFill>
          <a:blip r:embed="rId2" cstate="print"/>
          <a:stretch>
            <a:fillRect/>
          </a:stretch>
        </p:blipFill>
        <p:spPr>
          <a:xfrm>
            <a:off x="2643174" y="1285860"/>
            <a:ext cx="3348054" cy="2386024"/>
          </a:xfrm>
          <a:prstGeom prst="rect">
            <a:avLst/>
          </a:prstGeom>
        </p:spPr>
      </p:pic>
      <p:pic>
        <p:nvPicPr>
          <p:cNvPr id="6" name="Image 5" descr="yoga.jpg"/>
          <p:cNvPicPr/>
          <p:nvPr/>
        </p:nvPicPr>
        <p:blipFill>
          <a:blip r:embed="rId3" cstate="print"/>
          <a:stretch>
            <a:fillRect/>
          </a:stretch>
        </p:blipFill>
        <p:spPr>
          <a:xfrm>
            <a:off x="5072066" y="4071942"/>
            <a:ext cx="2071702" cy="25717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38" y="544501"/>
            <a:ext cx="8229600" cy="5768997"/>
          </a:xfrm>
        </p:spPr>
        <p:txBody>
          <a:bodyPr/>
          <a:lstStyle/>
          <a:p>
            <a:r>
              <a:rPr lang="fr-CA" dirty="0"/>
              <a:t>Nous découvrons des artistes et faisons des projets d’arts</a:t>
            </a:r>
          </a:p>
          <a:p>
            <a:endParaRPr lang="fr-CA" dirty="0"/>
          </a:p>
          <a:p>
            <a:endParaRPr lang="fr-CA" dirty="0"/>
          </a:p>
          <a:p>
            <a:endParaRPr lang="fr-CA" dirty="0"/>
          </a:p>
          <a:p>
            <a:endParaRPr lang="fr-CA" dirty="0"/>
          </a:p>
          <a:p>
            <a:r>
              <a:rPr lang="fr-CA" dirty="0"/>
              <a:t>Nous  adorons les activités dans notre bel environnement</a:t>
            </a:r>
          </a:p>
          <a:p>
            <a:endParaRPr lang="fr-CA" dirty="0"/>
          </a:p>
          <a:p>
            <a:endParaRPr lang="fr-CA" dirty="0"/>
          </a:p>
        </p:txBody>
      </p:sp>
      <p:pic>
        <p:nvPicPr>
          <p:cNvPr id="4" name="Image 3" descr="arts 3.jpg"/>
          <p:cNvPicPr/>
          <p:nvPr/>
        </p:nvPicPr>
        <p:blipFill>
          <a:blip r:embed="rId2" cstate="print"/>
          <a:stretch>
            <a:fillRect/>
          </a:stretch>
        </p:blipFill>
        <p:spPr>
          <a:xfrm>
            <a:off x="6286512" y="1702518"/>
            <a:ext cx="1853811" cy="2138371"/>
          </a:xfrm>
          <a:prstGeom prst="rect">
            <a:avLst/>
          </a:prstGeom>
        </p:spPr>
      </p:pic>
      <p:pic>
        <p:nvPicPr>
          <p:cNvPr id="5" name="Image 4" descr="arts 1.jpg"/>
          <p:cNvPicPr/>
          <p:nvPr/>
        </p:nvPicPr>
        <p:blipFill>
          <a:blip r:embed="rId3" cstate="print"/>
          <a:stretch>
            <a:fillRect/>
          </a:stretch>
        </p:blipFill>
        <p:spPr>
          <a:xfrm>
            <a:off x="1000100" y="1702518"/>
            <a:ext cx="2071702" cy="2143140"/>
          </a:xfrm>
          <a:prstGeom prst="rect">
            <a:avLst/>
          </a:prstGeom>
        </p:spPr>
      </p:pic>
      <p:pic>
        <p:nvPicPr>
          <p:cNvPr id="6" name="Image 5" descr="https://sites.google.com/site/annied4vallees/_/rsrc/1438435808613/home/photo%202%20%2846%29.jpg?height=150&amp;width=200"/>
          <p:cNvPicPr/>
          <p:nvPr/>
        </p:nvPicPr>
        <p:blipFill>
          <a:blip r:embed="rId4"/>
          <a:srcRect/>
          <a:stretch>
            <a:fillRect/>
          </a:stretch>
        </p:blipFill>
        <p:spPr bwMode="auto">
          <a:xfrm>
            <a:off x="3428992" y="1916832"/>
            <a:ext cx="2428892" cy="1857388"/>
          </a:xfrm>
          <a:prstGeom prst="rect">
            <a:avLst/>
          </a:prstGeom>
          <a:noFill/>
          <a:ln w="9525">
            <a:noFill/>
            <a:miter lim="800000"/>
            <a:headEnd/>
            <a:tailEnd/>
          </a:ln>
        </p:spPr>
      </p:pic>
      <p:pic>
        <p:nvPicPr>
          <p:cNvPr id="7" name="Image 6" descr="sortie 1.jpg"/>
          <p:cNvPicPr/>
          <p:nvPr/>
        </p:nvPicPr>
        <p:blipFill>
          <a:blip r:embed="rId5" cstate="print"/>
          <a:stretch>
            <a:fillRect/>
          </a:stretch>
        </p:blipFill>
        <p:spPr>
          <a:xfrm>
            <a:off x="3995936" y="4562165"/>
            <a:ext cx="1528763" cy="2038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80" y="544501"/>
            <a:ext cx="8229600" cy="5768997"/>
          </a:xfrm>
        </p:spPr>
        <p:txBody>
          <a:bodyPr/>
          <a:lstStyle/>
          <a:p>
            <a:r>
              <a:rPr lang="fr-CA" dirty="0"/>
              <a:t>Nous faisons des sorties</a:t>
            </a:r>
          </a:p>
          <a:p>
            <a:endParaRPr lang="fr-CA" dirty="0"/>
          </a:p>
          <a:p>
            <a:endParaRPr lang="fr-CA" dirty="0"/>
          </a:p>
          <a:p>
            <a:endParaRPr lang="fr-CA" dirty="0"/>
          </a:p>
          <a:p>
            <a:endParaRPr lang="fr-CA" dirty="0"/>
          </a:p>
          <a:p>
            <a:endParaRPr lang="fr-CA" dirty="0"/>
          </a:p>
          <a:p>
            <a:r>
              <a:rPr lang="fr-CA" dirty="0"/>
              <a:t>Nous célébrons !   </a:t>
            </a:r>
          </a:p>
          <a:p>
            <a:endParaRPr lang="fr-CA" dirty="0"/>
          </a:p>
        </p:txBody>
      </p:sp>
      <p:pic>
        <p:nvPicPr>
          <p:cNvPr id="4" name="Image 3" descr="sortie 2.jpg"/>
          <p:cNvPicPr/>
          <p:nvPr/>
        </p:nvPicPr>
        <p:blipFill>
          <a:blip r:embed="rId2" cstate="print"/>
          <a:stretch>
            <a:fillRect/>
          </a:stretch>
        </p:blipFill>
        <p:spPr>
          <a:xfrm>
            <a:off x="3071802" y="1500174"/>
            <a:ext cx="2643206" cy="1904999"/>
          </a:xfrm>
          <a:prstGeom prst="rect">
            <a:avLst/>
          </a:prstGeom>
        </p:spPr>
      </p:pic>
      <p:pic>
        <p:nvPicPr>
          <p:cNvPr id="5" name="Image 4" descr="sortie 3.jpg"/>
          <p:cNvPicPr/>
          <p:nvPr/>
        </p:nvPicPr>
        <p:blipFill>
          <a:blip r:embed="rId3" cstate="print"/>
          <a:stretch>
            <a:fillRect/>
          </a:stretch>
        </p:blipFill>
        <p:spPr>
          <a:xfrm>
            <a:off x="285720" y="1428736"/>
            <a:ext cx="2552700" cy="1914525"/>
          </a:xfrm>
          <a:prstGeom prst="rect">
            <a:avLst/>
          </a:prstGeom>
        </p:spPr>
      </p:pic>
      <p:pic>
        <p:nvPicPr>
          <p:cNvPr id="6" name="Image 5" descr="sortie4.jpg"/>
          <p:cNvPicPr/>
          <p:nvPr/>
        </p:nvPicPr>
        <p:blipFill>
          <a:blip r:embed="rId4" cstate="print"/>
          <a:stretch>
            <a:fillRect/>
          </a:stretch>
        </p:blipFill>
        <p:spPr>
          <a:xfrm>
            <a:off x="5929322" y="1500174"/>
            <a:ext cx="2463800" cy="1847850"/>
          </a:xfrm>
          <a:prstGeom prst="rect">
            <a:avLst/>
          </a:prstGeom>
        </p:spPr>
      </p:pic>
      <p:pic>
        <p:nvPicPr>
          <p:cNvPr id="8" name="Image 7" descr="célébrons.jpg"/>
          <p:cNvPicPr/>
          <p:nvPr/>
        </p:nvPicPr>
        <p:blipFill>
          <a:blip r:embed="rId5" cstate="print"/>
          <a:stretch>
            <a:fillRect/>
          </a:stretch>
        </p:blipFill>
        <p:spPr>
          <a:xfrm>
            <a:off x="4139952" y="3595710"/>
            <a:ext cx="2100263" cy="28003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0187"/>
            <a:ext cx="8229600" cy="5768997"/>
          </a:xfrm>
        </p:spPr>
        <p:txBody>
          <a:bodyPr/>
          <a:lstStyle/>
          <a:p>
            <a:r>
              <a:rPr lang="fr-CA" dirty="0"/>
              <a:t>On s’amuse tout en apprenant ! </a:t>
            </a:r>
          </a:p>
          <a:p>
            <a:endParaRPr lang="fr-CA" dirty="0"/>
          </a:p>
          <a:p>
            <a:endParaRPr lang="fr-CA" dirty="0"/>
          </a:p>
          <a:p>
            <a:endParaRPr lang="fr-CA" dirty="0"/>
          </a:p>
          <a:p>
            <a:pPr>
              <a:buNone/>
            </a:pPr>
            <a:endParaRPr lang="fr-CA" dirty="0"/>
          </a:p>
          <a:p>
            <a:r>
              <a:rPr lang="fr-CA" dirty="0"/>
              <a:t>Les élèves sont prêts à quitter la classe à 15h45. Quand la température le permet, nous terminons notre journée à l’extérieur.</a:t>
            </a:r>
          </a:p>
          <a:p>
            <a:endParaRPr lang="fr-CA" dirty="0"/>
          </a:p>
        </p:txBody>
      </p:sp>
      <p:pic>
        <p:nvPicPr>
          <p:cNvPr id="4" name="Image 3" descr="samuse.jpg"/>
          <p:cNvPicPr/>
          <p:nvPr/>
        </p:nvPicPr>
        <p:blipFill>
          <a:blip r:embed="rId2" cstate="print"/>
          <a:stretch>
            <a:fillRect/>
          </a:stretch>
        </p:blipFill>
        <p:spPr>
          <a:xfrm>
            <a:off x="3571868" y="1214422"/>
            <a:ext cx="2495560" cy="2000264"/>
          </a:xfrm>
          <a:prstGeom prst="rect">
            <a:avLst/>
          </a:prstGeom>
        </p:spPr>
      </p:pic>
      <p:pic>
        <p:nvPicPr>
          <p:cNvPr id="5" name="Image 4" descr="pique nique maternelle.jpg"/>
          <p:cNvPicPr/>
          <p:nvPr/>
        </p:nvPicPr>
        <p:blipFill>
          <a:blip r:embed="rId3" cstate="print"/>
          <a:stretch>
            <a:fillRect/>
          </a:stretch>
        </p:blipFill>
        <p:spPr>
          <a:xfrm>
            <a:off x="3643306" y="4929198"/>
            <a:ext cx="2357454" cy="16478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a:t>On est bien dans notre univers !</a:t>
            </a:r>
            <a:br>
              <a:rPr lang="fr-CA" dirty="0"/>
            </a:br>
            <a:endParaRPr lang="fr-CA" dirty="0"/>
          </a:p>
        </p:txBody>
      </p:sp>
      <p:pic>
        <p:nvPicPr>
          <p:cNvPr id="4" name="Espace réservé du contenu 3" descr="F:\2019-2020\école à la maison\avril\univers.jpg"/>
          <p:cNvPicPr>
            <a:picLocks noGrp="1"/>
          </p:cNvPicPr>
          <p:nvPr>
            <p:ph idx="1"/>
          </p:nvPr>
        </p:nvPicPr>
        <p:blipFill>
          <a:blip r:embed="rId2" cstate="print"/>
          <a:srcRect/>
          <a:stretch>
            <a:fillRect/>
          </a:stretch>
        </p:blipFill>
        <p:spPr bwMode="auto">
          <a:xfrm>
            <a:off x="1928794" y="1428736"/>
            <a:ext cx="5429288" cy="3857651"/>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Les jeux libres</a:t>
            </a:r>
          </a:p>
        </p:txBody>
      </p:sp>
      <p:sp>
        <p:nvSpPr>
          <p:cNvPr id="3" name="Espace réservé du contenu 2"/>
          <p:cNvSpPr>
            <a:spLocks noGrp="1"/>
          </p:cNvSpPr>
          <p:nvPr>
            <p:ph idx="1"/>
          </p:nvPr>
        </p:nvSpPr>
        <p:spPr/>
        <p:txBody>
          <a:bodyPr>
            <a:normAutofit lnSpcReduction="10000"/>
          </a:bodyPr>
          <a:lstStyle/>
          <a:p>
            <a:r>
              <a:rPr lang="fr-CA" dirty="0"/>
              <a:t>En après-midi, les élèves ont une période de jeux libres. En jeux libres , l’enfant explore sans trop de contraintes tout en éveillant sa créativité. C’est l’occasion parfaite pour moi d'observer ses interactions avec ses pairs. Il peut faire des jeux de toutes sortes. Jouer aux blocs, aux figurines, aller au coin cuisine, faire du dessin, de la peinture, du bricolage, etc. Cela me permet de savoir quels sont ses véritables intérêts. </a:t>
            </a:r>
          </a:p>
        </p:txBody>
      </p:sp>
      <p:pic>
        <p:nvPicPr>
          <p:cNvPr id="44037" name="Picture 5"/>
          <p:cNvPicPr>
            <a:picLocks noChangeAspect="1" noChangeArrowheads="1"/>
          </p:cNvPicPr>
          <p:nvPr/>
        </p:nvPicPr>
        <p:blipFill>
          <a:blip r:embed="rId2"/>
          <a:srcRect/>
          <a:stretch>
            <a:fillRect/>
          </a:stretch>
        </p:blipFill>
        <p:spPr bwMode="auto">
          <a:xfrm>
            <a:off x="6929454" y="285728"/>
            <a:ext cx="1285884" cy="1268815"/>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Horaire de l’école et de la classe</a:t>
            </a:r>
          </a:p>
        </p:txBody>
      </p:sp>
      <p:sp>
        <p:nvSpPr>
          <p:cNvPr id="3" name="Espace réservé du contenu 2"/>
          <p:cNvSpPr>
            <a:spLocks noGrp="1"/>
          </p:cNvSpPr>
          <p:nvPr>
            <p:ph idx="1"/>
          </p:nvPr>
        </p:nvSpPr>
        <p:spPr/>
        <p:txBody>
          <a:bodyPr>
            <a:noAutofit/>
          </a:bodyPr>
          <a:lstStyle/>
          <a:p>
            <a:r>
              <a:rPr lang="fr-CA" sz="1400" dirty="0"/>
              <a:t>Il est important que les enfants arrivent à l’heure, puisque le début de la journée donne le ton à toute la classe. Les enfants qui sont bousculés et qui arrivent en retard pourraient ne pas être dans un bon état d’esprit pour débuter leurs activités. Je demande votre coopération en vous assurant que votre enfant puisse débuter son travail au début de la classe à 8h30. Cette année. pour des raison de santé publique, Les parents n’ont pas accès à l’école. Votre enfant entre seul dans l’école porter son sac à dos à son casier. </a:t>
            </a:r>
            <a:r>
              <a:rPr lang="fr-CA" sz="1400" b="1" i="1" u="sng" dirty="0"/>
              <a:t>Le matin, je vous recommande fortement d’arriver à 8h20, votre enfant dépose ses effets scolaire dans son casier et  retourne dans la cour extérieure afin qu’il donne sa présence à la personne responsable. Je serai tous les jours à l’extérieur à 8h25.</a:t>
            </a:r>
            <a:endParaRPr lang="fr-CA" sz="1400" dirty="0"/>
          </a:p>
          <a:p>
            <a:pPr>
              <a:buNone/>
            </a:pPr>
            <a:r>
              <a:rPr lang="fr-CA" sz="1400" dirty="0"/>
              <a:t> </a:t>
            </a:r>
          </a:p>
          <a:p>
            <a:r>
              <a:rPr lang="fr-CA" sz="1400" dirty="0"/>
              <a:t>L’accueil (le calendrier des jours de la semaine, la date, la météo, le calendrier des 100 jours d’école, la causerie, etc.) est une activité qui débute à 8h30, lorsque les enfants sont assis sur le tapis qui constitue le lieu de rassemblement.  Par la suite, les enfants participent à différentes activités comme les activités Montessori et les ateliers ou les activités en grand groupe.</a:t>
            </a:r>
          </a:p>
          <a:p>
            <a:pPr>
              <a:buNone/>
            </a:pPr>
            <a:r>
              <a:rPr lang="fr-CA" sz="1400" dirty="0"/>
              <a:t> </a:t>
            </a:r>
          </a:p>
          <a:p>
            <a:pPr>
              <a:buNone/>
            </a:pPr>
            <a:endParaRPr lang="fr-CA" sz="1400" dirty="0"/>
          </a:p>
          <a:p>
            <a:pPr>
              <a:buNone/>
            </a:pPr>
            <a:endParaRPr lang="fr-CA" sz="1400" dirty="0"/>
          </a:p>
          <a:p>
            <a:pPr>
              <a:buNone/>
            </a:pPr>
            <a:endParaRPr lang="fr-CA" sz="1400" dirty="0"/>
          </a:p>
          <a:p>
            <a:pPr>
              <a:buNone/>
            </a:pPr>
            <a:endParaRPr lang="fr-CA" sz="1400" dirty="0"/>
          </a:p>
          <a:p>
            <a:pPr>
              <a:buNone/>
            </a:pPr>
            <a:endParaRPr lang="fr-CA" sz="1400" dirty="0"/>
          </a:p>
          <a:p>
            <a:r>
              <a:rPr lang="fr-CA" sz="1400" dirty="0"/>
              <a:t>Finalement, les enfants terminent la journée avec un spécialiste. Les élèves sont prêts à quitter le spécialiste à 15h45. Il ira vous rejoindre avec son sac à dos à l'extérieur. Pour les élèves du service de garde, ils seront à l’extérieur si la température le permet et à l’intérieur en cas de pluie, froid intense ou mauvais temps. </a:t>
            </a:r>
          </a:p>
        </p:txBody>
      </p:sp>
      <p:pic>
        <p:nvPicPr>
          <p:cNvPr id="4" name="Image 3" descr="rassemblement.jpg"/>
          <p:cNvPicPr/>
          <p:nvPr/>
        </p:nvPicPr>
        <p:blipFill>
          <a:blip r:embed="rId2" cstate="print"/>
          <a:stretch>
            <a:fillRect/>
          </a:stretch>
        </p:blipFill>
        <p:spPr>
          <a:xfrm>
            <a:off x="3707904" y="4595814"/>
            <a:ext cx="1071570" cy="13239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La maternelle</a:t>
            </a:r>
          </a:p>
        </p:txBody>
      </p:sp>
      <p:sp>
        <p:nvSpPr>
          <p:cNvPr id="3" name="Espace réservé du contenu 2"/>
          <p:cNvSpPr>
            <a:spLocks noGrp="1"/>
          </p:cNvSpPr>
          <p:nvPr>
            <p:ph idx="1"/>
          </p:nvPr>
        </p:nvSpPr>
        <p:spPr/>
        <p:txBody>
          <a:bodyPr>
            <a:normAutofit fontScale="55000" lnSpcReduction="20000"/>
          </a:bodyPr>
          <a:lstStyle/>
          <a:p>
            <a:pPr>
              <a:buNone/>
            </a:pPr>
            <a:r>
              <a:rPr lang="fr-CA" dirty="0"/>
              <a:t> </a:t>
            </a:r>
          </a:p>
          <a:p>
            <a:r>
              <a:rPr lang="fr-CA" dirty="0"/>
              <a:t>Bienvenue dans notre univers du préscolaire. Un milieu adapté où les enfants ont la possibilité d’apprendre autrement.</a:t>
            </a:r>
          </a:p>
          <a:p>
            <a:pPr>
              <a:buNone/>
            </a:pPr>
            <a:r>
              <a:rPr lang="fr-CA" dirty="0"/>
              <a:t> </a:t>
            </a:r>
          </a:p>
          <a:p>
            <a:r>
              <a:rPr lang="fr-CA" dirty="0"/>
              <a:t>La classe de maternelle a pour objectif le développement de l’autonomie de l’enfant dans ses apprentissages, et ceci dans un environnement préparé à cette fin. Elle est basée sur des valeurs de respect de soi, des autres et de son environnement. L’enfant développe son estime de soi dans un cadre d’enseignement individualisé, en respectant son rythme d’apprentissage et ses intérêts personnels.</a:t>
            </a:r>
          </a:p>
          <a:p>
            <a:r>
              <a:rPr lang="fr-CA" dirty="0"/>
              <a:t>Mon rôle est d’être un guide et d’offrir à mes élèves un milieu stimulant et adapté à leurs besoins. Il s’agit d’un environnement calme, respectueux, attrayant et adapté pour un enfant de 5 ans.</a:t>
            </a:r>
          </a:p>
          <a:p>
            <a:r>
              <a:rPr lang="fr-CA" dirty="0"/>
              <a:t>Chaque élève trace son propre parcours. Chaque enfant progresse à son rythme, reçoit des défis scolaires qui lui sont propres et apprend à se dépasser sans se comparer. </a:t>
            </a:r>
          </a:p>
          <a:p>
            <a:r>
              <a:rPr lang="fr-CA" dirty="0"/>
              <a:t>Cette classe est imprégnée d’une partie de moi. Ma passion pour les animaux, la littératie enfantine et les arts. </a:t>
            </a:r>
          </a:p>
          <a:p>
            <a:endParaRPr lang="fr-CA" dirty="0"/>
          </a:p>
        </p:txBody>
      </p:sp>
      <p:pic>
        <p:nvPicPr>
          <p:cNvPr id="4" name="Espace réservé du contenu 3" descr="IMG_1774.jpg"/>
          <p:cNvPicPr>
            <a:picLocks/>
          </p:cNvPicPr>
          <p:nvPr/>
        </p:nvPicPr>
        <p:blipFill>
          <a:blip r:embed="rId2" cstate="print"/>
          <a:stretch>
            <a:fillRect/>
          </a:stretch>
        </p:blipFill>
        <p:spPr>
          <a:xfrm>
            <a:off x="6858016" y="500042"/>
            <a:ext cx="1357322" cy="13303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Thèmes</a:t>
            </a:r>
          </a:p>
        </p:txBody>
      </p:sp>
      <p:sp>
        <p:nvSpPr>
          <p:cNvPr id="3" name="Espace réservé du contenu 2"/>
          <p:cNvSpPr>
            <a:spLocks noGrp="1"/>
          </p:cNvSpPr>
          <p:nvPr>
            <p:ph idx="1"/>
          </p:nvPr>
        </p:nvSpPr>
        <p:spPr>
          <a:xfrm>
            <a:off x="457200" y="1916832"/>
            <a:ext cx="8229600" cy="4209331"/>
          </a:xfrm>
        </p:spPr>
        <p:txBody>
          <a:bodyPr>
            <a:normAutofit fontScale="62500" lnSpcReduction="20000"/>
          </a:bodyPr>
          <a:lstStyle/>
          <a:p>
            <a:pPr>
              <a:buNone/>
            </a:pPr>
            <a:r>
              <a:rPr lang="fr-CA" dirty="0"/>
              <a:t> </a:t>
            </a:r>
          </a:p>
          <a:p>
            <a:pPr>
              <a:buNone/>
            </a:pPr>
            <a:endParaRPr lang="fr-CA" dirty="0"/>
          </a:p>
          <a:p>
            <a:r>
              <a:rPr lang="fr-CA" dirty="0"/>
              <a:t>Cette année, c’est sous le thème </a:t>
            </a:r>
            <a:r>
              <a:rPr lang="fr-CA" sz="4500" dirty="0"/>
              <a:t>‘’Ma nature à moi’’ </a:t>
            </a:r>
            <a:r>
              <a:rPr lang="fr-CA" dirty="0"/>
              <a:t>que se déroulera la rentrée scolaire. Tout au long de l’année les amis de la classe de maternelle seront des petits explorateurs à la découverte de la nature qui nous entoure. </a:t>
            </a:r>
          </a:p>
          <a:p>
            <a:pPr>
              <a:buNone/>
            </a:pPr>
            <a:r>
              <a:rPr lang="fr-CA" dirty="0"/>
              <a:t> </a:t>
            </a:r>
          </a:p>
          <a:p>
            <a:r>
              <a:rPr lang="fr-CA" dirty="0"/>
              <a:t>L’approche thématique est parmi les plus efficaces pour enseigner aux enfants de la maternelle parce qu’elle s’adapte à toutes les matières et permet une grande flexibilité. Tous les thèmes qui seront abordés ont été choisis parce qu’ils touchent de près la vie des enfants, comme par exemple, les changements dans la nature (les saisons) ou les fêtes importantes (Noël, Pâques, l’Halloween, l’Action de grâces). Voici une liste des thèmes que je me propose d’aborder cette année. Ceux-ci sont d’une durée de quatre semaines.</a:t>
            </a:r>
          </a:p>
          <a:p>
            <a:endParaRPr lang="fr-CA" dirty="0"/>
          </a:p>
        </p:txBody>
      </p:sp>
      <p:pic>
        <p:nvPicPr>
          <p:cNvPr id="46082" name="Picture 2"/>
          <p:cNvPicPr>
            <a:picLocks noChangeAspect="1" noChangeArrowheads="1"/>
          </p:cNvPicPr>
          <p:nvPr/>
        </p:nvPicPr>
        <p:blipFill>
          <a:blip r:embed="rId2"/>
          <a:srcRect/>
          <a:stretch>
            <a:fillRect/>
          </a:stretch>
        </p:blipFill>
        <p:spPr bwMode="auto">
          <a:xfrm>
            <a:off x="3571868" y="1071546"/>
            <a:ext cx="2000264" cy="1230932"/>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40385"/>
            <a:ext cx="8229600" cy="5377230"/>
          </a:xfrm>
        </p:spPr>
        <p:txBody>
          <a:bodyPr>
            <a:normAutofit fontScale="77500" lnSpcReduction="20000"/>
          </a:bodyPr>
          <a:lstStyle/>
          <a:p>
            <a:r>
              <a:rPr lang="fr-CA" dirty="0"/>
              <a:t>Septembre: Faisons connaissance, les pommes et la nature</a:t>
            </a:r>
          </a:p>
          <a:p>
            <a:r>
              <a:rPr lang="fr-CA" dirty="0"/>
              <a:t>Octobre: La sécurité, les formes, les moyens de transport, l’automne et l'Halloween</a:t>
            </a:r>
          </a:p>
          <a:p>
            <a:r>
              <a:rPr lang="fr-CA" dirty="0"/>
              <a:t>Novembre: Le corps humain, l'hygiène corporelle et l'alimentation</a:t>
            </a:r>
          </a:p>
          <a:p>
            <a:r>
              <a:rPr lang="fr-CA" dirty="0"/>
              <a:t>Décembre: Noël dans le monde</a:t>
            </a:r>
          </a:p>
          <a:p>
            <a:r>
              <a:rPr lang="fr-CA" dirty="0"/>
              <a:t>Janvier:  Les métiers et l'hiver</a:t>
            </a:r>
          </a:p>
          <a:p>
            <a:r>
              <a:rPr lang="fr-CA" dirty="0"/>
              <a:t>Février: Les dinosaures, la Saint-Valentin et la fête du jour 100</a:t>
            </a:r>
          </a:p>
          <a:p>
            <a:r>
              <a:rPr lang="fr-CA" dirty="0"/>
              <a:t>Mars: Le système solaire et l’espace </a:t>
            </a:r>
          </a:p>
          <a:p>
            <a:r>
              <a:rPr lang="fr-CA" dirty="0"/>
              <a:t>Avril: Pâques et les animaux</a:t>
            </a:r>
          </a:p>
          <a:p>
            <a:r>
              <a:rPr lang="fr-CA" dirty="0"/>
              <a:t>Mai: Les insectes, les plantes, les maisons et la fête des mères</a:t>
            </a:r>
          </a:p>
          <a:p>
            <a:r>
              <a:rPr lang="fr-CA" dirty="0"/>
              <a:t>Juin: Les animaux marins, les oiseaux et la fête des pères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Activités Montessori et ateliers</a:t>
            </a:r>
          </a:p>
        </p:txBody>
      </p:sp>
      <p:sp>
        <p:nvSpPr>
          <p:cNvPr id="3" name="Espace réservé du contenu 2"/>
          <p:cNvSpPr>
            <a:spLocks noGrp="1"/>
          </p:cNvSpPr>
          <p:nvPr>
            <p:ph idx="1"/>
          </p:nvPr>
        </p:nvSpPr>
        <p:spPr/>
        <p:txBody>
          <a:bodyPr>
            <a:normAutofit fontScale="92500" lnSpcReduction="20000"/>
          </a:bodyPr>
          <a:lstStyle/>
          <a:p>
            <a:r>
              <a:rPr lang="fr-CA" dirty="0"/>
              <a:t>Votre enfant recevra quotidiennement des présentations d’activités Montessori. Des activités se rapportant au thème lui seront également proposées. Tout en étant étroitement guidé, il cheminera à son rythme, selon ses habiletés et intérêts. </a:t>
            </a:r>
          </a:p>
          <a:p>
            <a:endParaRPr lang="fr-CA" dirty="0"/>
          </a:p>
          <a:p>
            <a:r>
              <a:rPr lang="fr-CA" dirty="0"/>
              <a:t>Certaines activités sont présentées en grand groupe et d’autres individuellement, selon les habiletés et le rythme d’apprentissage de chaque enfant. </a:t>
            </a:r>
          </a:p>
          <a:p>
            <a:endParaRPr lang="fr-CA" dirty="0"/>
          </a:p>
        </p:txBody>
      </p:sp>
      <p:pic>
        <p:nvPicPr>
          <p:cNvPr id="43011" name="Picture 3"/>
          <p:cNvPicPr>
            <a:picLocks noChangeAspect="1" noChangeArrowheads="1"/>
          </p:cNvPicPr>
          <p:nvPr/>
        </p:nvPicPr>
        <p:blipFill>
          <a:blip r:embed="rId2" cstate="print"/>
          <a:srcRect/>
          <a:stretch>
            <a:fillRect/>
          </a:stretch>
        </p:blipFill>
        <p:spPr bwMode="auto">
          <a:xfrm>
            <a:off x="7858148" y="1428736"/>
            <a:ext cx="928694" cy="1356986"/>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Portfolio</a:t>
            </a:r>
          </a:p>
        </p:txBody>
      </p:sp>
      <p:sp>
        <p:nvSpPr>
          <p:cNvPr id="3" name="Espace réservé du contenu 2"/>
          <p:cNvSpPr>
            <a:spLocks noGrp="1"/>
          </p:cNvSpPr>
          <p:nvPr>
            <p:ph idx="1"/>
          </p:nvPr>
        </p:nvSpPr>
        <p:spPr/>
        <p:txBody>
          <a:bodyPr/>
          <a:lstStyle/>
          <a:p>
            <a:r>
              <a:rPr lang="fr-CA" dirty="0"/>
              <a:t>Le portfolio est un outil qui permet de voir la progression dans les apprentissages de l’enfant. Certains travaux sont choisis par l’enfant et d’autres sont choisis par l’enseignante. </a:t>
            </a:r>
          </a:p>
          <a:p>
            <a:r>
              <a:rPr lang="fr-CA" dirty="0"/>
              <a:t>Il sera possible pour vous de le consulter à chaque fin d’étape.</a:t>
            </a:r>
          </a:p>
          <a:p>
            <a:r>
              <a:rPr lang="fr-CA" dirty="0"/>
              <a:t>Il vous sera donné à la fin de l’année scolaire.</a:t>
            </a:r>
          </a:p>
          <a:p>
            <a:endParaRPr lang="fr-CA" dirty="0"/>
          </a:p>
        </p:txBody>
      </p:sp>
      <p:pic>
        <p:nvPicPr>
          <p:cNvPr id="41986" name="Picture 2"/>
          <p:cNvPicPr>
            <a:picLocks noChangeAspect="1" noChangeArrowheads="1"/>
          </p:cNvPicPr>
          <p:nvPr/>
        </p:nvPicPr>
        <p:blipFill>
          <a:blip r:embed="rId2"/>
          <a:srcRect/>
          <a:stretch>
            <a:fillRect/>
          </a:stretch>
        </p:blipFill>
        <p:spPr bwMode="auto">
          <a:xfrm>
            <a:off x="6500826" y="285728"/>
            <a:ext cx="1000132" cy="133522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Communication</a:t>
            </a:r>
          </a:p>
        </p:txBody>
      </p:sp>
      <p:sp>
        <p:nvSpPr>
          <p:cNvPr id="3" name="Espace réservé du contenu 2"/>
          <p:cNvSpPr>
            <a:spLocks noGrp="1"/>
          </p:cNvSpPr>
          <p:nvPr>
            <p:ph idx="1"/>
          </p:nvPr>
        </p:nvSpPr>
        <p:spPr>
          <a:xfrm>
            <a:off x="457200" y="1214422"/>
            <a:ext cx="8229600" cy="4911741"/>
          </a:xfrm>
        </p:spPr>
        <p:txBody>
          <a:bodyPr>
            <a:normAutofit fontScale="25000" lnSpcReduction="20000"/>
          </a:bodyPr>
          <a:lstStyle/>
          <a:p>
            <a:pPr>
              <a:buNone/>
            </a:pPr>
            <a:endParaRPr lang="fr-CA" dirty="0"/>
          </a:p>
          <a:p>
            <a:endParaRPr lang="fr-CA" dirty="0"/>
          </a:p>
          <a:p>
            <a:endParaRPr lang="fr-CA" dirty="0"/>
          </a:p>
          <a:p>
            <a:r>
              <a:rPr lang="fr-CA" sz="4800" dirty="0"/>
              <a:t>Pochette le petit facteur : La pochette partira à la maison à la fin de chaque mois. Il contient les travaux du mois. Ces travaux sont à gardés à la maison. Il est important de savoir que plusieurs travaux sont conservés à l’école pour le portfolio.</a:t>
            </a:r>
          </a:p>
          <a:p>
            <a:pPr>
              <a:buNone/>
            </a:pPr>
            <a:r>
              <a:rPr lang="fr-CA" sz="4800" dirty="0"/>
              <a:t>  </a:t>
            </a:r>
          </a:p>
          <a:p>
            <a:r>
              <a:rPr lang="fr-CA" sz="4800" dirty="0"/>
              <a:t>L’agenda : L’agenda de votre enfant sera placé dans son sac à dos  tous les vendredi. Si vous recevez l’agenda de votre enfant un jour de semaine, c’est que j’ai quelque chose à vous communiquer. Je l’utiliserai pour communiquer un succès, un moment important, un incident ou un manquement aux règles de  la classe. J’écris également un bref résumé de ce que la classe a vécu à chaque semaine. De plus, régulièrement, un aperçu du rendement de votre enfant vous sera transmis.</a:t>
            </a:r>
          </a:p>
          <a:p>
            <a:pPr>
              <a:buNone/>
            </a:pPr>
            <a:r>
              <a:rPr lang="fr-CA" sz="4800" dirty="0"/>
              <a:t> </a:t>
            </a:r>
          </a:p>
          <a:p>
            <a:r>
              <a:rPr lang="fr-CA" sz="4800" dirty="0"/>
              <a:t>Un calendrier mensuel sera  inséré au début de chaque moi. Ce calendrier vous permettra de bien identifier les visites, les activités spéciales, les cours d’éducation physique, etc.</a:t>
            </a:r>
          </a:p>
          <a:p>
            <a:pPr>
              <a:buNone/>
            </a:pPr>
            <a:r>
              <a:rPr lang="fr-CA" sz="4800" dirty="0"/>
              <a:t> </a:t>
            </a:r>
          </a:p>
          <a:p>
            <a:r>
              <a:rPr lang="fr-CA" sz="4800" dirty="0"/>
              <a:t>Il importe de lire, de s</a:t>
            </a:r>
            <a:r>
              <a:rPr lang="fr-CA" sz="4800" u="sng" dirty="0"/>
              <a:t>igner</a:t>
            </a:r>
            <a:r>
              <a:rPr lang="fr-CA" sz="4800" dirty="0"/>
              <a:t> et de </a:t>
            </a:r>
            <a:r>
              <a:rPr lang="fr-CA" sz="4800" u="sng" dirty="0"/>
              <a:t>retourner</a:t>
            </a:r>
            <a:r>
              <a:rPr lang="fr-CA" sz="4800" dirty="0"/>
              <a:t> l’agenda dès le lendemain. </a:t>
            </a:r>
          </a:p>
          <a:p>
            <a:pPr>
              <a:buNone/>
            </a:pPr>
            <a:r>
              <a:rPr lang="fr-CA" sz="4800" dirty="0"/>
              <a:t> 		</a:t>
            </a:r>
          </a:p>
          <a:p>
            <a:r>
              <a:rPr lang="fr-CA" sz="4800" dirty="0"/>
              <a:t>Site de classe pour la classe de maternelle : Vous y trouverez les informations importantes concernant la maternelle. Je vous invite à le consulter régulièrement. Également, parce qu’une image vaut mille mots et que les enfants de cinq ans sont souvent très peu bavards concernant leur journée passée à la maternelle, vous trouverez quotidiennement des photos vous permettant de suivre de près les activités et les projets réalisés. Vous y trouverez les informations importantes concernant la maternelle. </a:t>
            </a:r>
            <a:r>
              <a:rPr lang="fr-CA" sz="6400" b="1" i="1" u="sng" dirty="0"/>
              <a:t>Je vous invite à le consulter régulièrement.  </a:t>
            </a:r>
            <a:r>
              <a:rPr lang="fr-CA" sz="6400" dirty="0"/>
              <a:t>Le site de classe se retrouve dans le site de l’école : </a:t>
            </a:r>
            <a:r>
              <a:rPr lang="fr-CA" sz="6400" b="1" dirty="0"/>
              <a:t>École Montessori de Chelsea. </a:t>
            </a:r>
            <a:r>
              <a:rPr lang="fr-CA" sz="6400" dirty="0"/>
              <a:t>Vous allez dans la section </a:t>
            </a:r>
            <a:r>
              <a:rPr lang="fr-CA" sz="6400" b="1" dirty="0"/>
              <a:t>Zone parents </a:t>
            </a:r>
            <a:r>
              <a:rPr lang="fr-CA" sz="6400" dirty="0"/>
              <a:t>ensuite, vous sélectionnez </a:t>
            </a:r>
            <a:r>
              <a:rPr lang="fr-CA" sz="6400" b="1" dirty="0"/>
              <a:t>classe préscolaire annie</a:t>
            </a:r>
            <a:r>
              <a:rPr lang="fr-CA" sz="6400" dirty="0"/>
              <a:t>. On vous demandera un </a:t>
            </a:r>
            <a:r>
              <a:rPr lang="fr-CA" sz="6400" b="1" dirty="0"/>
              <a:t>mot de passe </a:t>
            </a:r>
            <a:r>
              <a:rPr lang="fr-CA" sz="6400" dirty="0"/>
              <a:t>, le voici </a:t>
            </a:r>
            <a:r>
              <a:rPr lang="fr-CA" sz="6400"/>
              <a:t>: Montessori5ansannie!</a:t>
            </a:r>
            <a:endParaRPr lang="fr-CA" sz="4800" dirty="0"/>
          </a:p>
          <a:p>
            <a:pPr>
              <a:buNone/>
            </a:pPr>
            <a:endParaRPr lang="fr-CA" sz="4800" dirty="0"/>
          </a:p>
          <a:p>
            <a:r>
              <a:rPr lang="fr-CA" sz="4800" dirty="0"/>
              <a:t>Courriel :Vous pouvez communiquer en tout temps avec moi par courriel. Cet outil est efficace et rapide. </a:t>
            </a:r>
            <a:r>
              <a:rPr lang="fr-CA" sz="7200" b="1" dirty="0"/>
              <a:t>annie.d@montessorichelsea.ca</a:t>
            </a:r>
          </a:p>
          <a:p>
            <a:endParaRPr lang="fr-CA" sz="4800" dirty="0"/>
          </a:p>
        </p:txBody>
      </p:sp>
      <p:pic>
        <p:nvPicPr>
          <p:cNvPr id="40962" name="Picture 2"/>
          <p:cNvPicPr>
            <a:picLocks noChangeAspect="1" noChangeArrowheads="1"/>
          </p:cNvPicPr>
          <p:nvPr/>
        </p:nvPicPr>
        <p:blipFill>
          <a:blip r:embed="rId2"/>
          <a:srcRect/>
          <a:stretch>
            <a:fillRect/>
          </a:stretch>
        </p:blipFill>
        <p:spPr bwMode="auto">
          <a:xfrm>
            <a:off x="7000892" y="500042"/>
            <a:ext cx="1128713" cy="1014413"/>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Spécialistes</a:t>
            </a:r>
          </a:p>
        </p:txBody>
      </p:sp>
      <p:sp>
        <p:nvSpPr>
          <p:cNvPr id="3" name="Espace réservé du contenu 2"/>
          <p:cNvSpPr>
            <a:spLocks noGrp="1"/>
          </p:cNvSpPr>
          <p:nvPr>
            <p:ph idx="1"/>
          </p:nvPr>
        </p:nvSpPr>
        <p:spPr>
          <a:xfrm>
            <a:off x="463167" y="1477986"/>
            <a:ext cx="8229600" cy="4543302"/>
          </a:xfrm>
        </p:spPr>
        <p:txBody>
          <a:bodyPr>
            <a:normAutofit fontScale="62500" lnSpcReduction="20000"/>
          </a:bodyPr>
          <a:lstStyle/>
          <a:p>
            <a:r>
              <a:rPr lang="fr-CA" dirty="0"/>
              <a:t>Atelier pacifique : </a:t>
            </a:r>
            <a:r>
              <a:rPr lang="fr-CA" dirty="0" err="1"/>
              <a:t>Élyse</a:t>
            </a:r>
            <a:r>
              <a:rPr lang="fr-CA" dirty="0"/>
              <a:t> présente des ateliers qui touchent la coopération et les bons comportements à adopter à l’école. Elle travaille également la coopération avec les enfants à travers différents jeux. Elle anime des ateliers qui touchent différentes compétences du programme. Ces ateliers se déroulent une fois semaine et durent 60 minutes.</a:t>
            </a:r>
          </a:p>
          <a:p>
            <a:r>
              <a:rPr lang="fr-CA" dirty="0"/>
              <a:t>Éducation physique: Les élèves de la maternelle ont deux périodes d’une heure par semaine d’éducation physique avec Julien Brunet. Lorsque la température le permet, les cours se déroulent à l’extérieur. L’hiver, nous pratiquons le ski de fond (un équipement est nécessaire). </a:t>
            </a:r>
          </a:p>
          <a:p>
            <a:r>
              <a:rPr lang="fr-CA" dirty="0"/>
              <a:t>Danse: Vos enfants auront la chance d’avoir 60 minutes de danse par semaine durant toute l’année. Les cours seront </a:t>
            </a:r>
            <a:r>
              <a:rPr lang="fr-CA" dirty="0" err="1"/>
              <a:t>pfferts</a:t>
            </a:r>
            <a:r>
              <a:rPr lang="fr-CA" dirty="0"/>
              <a:t> par Tanya Kelly du studio de danse Danielle. Vos enfants auront la chance d’être initié à la danse créative. </a:t>
            </a:r>
          </a:p>
          <a:p>
            <a:r>
              <a:rPr lang="fr-CA" dirty="0"/>
              <a:t>Arts : Michelle Paul organisera un projet d’art par semaine d’une durée de  60 minutes. </a:t>
            </a:r>
          </a:p>
        </p:txBody>
      </p:sp>
      <p:pic>
        <p:nvPicPr>
          <p:cNvPr id="39941" name="Picture 5"/>
          <p:cNvPicPr>
            <a:picLocks noChangeAspect="1" noChangeArrowheads="1"/>
          </p:cNvPicPr>
          <p:nvPr/>
        </p:nvPicPr>
        <p:blipFill>
          <a:blip r:embed="rId2"/>
          <a:srcRect/>
          <a:stretch>
            <a:fillRect/>
          </a:stretch>
        </p:blipFill>
        <p:spPr bwMode="auto">
          <a:xfrm>
            <a:off x="2285988" y="5724525"/>
            <a:ext cx="1004888" cy="1133475"/>
          </a:xfrm>
          <a:prstGeom prst="rect">
            <a:avLst/>
          </a:prstGeom>
          <a:noFill/>
          <a:ln w="9525">
            <a:noFill/>
            <a:miter lim="800000"/>
            <a:headEnd/>
            <a:tailEnd/>
          </a:ln>
          <a:effectLst/>
        </p:spPr>
      </p:pic>
      <p:pic>
        <p:nvPicPr>
          <p:cNvPr id="39942" name="Picture 6"/>
          <p:cNvPicPr>
            <a:picLocks noChangeAspect="1" noChangeArrowheads="1"/>
          </p:cNvPicPr>
          <p:nvPr/>
        </p:nvPicPr>
        <p:blipFill>
          <a:blip r:embed="rId3"/>
          <a:srcRect/>
          <a:stretch>
            <a:fillRect/>
          </a:stretch>
        </p:blipFill>
        <p:spPr bwMode="auto">
          <a:xfrm>
            <a:off x="1643042" y="214290"/>
            <a:ext cx="1285893" cy="1285893"/>
          </a:xfrm>
          <a:prstGeom prst="rect">
            <a:avLst/>
          </a:prstGeom>
          <a:noFill/>
          <a:ln w="9525">
            <a:noFill/>
            <a:miter lim="800000"/>
            <a:headEnd/>
            <a:tailEnd/>
          </a:ln>
          <a:effectLst/>
        </p:spPr>
      </p:pic>
      <p:pic>
        <p:nvPicPr>
          <p:cNvPr id="39943" name="Picture 7"/>
          <p:cNvPicPr>
            <a:picLocks noChangeAspect="1" noChangeArrowheads="1"/>
          </p:cNvPicPr>
          <p:nvPr/>
        </p:nvPicPr>
        <p:blipFill>
          <a:blip r:embed="rId4" cstate="print"/>
          <a:srcRect/>
          <a:stretch>
            <a:fillRect/>
          </a:stretch>
        </p:blipFill>
        <p:spPr bwMode="auto">
          <a:xfrm>
            <a:off x="7572384" y="5109194"/>
            <a:ext cx="1571616" cy="1571616"/>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Conscience phonologique</a:t>
            </a:r>
          </a:p>
        </p:txBody>
      </p:sp>
      <p:sp>
        <p:nvSpPr>
          <p:cNvPr id="3" name="Espace réservé du contenu 2"/>
          <p:cNvSpPr>
            <a:spLocks noGrp="1"/>
          </p:cNvSpPr>
          <p:nvPr>
            <p:ph idx="1"/>
          </p:nvPr>
        </p:nvSpPr>
        <p:spPr/>
        <p:txBody>
          <a:bodyPr>
            <a:normAutofit lnSpcReduction="10000"/>
          </a:bodyPr>
          <a:lstStyle/>
          <a:p>
            <a:r>
              <a:rPr lang="fr-CA" dirty="0"/>
              <a:t>À la maternelle, nous nous amusons avec les lettres, les sons et les syllabes. Aussi, nous commencerons notre programme de conscience phonologique dès septembre. Ce programme vise à préparer les enfants au langage écrit. Pour ce faire, nous travaillerons à toutes les semaines une lettre et son </a:t>
            </a:r>
            <a:r>
              <a:rPr lang="fr-CA" dirty="0" err="1"/>
              <a:t>son</a:t>
            </a:r>
            <a:r>
              <a:rPr lang="fr-CA" dirty="0"/>
              <a:t>. À toutes les semaines, ils auront une petite devinette à préparer à la maison. Vous recevrez les informations bientôt!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Conteur mystère</a:t>
            </a:r>
          </a:p>
        </p:txBody>
      </p:sp>
      <p:sp>
        <p:nvSpPr>
          <p:cNvPr id="3" name="Espace réservé du contenu 2"/>
          <p:cNvSpPr>
            <a:spLocks noGrp="1"/>
          </p:cNvSpPr>
          <p:nvPr>
            <p:ph idx="1"/>
          </p:nvPr>
        </p:nvSpPr>
        <p:spPr/>
        <p:txBody>
          <a:bodyPr>
            <a:normAutofit/>
          </a:bodyPr>
          <a:lstStyle/>
          <a:p>
            <a:r>
              <a:rPr lang="fr-CA" dirty="0"/>
              <a:t>Selon nos disponibilités, il arrive qu’un parent, un grand-parent ou même un grand frère ou une grande sœur viennent nous raconter une histoire. C’est la grande surprise car seuls les adultes sont au courant de cette visite. Peut-être serez-vous un de nos mystérieux conteurs?</a:t>
            </a:r>
          </a:p>
          <a:p>
            <a:pPr marL="0" indent="0">
              <a:buNone/>
            </a:pPr>
            <a:r>
              <a:rPr lang="fr-CA" sz="1100" dirty="0"/>
              <a:t>(À confirmer selon les directives de la santé publique) </a:t>
            </a:r>
          </a:p>
        </p:txBody>
      </p:sp>
      <p:pic>
        <p:nvPicPr>
          <p:cNvPr id="47108" name="Picture 4"/>
          <p:cNvPicPr>
            <a:picLocks noChangeAspect="1" noChangeArrowheads="1"/>
          </p:cNvPicPr>
          <p:nvPr/>
        </p:nvPicPr>
        <p:blipFill>
          <a:blip r:embed="rId2"/>
          <a:srcRect/>
          <a:stretch>
            <a:fillRect/>
          </a:stretch>
        </p:blipFill>
        <p:spPr bwMode="auto">
          <a:xfrm>
            <a:off x="5000628" y="4500570"/>
            <a:ext cx="2143125" cy="2143125"/>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143000"/>
          </a:xfrm>
        </p:spPr>
        <p:txBody>
          <a:bodyPr>
            <a:normAutofit fontScale="90000"/>
          </a:bodyPr>
          <a:lstStyle/>
          <a:p>
            <a:r>
              <a:rPr lang="fr-CA" dirty="0"/>
              <a:t>Bibliothèque municipale de Chelsea</a:t>
            </a:r>
          </a:p>
        </p:txBody>
      </p:sp>
      <p:sp>
        <p:nvSpPr>
          <p:cNvPr id="3" name="Espace réservé du contenu 2"/>
          <p:cNvSpPr>
            <a:spLocks noGrp="1"/>
          </p:cNvSpPr>
          <p:nvPr>
            <p:ph idx="1"/>
          </p:nvPr>
        </p:nvSpPr>
        <p:spPr>
          <a:xfrm>
            <a:off x="457200" y="2038609"/>
            <a:ext cx="8229600" cy="4525963"/>
          </a:xfrm>
        </p:spPr>
        <p:txBody>
          <a:bodyPr>
            <a:normAutofit lnSpcReduction="10000"/>
          </a:bodyPr>
          <a:lstStyle/>
          <a:p>
            <a:endParaRPr lang="fr-CA" dirty="0"/>
          </a:p>
          <a:p>
            <a:r>
              <a:rPr lang="fr-CA" dirty="0"/>
              <a:t>À quelques reprises, nous visiterons la Bibliothèque de Chelsea. Les élèves auront la chance d'emprunter deux livres en français et un en anglais et de les apporter à la maison. L'horaire des visites sera placé dans le calendrier mensuel. Votre enfant doit avoir un sac à dos afin de transporter ses livres adéquatement. </a:t>
            </a:r>
          </a:p>
          <a:p>
            <a:r>
              <a:rPr lang="fr-CA" sz="1300" dirty="0"/>
              <a:t>(À confirmer selon les directives de la santé publique) </a:t>
            </a:r>
          </a:p>
          <a:p>
            <a:endParaRPr lang="fr-CA" dirty="0"/>
          </a:p>
        </p:txBody>
      </p:sp>
      <p:pic>
        <p:nvPicPr>
          <p:cNvPr id="38914" name="Picture 2"/>
          <p:cNvPicPr>
            <a:picLocks noChangeAspect="1" noChangeArrowheads="1"/>
          </p:cNvPicPr>
          <p:nvPr/>
        </p:nvPicPr>
        <p:blipFill>
          <a:blip r:embed="rId2"/>
          <a:srcRect/>
          <a:stretch>
            <a:fillRect/>
          </a:stretch>
        </p:blipFill>
        <p:spPr bwMode="auto">
          <a:xfrm>
            <a:off x="3707904" y="1417638"/>
            <a:ext cx="1214446" cy="119832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a:t>Dîners, collations et bouteille d’eau</a:t>
            </a:r>
          </a:p>
        </p:txBody>
      </p:sp>
      <p:sp>
        <p:nvSpPr>
          <p:cNvPr id="3" name="Espace réservé du contenu 2"/>
          <p:cNvSpPr>
            <a:spLocks noGrp="1"/>
          </p:cNvSpPr>
          <p:nvPr>
            <p:ph idx="1"/>
          </p:nvPr>
        </p:nvSpPr>
        <p:spPr/>
        <p:txBody>
          <a:bodyPr>
            <a:normAutofit fontScale="40000" lnSpcReduction="20000"/>
          </a:bodyPr>
          <a:lstStyle/>
          <a:p>
            <a:pPr>
              <a:buNone/>
            </a:pPr>
            <a:endParaRPr lang="fr-CA" dirty="0"/>
          </a:p>
          <a:p>
            <a:r>
              <a:rPr lang="fr-CA" dirty="0"/>
              <a:t>L’enfant mange deux collations par jour à l’école.  </a:t>
            </a:r>
            <a:r>
              <a:rPr lang="fr-CA" u="sng" dirty="0"/>
              <a:t>On demande un fruit, un légume ou un produit laitier pour la collation du matin</a:t>
            </a:r>
            <a:r>
              <a:rPr lang="fr-CA" dirty="0"/>
              <a:t>. Afin de faciliter le choix des collations, je vous suggère de les déterminer avec votre enfant. Cela favorisera son autonomie car il sera en mesure de faire les bons choix d’aliments. Les aliments doivent être nutritifs. </a:t>
            </a:r>
          </a:p>
          <a:p>
            <a:endParaRPr lang="fr-FR" b="1" u="sng" dirty="0"/>
          </a:p>
          <a:p>
            <a:r>
              <a:rPr lang="fr-FR" b="1" u="sng" dirty="0"/>
              <a:t>Traiteur Mazzola: </a:t>
            </a:r>
            <a:r>
              <a:rPr lang="fr-FR" sz="2800" b="0" i="0" dirty="0">
                <a:solidFill>
                  <a:srgbClr val="201F1E"/>
                </a:solidFill>
                <a:effectLst/>
                <a:latin typeface="Segoe UI" panose="020B0502040204020203" pitchFamily="34" charset="0"/>
              </a:rPr>
              <a:t>Mazzola est une entreprise familial qui sert des repas chauds depuis 1993. L’alimentation et santé de vos enfants nous tiennent à cœur. Nous savons aussi que chaque enfant a des goûts et des besoins différents. C’est pourquoi nous offrons 5 menus différents. De plus quoiqu’aucun de nos produits contiennent de noix ou arachides, nous offrons des mets spécifiquement conçus pour les enfants ayant des intolérances ou allergies alimentaires. Le menu ZZ1 ne contient pas de gluten et le menu ZZ2 ne contient ni œuf, produit laitier ou gluten. Le menu ZZ3 est Halal et le menu ZZ4 est végétalien. Tous nos repas sont servis dans des contenants compostables ou recyclables. Aucun agent de conservation est ajouté. Il est simple, facile et sécuritaire de passer une commande sur notre site internet au www.mazzola.ca, tout au long du mois. En cas d’imprévu, pour un petit frais supplémentaire, nous acceptons des commandes jusqu’au 7 heures le matin de la livraison. Si votre enfant doit s’absenter le jour de son repas chauds, vous pouvez annuler la commande. Il suffit d’aller dans notre site web et l’indiquer, ou laisser un message sur notre répondeur, avant 9 heures du matin la journée de livraison, en spécifiant le nom de l’enfant, l’école, la classe et le jour pour lequel vous faites l’annulation. Vous aurez un crédit que vous pouvez utiliser pour l’obtention d’un repas équivalent à une date ultérieure. Si vous ne faites pas l’annulation, aucun crédit ne vous sera accordé. C’est la responsabilité des parents d’utiliser leurs crédits. Au plaisir de vous servir, L’ENTREPRISE MAZZOLA</a:t>
            </a:r>
            <a:endParaRPr lang="fr-FR" sz="2800" b="1" u="sng" dirty="0"/>
          </a:p>
          <a:p>
            <a:endParaRPr lang="fr-CA" dirty="0"/>
          </a:p>
          <a:p>
            <a:r>
              <a:rPr lang="fr-CA" dirty="0"/>
              <a:t>Finalement, l’enfant peut boire de l’eau lorsqu’il le désire. Pour une question d'hygiène, mettre un napperon en tissu dans la boite à goûter de votre enfant. Merci de le laver régulièrement. Il est possible d’utiliser le micro-ondes afin de faire chauffer son dîner. L’utilisation d’un thermos est fortement recommandé et évite l’attente. </a:t>
            </a:r>
          </a:p>
          <a:p>
            <a:endParaRPr lang="fr-CA" dirty="0"/>
          </a:p>
        </p:txBody>
      </p:sp>
      <p:pic>
        <p:nvPicPr>
          <p:cNvPr id="37892" name="Picture 4"/>
          <p:cNvPicPr>
            <a:picLocks noChangeAspect="1" noChangeArrowheads="1"/>
          </p:cNvPicPr>
          <p:nvPr/>
        </p:nvPicPr>
        <p:blipFill>
          <a:blip r:embed="rId2"/>
          <a:srcRect/>
          <a:stretch>
            <a:fillRect/>
          </a:stretch>
        </p:blipFill>
        <p:spPr bwMode="auto">
          <a:xfrm>
            <a:off x="3643306" y="5357826"/>
            <a:ext cx="1571636" cy="130330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686800" cy="5268931"/>
          </a:xfrm>
        </p:spPr>
        <p:txBody>
          <a:bodyPr/>
          <a:lstStyle/>
          <a:p>
            <a:r>
              <a:rPr lang="fr-CA" dirty="0"/>
              <a:t>Le contenu éducatif s’inspire de la philosophie Montessori. Les apprentissages scolaires répondent aux exigences du Ministère de l’éducation, des loisirs et du sport(MELS).</a:t>
            </a:r>
          </a:p>
          <a:p>
            <a:pPr>
              <a:buNone/>
            </a:pPr>
            <a:r>
              <a:rPr lang="fr-CA" dirty="0"/>
              <a:t> </a:t>
            </a:r>
          </a:p>
          <a:p>
            <a:endParaRPr lang="fr-CA" dirty="0"/>
          </a:p>
        </p:txBody>
      </p:sp>
      <p:pic>
        <p:nvPicPr>
          <p:cNvPr id="4" name="Image 3" descr="Pédagogie Montessori — Wikipédia"/>
          <p:cNvPicPr/>
          <p:nvPr/>
        </p:nvPicPr>
        <p:blipFill>
          <a:blip r:embed="rId2" cstate="print"/>
          <a:srcRect/>
          <a:stretch>
            <a:fillRect/>
          </a:stretch>
        </p:blipFill>
        <p:spPr bwMode="auto">
          <a:xfrm>
            <a:off x="1857356" y="2928934"/>
            <a:ext cx="2414591" cy="2771781"/>
          </a:xfrm>
          <a:prstGeom prst="rect">
            <a:avLst/>
          </a:prstGeom>
          <a:noFill/>
          <a:ln w="9525">
            <a:noFill/>
            <a:miter lim="800000"/>
            <a:headEnd/>
            <a:tailEnd/>
          </a:ln>
        </p:spPr>
      </p:pic>
      <p:pic>
        <p:nvPicPr>
          <p:cNvPr id="5" name="Image 4" descr="PFEQ - MA CLASSE MATERNELLE À MOI"/>
          <p:cNvPicPr/>
          <p:nvPr/>
        </p:nvPicPr>
        <p:blipFill>
          <a:blip r:embed="rId3" cstate="print"/>
          <a:srcRect/>
          <a:stretch>
            <a:fillRect/>
          </a:stretch>
        </p:blipFill>
        <p:spPr bwMode="auto">
          <a:xfrm>
            <a:off x="4500562" y="2928934"/>
            <a:ext cx="3143272" cy="2843219"/>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Allergies</a:t>
            </a:r>
          </a:p>
        </p:txBody>
      </p:sp>
      <p:sp>
        <p:nvSpPr>
          <p:cNvPr id="3" name="Espace réservé du contenu 2"/>
          <p:cNvSpPr>
            <a:spLocks noGrp="1"/>
          </p:cNvSpPr>
          <p:nvPr>
            <p:ph idx="1"/>
          </p:nvPr>
        </p:nvSpPr>
        <p:spPr/>
        <p:txBody>
          <a:bodyPr>
            <a:normAutofit lnSpcReduction="10000"/>
          </a:bodyPr>
          <a:lstStyle/>
          <a:p>
            <a:pPr>
              <a:buNone/>
            </a:pPr>
            <a:endParaRPr lang="fr-CA" dirty="0"/>
          </a:p>
          <a:p>
            <a:pPr>
              <a:buNone/>
            </a:pPr>
            <a:endParaRPr lang="fr-CA" dirty="0"/>
          </a:p>
          <a:p>
            <a:r>
              <a:rPr lang="fr-CA" dirty="0"/>
              <a:t>Nous sommes une école sans noix. Comme les élèves dînent dans la classe, la vigilance est de mise et votre collaboration est nécessaire. Merci de communiquer cette information très importante aux grands-parents, gardiennes ou toutes autres personnes qui pourraient devoir faire la boîte à goûter de votre enfant. </a:t>
            </a:r>
          </a:p>
          <a:p>
            <a:endParaRPr lang="fr-CA" dirty="0"/>
          </a:p>
        </p:txBody>
      </p:sp>
      <p:pic>
        <p:nvPicPr>
          <p:cNvPr id="36866" name="Picture 2"/>
          <p:cNvPicPr>
            <a:picLocks noChangeAspect="1" noChangeArrowheads="1"/>
          </p:cNvPicPr>
          <p:nvPr/>
        </p:nvPicPr>
        <p:blipFill>
          <a:blip r:embed="rId2"/>
          <a:srcRect/>
          <a:stretch>
            <a:fillRect/>
          </a:stretch>
        </p:blipFill>
        <p:spPr bwMode="auto">
          <a:xfrm>
            <a:off x="5786446" y="357166"/>
            <a:ext cx="2286016" cy="228601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23776"/>
            <a:ext cx="8229600" cy="1143000"/>
          </a:xfrm>
        </p:spPr>
        <p:txBody>
          <a:bodyPr>
            <a:normAutofit fontScale="90000"/>
          </a:bodyPr>
          <a:lstStyle/>
          <a:p>
            <a:r>
              <a:rPr lang="fr-CA" dirty="0"/>
              <a:t>Fête d’un enfant</a:t>
            </a:r>
            <a:br>
              <a:rPr lang="fr-CA" dirty="0"/>
            </a:br>
            <a:endParaRPr lang="fr-CA" dirty="0"/>
          </a:p>
        </p:txBody>
      </p:sp>
      <p:sp>
        <p:nvSpPr>
          <p:cNvPr id="3" name="Espace réservé du contenu 2"/>
          <p:cNvSpPr>
            <a:spLocks noGrp="1"/>
          </p:cNvSpPr>
          <p:nvPr>
            <p:ph idx="1"/>
          </p:nvPr>
        </p:nvSpPr>
        <p:spPr/>
        <p:txBody>
          <a:bodyPr>
            <a:normAutofit fontScale="92500" lnSpcReduction="20000"/>
          </a:bodyPr>
          <a:lstStyle/>
          <a:p>
            <a:pPr>
              <a:buNone/>
            </a:pPr>
            <a:r>
              <a:rPr lang="fr-CA" dirty="0"/>
              <a:t> </a:t>
            </a:r>
          </a:p>
          <a:p>
            <a:r>
              <a:rPr lang="fr-CA" dirty="0"/>
              <a:t>Lors de l’anniversaire d’un enfant, ce dernier fait un gâteau dans la classe. Il reçoit une carte et un cadeau. Le cadeau est le même pour tous. Nous célébrerons les fêtes de juillet et août en juin. </a:t>
            </a:r>
          </a:p>
          <a:p>
            <a:r>
              <a:rPr lang="fr-CA" dirty="0"/>
              <a:t>Pour son anniversaire, votre enfant est invité à présenter sa ligne de vie. Avec votre collaboration, à la maison, représenter à l’aide de photos les cinq premières années de sa vie. Sa ligne de vie sera affichée dans la classe (voir détails sur le site de classe).</a:t>
            </a:r>
          </a:p>
          <a:p>
            <a:endParaRPr lang="fr-CA" dirty="0"/>
          </a:p>
        </p:txBody>
      </p:sp>
      <p:pic>
        <p:nvPicPr>
          <p:cNvPr id="35843" name="Picture 3"/>
          <p:cNvPicPr>
            <a:picLocks noChangeAspect="1" noChangeArrowheads="1"/>
          </p:cNvPicPr>
          <p:nvPr/>
        </p:nvPicPr>
        <p:blipFill>
          <a:blip r:embed="rId2"/>
          <a:srcRect/>
          <a:stretch>
            <a:fillRect/>
          </a:stretch>
        </p:blipFill>
        <p:spPr bwMode="auto">
          <a:xfrm>
            <a:off x="6858016" y="285728"/>
            <a:ext cx="1571636" cy="179615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31837"/>
            <a:ext cx="6203032" cy="1143000"/>
          </a:xfrm>
        </p:spPr>
        <p:txBody>
          <a:bodyPr>
            <a:normAutofit fontScale="90000"/>
          </a:bodyPr>
          <a:lstStyle/>
          <a:p>
            <a:r>
              <a:rPr lang="fr-CA" dirty="0"/>
              <a:t>Identification des vêtements et du sac d’école</a:t>
            </a:r>
          </a:p>
        </p:txBody>
      </p:sp>
      <p:sp>
        <p:nvSpPr>
          <p:cNvPr id="3" name="Espace réservé du contenu 2"/>
          <p:cNvSpPr>
            <a:spLocks noGrp="1"/>
          </p:cNvSpPr>
          <p:nvPr>
            <p:ph idx="1"/>
          </p:nvPr>
        </p:nvSpPr>
        <p:spPr/>
        <p:txBody>
          <a:bodyPr>
            <a:normAutofit fontScale="92500" lnSpcReduction="10000"/>
          </a:bodyPr>
          <a:lstStyle/>
          <a:p>
            <a:pPr>
              <a:buNone/>
            </a:pPr>
            <a:r>
              <a:rPr lang="fr-CA" dirty="0"/>
              <a:t> </a:t>
            </a:r>
          </a:p>
          <a:p>
            <a:r>
              <a:rPr lang="fr-CA" dirty="0"/>
              <a:t>Il importe d’identifier les vêtements de votre enfant afin de facilement retrouver le propriétaire des objets perdus. L’élève doit également avoir, en tout temps, des souliers pour l’intérieur, des souliers pour l’extérieur ainsi que du linge de rechange. Finalement, selon la saison, vous pouvez laisser une tuque, des bas ou des mitaines supplémentaires dans le casier de votre enfant.  </a:t>
            </a:r>
          </a:p>
          <a:p>
            <a:endParaRPr lang="fr-CA" dirty="0"/>
          </a:p>
        </p:txBody>
      </p:sp>
      <p:pic>
        <p:nvPicPr>
          <p:cNvPr id="32770" name="Picture 2"/>
          <p:cNvPicPr>
            <a:picLocks noChangeAspect="1" noChangeArrowheads="1"/>
          </p:cNvPicPr>
          <p:nvPr/>
        </p:nvPicPr>
        <p:blipFill>
          <a:blip r:embed="rId2"/>
          <a:srcRect/>
          <a:stretch>
            <a:fillRect/>
          </a:stretch>
        </p:blipFill>
        <p:spPr bwMode="auto">
          <a:xfrm>
            <a:off x="6929662" y="399256"/>
            <a:ext cx="1533525" cy="15335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CA" dirty="0"/>
            </a:br>
            <a:endParaRPr lang="fr-CA" dirty="0"/>
          </a:p>
        </p:txBody>
      </p:sp>
      <p:sp>
        <p:nvSpPr>
          <p:cNvPr id="3" name="Espace réservé du contenu 2"/>
          <p:cNvSpPr>
            <a:spLocks noGrp="1"/>
          </p:cNvSpPr>
          <p:nvPr>
            <p:ph idx="1"/>
          </p:nvPr>
        </p:nvSpPr>
        <p:spPr>
          <a:xfrm>
            <a:off x="457200" y="1394798"/>
            <a:ext cx="8229600" cy="4525963"/>
          </a:xfrm>
        </p:spPr>
        <p:txBody>
          <a:bodyPr>
            <a:noAutofit/>
          </a:bodyPr>
          <a:lstStyle/>
          <a:p>
            <a:pPr marL="457200" indent="-457200">
              <a:buFont typeface="+mj-lt"/>
              <a:buAutoNum type="arabicPeriod"/>
            </a:pPr>
            <a:r>
              <a:rPr lang="fr-CA" sz="2000" dirty="0"/>
              <a:t>Je suis fier(e) de marcher calmement dans la classe.</a:t>
            </a:r>
          </a:p>
          <a:p>
            <a:pPr marL="457200" indent="-457200">
              <a:buFont typeface="+mj-lt"/>
              <a:buAutoNum type="arabicPeriod"/>
            </a:pPr>
            <a:r>
              <a:rPr lang="fr-CA" sz="2000" dirty="0"/>
              <a:t>Je range mon matériel.</a:t>
            </a:r>
          </a:p>
          <a:p>
            <a:pPr marL="457200" indent="-457200">
              <a:buFont typeface="+mj-lt"/>
              <a:buAutoNum type="arabicPeriod"/>
            </a:pPr>
            <a:r>
              <a:rPr lang="fr-CA" sz="2000" dirty="0"/>
              <a:t>Je chuchote dans la classe.</a:t>
            </a:r>
          </a:p>
          <a:p>
            <a:pPr marL="457200" indent="-457200">
              <a:buFont typeface="+mj-lt"/>
              <a:buAutoNum type="arabicPeriod"/>
            </a:pPr>
            <a:r>
              <a:rPr lang="fr-CA" sz="2000" dirty="0"/>
              <a:t>Je pousse ma chaise.</a:t>
            </a:r>
          </a:p>
          <a:p>
            <a:pPr marL="457200" indent="-457200">
              <a:buFont typeface="+mj-lt"/>
              <a:buAutoNum type="arabicPeriod"/>
            </a:pPr>
            <a:r>
              <a:rPr lang="fr-CA" sz="2000" dirty="0"/>
              <a:t>Je lave mes mains.</a:t>
            </a:r>
          </a:p>
          <a:p>
            <a:pPr marL="457200" indent="-457200">
              <a:buFont typeface="+mj-lt"/>
              <a:buAutoNum type="arabicPeriod"/>
            </a:pPr>
            <a:r>
              <a:rPr lang="fr-CA" sz="2000" dirty="0"/>
              <a:t>J’écoute et regarde la personne qui parle.</a:t>
            </a:r>
          </a:p>
          <a:p>
            <a:pPr marL="457200" indent="-457200">
              <a:buFont typeface="+mj-lt"/>
              <a:buAutoNum type="arabicPeriod"/>
            </a:pPr>
            <a:r>
              <a:rPr lang="fr-CA" sz="2000" dirty="0"/>
              <a:t>Lorsque j’entends la cloche, j’arrête de travailler et je me croise les bras et regarde l’enseignante.</a:t>
            </a:r>
          </a:p>
          <a:p>
            <a:pPr marL="457200" indent="-457200">
              <a:buFont typeface="+mj-lt"/>
              <a:buAutoNum type="arabicPeriod"/>
            </a:pPr>
            <a:r>
              <a:rPr lang="fr-CA" sz="2000" dirty="0"/>
              <a:t>Je suis autonome et je choisis un atelier disponible.  </a:t>
            </a:r>
          </a:p>
          <a:p>
            <a:pPr marL="457200" indent="-457200">
              <a:buFont typeface="+mj-lt"/>
              <a:buAutoNum type="arabicPeriod"/>
            </a:pPr>
            <a:r>
              <a:rPr lang="fr-CA" sz="2000" dirty="0"/>
              <a:t>Je respecte le matériel et les gens qui m’entourent. </a:t>
            </a:r>
          </a:p>
          <a:p>
            <a:pPr marL="0" indent="0">
              <a:buNone/>
            </a:pPr>
            <a:endParaRPr lang="fr-CA" sz="2000" dirty="0"/>
          </a:p>
          <a:p>
            <a:pPr marL="0" indent="0">
              <a:buNone/>
            </a:pPr>
            <a:r>
              <a:rPr lang="fr-CA" sz="2000" dirty="0"/>
              <a:t>Les règles de la cour de récréation sont :</a:t>
            </a:r>
          </a:p>
          <a:p>
            <a:pPr marL="857250" lvl="1" indent="-457200">
              <a:buFont typeface="Arial" panose="020B0604020202020204" pitchFamily="34" charset="0"/>
              <a:buChar char="•"/>
            </a:pPr>
            <a:r>
              <a:rPr lang="fr-CA" sz="2000" dirty="0"/>
              <a:t>Chaque structure doit être utilisée à ses propres fins</a:t>
            </a:r>
          </a:p>
          <a:p>
            <a:pPr marL="857250" lvl="1" indent="-457200">
              <a:buFont typeface="Arial" panose="020B0604020202020204" pitchFamily="34" charset="0"/>
              <a:buChar char="•"/>
            </a:pPr>
            <a:r>
              <a:rPr lang="fr-CA" sz="2000" dirty="0"/>
              <a:t>L’élève doit porter </a:t>
            </a:r>
            <a:r>
              <a:rPr lang="fr-CA" sz="2000" u="sng" dirty="0"/>
              <a:t>des souliers fermés </a:t>
            </a:r>
            <a:r>
              <a:rPr lang="fr-CA" sz="2000" u="sng"/>
              <a:t>et appropriés</a:t>
            </a:r>
            <a:endParaRPr lang="fr-CA" sz="2000" u="sng" dirty="0"/>
          </a:p>
        </p:txBody>
      </p:sp>
      <p:pic>
        <p:nvPicPr>
          <p:cNvPr id="33794" name="Picture 2"/>
          <p:cNvPicPr>
            <a:picLocks noChangeAspect="1" noChangeArrowheads="1"/>
          </p:cNvPicPr>
          <p:nvPr/>
        </p:nvPicPr>
        <p:blipFill>
          <a:blip r:embed="rId2"/>
          <a:srcRect/>
          <a:stretch>
            <a:fillRect/>
          </a:stretch>
        </p:blipFill>
        <p:spPr bwMode="auto">
          <a:xfrm>
            <a:off x="3500430" y="1"/>
            <a:ext cx="1571635" cy="1484784"/>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1143000"/>
          </a:xfrm>
        </p:spPr>
        <p:txBody>
          <a:bodyPr>
            <a:normAutofit fontScale="90000"/>
          </a:bodyPr>
          <a:lstStyle/>
          <a:p>
            <a:r>
              <a:rPr lang="fr-CA" dirty="0"/>
              <a:t>Collaboration </a:t>
            </a:r>
            <a:br>
              <a:rPr lang="fr-CA" dirty="0"/>
            </a:br>
            <a:endParaRPr lang="fr-CA" dirty="0"/>
          </a:p>
        </p:txBody>
      </p:sp>
      <p:sp>
        <p:nvSpPr>
          <p:cNvPr id="3" name="Espace réservé du contenu 2"/>
          <p:cNvSpPr>
            <a:spLocks noGrp="1"/>
          </p:cNvSpPr>
          <p:nvPr>
            <p:ph idx="1"/>
          </p:nvPr>
        </p:nvSpPr>
        <p:spPr/>
        <p:txBody>
          <a:bodyPr/>
          <a:lstStyle/>
          <a:p>
            <a:pPr>
              <a:buNone/>
            </a:pPr>
            <a:r>
              <a:rPr lang="fr-CA" dirty="0"/>
              <a:t>    Un travail d’équipe est nécessaire à l’épanouissement de votre enfant. Plus l’élève est supporté, plus il a des chances de réussir.</a:t>
            </a:r>
          </a:p>
          <a:p>
            <a:pPr>
              <a:buNone/>
            </a:pPr>
            <a:endParaRPr lang="fr-CA" dirty="0"/>
          </a:p>
        </p:txBody>
      </p:sp>
      <p:pic>
        <p:nvPicPr>
          <p:cNvPr id="31747" name="Picture 3"/>
          <p:cNvPicPr>
            <a:picLocks noChangeAspect="1" noChangeArrowheads="1"/>
          </p:cNvPicPr>
          <p:nvPr/>
        </p:nvPicPr>
        <p:blipFill>
          <a:blip r:embed="rId2"/>
          <a:srcRect/>
          <a:stretch>
            <a:fillRect/>
          </a:stretch>
        </p:blipFill>
        <p:spPr bwMode="auto">
          <a:xfrm>
            <a:off x="3286116" y="4000504"/>
            <a:ext cx="2266950" cy="20193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Bulletins</a:t>
            </a:r>
          </a:p>
        </p:txBody>
      </p:sp>
      <p:sp>
        <p:nvSpPr>
          <p:cNvPr id="3" name="Espace réservé du contenu 2"/>
          <p:cNvSpPr>
            <a:spLocks noGrp="1"/>
          </p:cNvSpPr>
          <p:nvPr>
            <p:ph idx="1"/>
          </p:nvPr>
        </p:nvSpPr>
        <p:spPr/>
        <p:txBody>
          <a:bodyPr>
            <a:normAutofit/>
          </a:bodyPr>
          <a:lstStyle/>
          <a:p>
            <a:r>
              <a:rPr lang="fr-CA" dirty="0"/>
              <a:t>Détails à venir.</a:t>
            </a:r>
          </a:p>
          <a:p>
            <a:r>
              <a:rPr lang="fr-CA" dirty="0"/>
              <a:t>Avec le bulletin, le portfolio suit également. Il y a une section parents dans laquelle vous pouvez commenter les travaux et les efforts de votre enfant. </a:t>
            </a:r>
          </a:p>
        </p:txBody>
      </p:sp>
      <p:pic>
        <p:nvPicPr>
          <p:cNvPr id="34819" name="Picture 3"/>
          <p:cNvPicPr>
            <a:picLocks noChangeAspect="1" noChangeArrowheads="1"/>
          </p:cNvPicPr>
          <p:nvPr/>
        </p:nvPicPr>
        <p:blipFill>
          <a:blip r:embed="rId2"/>
          <a:srcRect/>
          <a:stretch>
            <a:fillRect/>
          </a:stretch>
        </p:blipFill>
        <p:spPr bwMode="auto">
          <a:xfrm>
            <a:off x="6000760" y="0"/>
            <a:ext cx="2857500" cy="158115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92696"/>
            <a:ext cx="9143999" cy="1143000"/>
          </a:xfrm>
        </p:spPr>
        <p:txBody>
          <a:bodyPr>
            <a:normAutofit fontScale="90000"/>
          </a:bodyPr>
          <a:lstStyle/>
          <a:p>
            <a:r>
              <a:rPr lang="fr-CA" dirty="0"/>
              <a:t>Vous pouvez venir en classe pour parler de votre travail ou encore d’une de vos passions! Les enfants adorent! </a:t>
            </a:r>
            <a:br>
              <a:rPr lang="fr-CA" dirty="0"/>
            </a:br>
            <a:r>
              <a:rPr lang="fr-CA" sz="1200" dirty="0"/>
              <a:t>(À confirmer selon les directives de la santé publique) </a:t>
            </a:r>
            <a:br>
              <a:rPr lang="fr-CA" dirty="0"/>
            </a:br>
            <a:endParaRPr lang="fr-CA" dirty="0"/>
          </a:p>
        </p:txBody>
      </p:sp>
      <p:pic>
        <p:nvPicPr>
          <p:cNvPr id="30722" name="Picture 2"/>
          <p:cNvPicPr>
            <a:picLocks noGrp="1" noChangeAspect="1" noChangeArrowheads="1"/>
          </p:cNvPicPr>
          <p:nvPr>
            <p:ph idx="1"/>
          </p:nvPr>
        </p:nvPicPr>
        <p:blipFill>
          <a:blip r:embed="rId2" cstate="print"/>
          <a:srcRect/>
          <a:stretch>
            <a:fillRect/>
          </a:stretch>
        </p:blipFill>
        <p:spPr bwMode="auto">
          <a:xfrm>
            <a:off x="2570131" y="2348880"/>
            <a:ext cx="4003737" cy="409391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Conclusion</a:t>
            </a:r>
          </a:p>
        </p:txBody>
      </p:sp>
      <p:sp>
        <p:nvSpPr>
          <p:cNvPr id="3" name="Espace réservé du contenu 2"/>
          <p:cNvSpPr>
            <a:spLocks noGrp="1"/>
          </p:cNvSpPr>
          <p:nvPr>
            <p:ph idx="1"/>
          </p:nvPr>
        </p:nvSpPr>
        <p:spPr/>
        <p:txBody>
          <a:bodyPr/>
          <a:lstStyle/>
          <a:p>
            <a:r>
              <a:rPr lang="fr-CA" dirty="0"/>
              <a:t>Donc, que fait-on à la maternelle? Des tas de choses !</a:t>
            </a:r>
          </a:p>
          <a:p>
            <a:r>
              <a:rPr lang="fr-CA" dirty="0"/>
              <a:t>La maternelle c'est important ! Les enfants apprennent à y vivre en groupe et en société, à jouer, à apprendre tout en ayant du plaisir, à développer leurs intérêts, à développer de nouvelles connaissances… et bien sûr à développer leur autonomie.</a:t>
            </a:r>
          </a:p>
        </p:txBody>
      </p:sp>
      <p:pic>
        <p:nvPicPr>
          <p:cNvPr id="45058" name="Picture 2"/>
          <p:cNvPicPr>
            <a:picLocks noChangeAspect="1" noChangeArrowheads="1"/>
          </p:cNvPicPr>
          <p:nvPr/>
        </p:nvPicPr>
        <p:blipFill>
          <a:blip r:embed="rId2"/>
          <a:srcRect/>
          <a:stretch>
            <a:fillRect/>
          </a:stretch>
        </p:blipFill>
        <p:spPr bwMode="auto">
          <a:xfrm>
            <a:off x="5857884" y="5309889"/>
            <a:ext cx="1228727" cy="1576246"/>
          </a:xfrm>
          <a:prstGeom prst="rect">
            <a:avLst/>
          </a:prstGeom>
          <a:noFill/>
          <a:ln w="9525">
            <a:noFill/>
            <a:miter lim="800000"/>
            <a:headEnd/>
            <a:tailEnd/>
          </a:ln>
          <a:effectLst/>
        </p:spPr>
      </p:pic>
      <p:pic>
        <p:nvPicPr>
          <p:cNvPr id="5" name="Picture 2">
            <a:extLst>
              <a:ext uri="{FF2B5EF4-FFF2-40B4-BE49-F238E27FC236}">
                <a16:creationId xmlns:a16="http://schemas.microsoft.com/office/drawing/2014/main" id="{7D1E335E-3D43-43E6-A083-AE37A46672D1}"/>
              </a:ext>
            </a:extLst>
          </p:cNvPr>
          <p:cNvPicPr>
            <a:picLocks noChangeAspect="1" noChangeArrowheads="1"/>
          </p:cNvPicPr>
          <p:nvPr/>
        </p:nvPicPr>
        <p:blipFill>
          <a:blip r:embed="rId2"/>
          <a:srcRect/>
          <a:stretch>
            <a:fillRect/>
          </a:stretch>
        </p:blipFill>
        <p:spPr bwMode="auto">
          <a:xfrm>
            <a:off x="1691680" y="52105"/>
            <a:ext cx="1228727" cy="1576246"/>
          </a:xfrm>
          <a:prstGeom prst="rect">
            <a:avLst/>
          </a:prstGeom>
          <a:noFill/>
          <a:ln w="9525">
            <a:noFill/>
            <a:miter lim="800000"/>
            <a:headEnd/>
            <a:tailEnd/>
          </a:ln>
          <a:effectLst/>
        </p:spPr>
      </p:pic>
      <p:pic>
        <p:nvPicPr>
          <p:cNvPr id="6" name="Picture 2">
            <a:extLst>
              <a:ext uri="{FF2B5EF4-FFF2-40B4-BE49-F238E27FC236}">
                <a16:creationId xmlns:a16="http://schemas.microsoft.com/office/drawing/2014/main" id="{3A957D57-50CE-4D23-84B6-5D08F0258AAE}"/>
              </a:ext>
            </a:extLst>
          </p:cNvPr>
          <p:cNvPicPr>
            <a:picLocks noChangeAspect="1" noChangeArrowheads="1"/>
          </p:cNvPicPr>
          <p:nvPr/>
        </p:nvPicPr>
        <p:blipFill>
          <a:blip r:embed="rId2"/>
          <a:srcRect/>
          <a:stretch>
            <a:fillRect/>
          </a:stretch>
        </p:blipFill>
        <p:spPr bwMode="auto">
          <a:xfrm>
            <a:off x="7452320" y="72572"/>
            <a:ext cx="1228727" cy="157624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latin typeface="Comic Sans MS" pitchFamily="66" charset="0"/>
              </a:rPr>
              <a:t>Mandat de la maternelle </a:t>
            </a:r>
          </a:p>
        </p:txBody>
      </p:sp>
      <p:sp>
        <p:nvSpPr>
          <p:cNvPr id="3" name="Espace réservé du contenu 2"/>
          <p:cNvSpPr>
            <a:spLocks noGrp="1"/>
          </p:cNvSpPr>
          <p:nvPr>
            <p:ph idx="1"/>
          </p:nvPr>
        </p:nvSpPr>
        <p:spPr/>
        <p:txBody>
          <a:bodyPr>
            <a:normAutofit fontScale="32500" lnSpcReduction="20000"/>
          </a:bodyPr>
          <a:lstStyle/>
          <a:p>
            <a:pPr>
              <a:buNone/>
            </a:pPr>
            <a:r>
              <a:rPr lang="fr-CA" dirty="0"/>
              <a:t> </a:t>
            </a:r>
          </a:p>
          <a:p>
            <a:pPr>
              <a:buNone/>
            </a:pPr>
            <a:r>
              <a:rPr lang="fr-CA" sz="3400" dirty="0">
                <a:latin typeface="Comic Sans MS" pitchFamily="66" charset="0"/>
              </a:rPr>
              <a:t>Tout au long de l’année, le mandat de la maternelle est d’amener les enfants à développer les six compétences suivantes : </a:t>
            </a:r>
          </a:p>
          <a:p>
            <a:pPr>
              <a:buNone/>
            </a:pPr>
            <a:endParaRPr lang="fr-CA" sz="3400" dirty="0">
              <a:latin typeface="Comic Sans MS" pitchFamily="66" charset="0"/>
            </a:endParaRPr>
          </a:p>
          <a:p>
            <a:pPr lvl="0"/>
            <a:r>
              <a:rPr lang="fr-CA" sz="3400" b="1" dirty="0">
                <a:latin typeface="Comic Sans MS" pitchFamily="66" charset="0"/>
              </a:rPr>
              <a:t>Se développer sur le plan sensoriel et moteur</a:t>
            </a:r>
            <a:r>
              <a:rPr lang="fr-CA" sz="3400" dirty="0">
                <a:latin typeface="Comic Sans MS" pitchFamily="66" charset="0"/>
              </a:rPr>
              <a:t> : développer la capacité d’adapter ses actions aux différentes situations vécues en classe, être capable de répondre aux défis qui lui sont présentés, tenir ses outils de façon appropriée, lancer et attraper un ballon, développer sa coordination et sa dextérité, être capable de se détendre, etc.</a:t>
            </a:r>
          </a:p>
          <a:p>
            <a:pPr>
              <a:buNone/>
            </a:pPr>
            <a:r>
              <a:rPr lang="fr-CA" sz="3400" dirty="0">
                <a:latin typeface="Comic Sans MS" pitchFamily="66" charset="0"/>
              </a:rPr>
              <a:t> </a:t>
            </a:r>
          </a:p>
          <a:p>
            <a:pPr lvl="0"/>
            <a:r>
              <a:rPr lang="fr-CA" sz="3400" b="1" dirty="0">
                <a:latin typeface="Comic Sans MS" pitchFamily="66" charset="0"/>
              </a:rPr>
              <a:t>Développer sa personnalité</a:t>
            </a:r>
            <a:r>
              <a:rPr lang="fr-CA" sz="3400" dirty="0">
                <a:latin typeface="Comic Sans MS" pitchFamily="66" charset="0"/>
              </a:rPr>
              <a:t> : mieux se connaître, poser des actions autonomes et responsables, ranger ses vêtements, demander de l’aider au besoin, exprimer ses goûts et ses intérêts, trouver des moyens pour répondre à ses besoins, connaître ses forces, prendre des initiatives, etc.</a:t>
            </a:r>
          </a:p>
          <a:p>
            <a:pPr>
              <a:buNone/>
            </a:pPr>
            <a:r>
              <a:rPr lang="fr-CA" sz="3400" dirty="0">
                <a:latin typeface="Comic Sans MS" pitchFamily="66" charset="0"/>
              </a:rPr>
              <a:t> </a:t>
            </a:r>
          </a:p>
          <a:p>
            <a:pPr lvl="0"/>
            <a:r>
              <a:rPr lang="fr-CA" sz="3400" b="1" dirty="0">
                <a:latin typeface="Comic Sans MS" pitchFamily="66" charset="0"/>
              </a:rPr>
              <a:t>Entrer en relation avec les autres</a:t>
            </a:r>
            <a:r>
              <a:rPr lang="fr-CA" sz="3400" dirty="0">
                <a:latin typeface="Comic Sans MS" pitchFamily="66" charset="0"/>
              </a:rPr>
              <a:t> : vivre avec les autres de façon harmonieuse, communiquer avec différentes personnes, respecter les règles de vie du groupe, collaborer avec les amis (partager, coopérer, encourager, etc.), s’engager activement dans la vie du groupe, etc.</a:t>
            </a:r>
          </a:p>
          <a:p>
            <a:pPr>
              <a:buNone/>
            </a:pPr>
            <a:r>
              <a:rPr lang="fr-CA" sz="3400" dirty="0">
                <a:latin typeface="Comic Sans MS" pitchFamily="66" charset="0"/>
              </a:rPr>
              <a:t> </a:t>
            </a:r>
          </a:p>
          <a:p>
            <a:pPr lvl="0"/>
            <a:r>
              <a:rPr lang="fr-CA" sz="3400" b="1" dirty="0">
                <a:latin typeface="Comic Sans MS" pitchFamily="66" charset="0"/>
              </a:rPr>
              <a:t>Communiquer oralement</a:t>
            </a:r>
            <a:r>
              <a:rPr lang="fr-CA" sz="3400" dirty="0">
                <a:latin typeface="Comic Sans MS" pitchFamily="66" charset="0"/>
              </a:rPr>
              <a:t> : savoir écouter une question ou une consigne et y répondre adéquatement, démontrer de l’intérêt pour la communication orale et écrite, respecter le sujet de la conversation, produit un message, faire des liens entre l’oral et l’écrit, explorer différentes formes d’écriture, utiliser des technologies de l’information et de la communication, etc.</a:t>
            </a:r>
          </a:p>
          <a:p>
            <a:pPr>
              <a:buNone/>
            </a:pPr>
            <a:r>
              <a:rPr lang="fr-CA" sz="3400" dirty="0">
                <a:latin typeface="Comic Sans MS" pitchFamily="66" charset="0"/>
              </a:rPr>
              <a:t> </a:t>
            </a:r>
          </a:p>
          <a:p>
            <a:pPr>
              <a:buNone/>
            </a:pPr>
            <a:r>
              <a:rPr lang="fr-CA" sz="3400" dirty="0">
                <a:latin typeface="Comic Sans MS" pitchFamily="66" charset="0"/>
              </a:rPr>
              <a:t> </a:t>
            </a:r>
          </a:p>
          <a:p>
            <a:pPr lvl="0"/>
            <a:r>
              <a:rPr lang="fr-CA" sz="3400" b="1" dirty="0">
                <a:latin typeface="Comic Sans MS" pitchFamily="66" charset="0"/>
              </a:rPr>
              <a:t>Se familiariser avec son environnement</a:t>
            </a:r>
            <a:r>
              <a:rPr lang="fr-CA" sz="3400" dirty="0">
                <a:latin typeface="Comic Sans MS" pitchFamily="66" charset="0"/>
              </a:rPr>
              <a:t> : aimer apprendre des choses nouvelles, être curieux, partager ses découvertes, démontrer de l’intérêt et de la curiosité dans les différents domaines d’apprentissage, exercer sa pensée créatrice, raconter ses apprentissages, utiliser quelques éléments de base de la mathématique : jeux de nombres, association, comparaison, regroupement et classement, estimation et mesure, etc.  </a:t>
            </a:r>
          </a:p>
          <a:p>
            <a:pPr>
              <a:buNone/>
            </a:pPr>
            <a:r>
              <a:rPr lang="fr-CA" sz="3400" dirty="0">
                <a:latin typeface="Comic Sans MS" pitchFamily="66" charset="0"/>
              </a:rPr>
              <a:t> </a:t>
            </a:r>
          </a:p>
          <a:p>
            <a:pPr lvl="0"/>
            <a:r>
              <a:rPr lang="fr-CA" sz="3400" b="1" dirty="0">
                <a:latin typeface="Comic Sans MS" pitchFamily="66" charset="0"/>
              </a:rPr>
              <a:t>Mener à terme des projets et des activités</a:t>
            </a:r>
            <a:r>
              <a:rPr lang="fr-CA" sz="3400" dirty="0">
                <a:latin typeface="Comic Sans MS" pitchFamily="66" charset="0"/>
              </a:rPr>
              <a:t> : réaliser des projets personnels, d’équipe ou de groupe, s’engager dans l’activité ou le projet, persévérer dans la réalisation de l’activité ou du projet, présenter une production, etc.</a:t>
            </a:r>
          </a:p>
          <a:p>
            <a:endParaRPr lang="fr-CA" dirty="0"/>
          </a:p>
        </p:txBody>
      </p:sp>
      <p:pic>
        <p:nvPicPr>
          <p:cNvPr id="10241" name="Picture 1"/>
          <p:cNvPicPr>
            <a:picLocks noChangeAspect="1" noChangeArrowheads="1"/>
          </p:cNvPicPr>
          <p:nvPr/>
        </p:nvPicPr>
        <p:blipFill>
          <a:blip r:embed="rId3"/>
          <a:srcRect/>
          <a:stretch>
            <a:fillRect/>
          </a:stretch>
        </p:blipFill>
        <p:spPr bwMode="auto">
          <a:xfrm>
            <a:off x="7786710" y="428604"/>
            <a:ext cx="1143001" cy="114300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340768"/>
            <a:ext cx="7772400" cy="1470025"/>
          </a:xfrm>
        </p:spPr>
        <p:txBody>
          <a:bodyPr/>
          <a:lstStyle/>
          <a:p>
            <a:r>
              <a:rPr lang="fr-CA" dirty="0">
                <a:latin typeface="Comic Sans MS" pitchFamily="66" charset="0"/>
              </a:rPr>
              <a:t>Mais que fait-on à la maternelle?</a:t>
            </a:r>
          </a:p>
        </p:txBody>
      </p:sp>
      <p:pic>
        <p:nvPicPr>
          <p:cNvPr id="1026" name="Picture 2"/>
          <p:cNvPicPr>
            <a:picLocks noChangeAspect="1" noChangeArrowheads="1"/>
          </p:cNvPicPr>
          <p:nvPr/>
        </p:nvPicPr>
        <p:blipFill>
          <a:blip r:embed="rId3"/>
          <a:srcRect/>
          <a:stretch>
            <a:fillRect/>
          </a:stretch>
        </p:blipFill>
        <p:spPr bwMode="auto">
          <a:xfrm>
            <a:off x="3143240" y="3730325"/>
            <a:ext cx="3143272" cy="245746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0070"/>
            <a:ext cx="8229600" cy="717567"/>
          </a:xfrm>
        </p:spPr>
        <p:txBody>
          <a:bodyPr>
            <a:normAutofit fontScale="90000"/>
          </a:bodyPr>
          <a:lstStyle/>
          <a:p>
            <a:r>
              <a:rPr lang="fr-CA" sz="2700" dirty="0">
                <a:latin typeface="Comic Sans MS" pitchFamily="66" charset="0"/>
              </a:rPr>
              <a:t>Notre classe de maternelle se distingue par un riche</a:t>
            </a:r>
            <a:br>
              <a:rPr lang="fr-CA" sz="2700" dirty="0">
                <a:latin typeface="Comic Sans MS" pitchFamily="66" charset="0"/>
              </a:rPr>
            </a:br>
            <a:r>
              <a:rPr lang="fr-CA" sz="2700" dirty="0">
                <a:latin typeface="Comic Sans MS" pitchFamily="66" charset="0"/>
              </a:rPr>
              <a:t> matériel Montessori qui a une place bien précise et qui est divisé en coins distincts</a:t>
            </a:r>
            <a:br>
              <a:rPr lang="fr-CA" sz="2000" dirty="0"/>
            </a:br>
            <a:endParaRPr lang="fr-CA" sz="2000" dirty="0"/>
          </a:p>
        </p:txBody>
      </p:sp>
      <p:sp>
        <p:nvSpPr>
          <p:cNvPr id="3" name="Espace réservé du contenu 2"/>
          <p:cNvSpPr>
            <a:spLocks noGrp="1"/>
          </p:cNvSpPr>
          <p:nvPr>
            <p:ph idx="1"/>
          </p:nvPr>
        </p:nvSpPr>
        <p:spPr>
          <a:xfrm>
            <a:off x="428596" y="1600200"/>
            <a:ext cx="8258204" cy="4972072"/>
          </a:xfrm>
        </p:spPr>
        <p:txBody>
          <a:bodyPr>
            <a:normAutofit fontScale="25000" lnSpcReduction="20000"/>
          </a:bodyPr>
          <a:lstStyle/>
          <a:p>
            <a:pPr>
              <a:buNone/>
            </a:pPr>
            <a:r>
              <a:rPr lang="fr-CA" sz="7200" dirty="0">
                <a:latin typeface="Comic Sans MS" pitchFamily="66" charset="0"/>
              </a:rPr>
              <a:t> </a:t>
            </a:r>
          </a:p>
          <a:p>
            <a:pPr lvl="0" algn="ctr"/>
            <a:r>
              <a:rPr lang="fr-CA" sz="11200" dirty="0">
                <a:latin typeface="Comic Sans MS" pitchFamily="66" charset="0"/>
              </a:rPr>
              <a:t>le langage</a:t>
            </a:r>
          </a:p>
          <a:p>
            <a:pPr lvl="0" algn="ctr"/>
            <a:endParaRPr lang="fr-CA" sz="7200" dirty="0">
              <a:latin typeface="Comic Sans MS" pitchFamily="66" charset="0"/>
            </a:endParaRPr>
          </a:p>
          <a:p>
            <a:pPr algn="ctr">
              <a:buNone/>
            </a:pPr>
            <a:r>
              <a:rPr lang="fr-CA" sz="7200" dirty="0">
                <a:latin typeface="Comic Sans MS" pitchFamily="66" charset="0"/>
              </a:rPr>
              <a:t> </a:t>
            </a: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endParaRPr lang="fr-CA" sz="7200" dirty="0">
              <a:latin typeface="Comic Sans MS" pitchFamily="66" charset="0"/>
            </a:endParaRPr>
          </a:p>
          <a:p>
            <a:pPr algn="ctr">
              <a:buNone/>
            </a:pPr>
            <a:r>
              <a:rPr lang="fr-CA" sz="7200" dirty="0">
                <a:latin typeface="Comic Sans MS" pitchFamily="66" charset="0"/>
              </a:rPr>
              <a:t> </a:t>
            </a:r>
          </a:p>
          <a:p>
            <a:pPr algn="ctr">
              <a:buNone/>
            </a:pPr>
            <a:r>
              <a:rPr lang="fr-CA" sz="11200" dirty="0">
                <a:latin typeface="Comic Sans MS" pitchFamily="66" charset="0"/>
              </a:rPr>
              <a:t> </a:t>
            </a:r>
          </a:p>
          <a:p>
            <a:pPr lvl="0" algn="ctr"/>
            <a:r>
              <a:rPr lang="fr-CA" sz="11200" dirty="0">
                <a:latin typeface="Comic Sans MS" pitchFamily="66" charset="0"/>
              </a:rPr>
              <a:t>les mathématiques</a:t>
            </a:r>
          </a:p>
          <a:p>
            <a:pPr>
              <a:buNone/>
            </a:pPr>
            <a:r>
              <a:rPr lang="fr-CA" sz="7200" dirty="0"/>
              <a:t> </a:t>
            </a:r>
          </a:p>
          <a:p>
            <a:pPr>
              <a:buNone/>
            </a:pPr>
            <a:r>
              <a:rPr lang="fr-CA" sz="7200" dirty="0"/>
              <a:t> </a:t>
            </a:r>
          </a:p>
          <a:p>
            <a:pPr>
              <a:buNone/>
            </a:pPr>
            <a:r>
              <a:rPr lang="fr-CA" sz="7200" dirty="0"/>
              <a:t> </a:t>
            </a:r>
          </a:p>
          <a:p>
            <a:pPr>
              <a:buNone/>
            </a:pPr>
            <a:r>
              <a:rPr lang="fr-CA" sz="7200" dirty="0"/>
              <a:t> </a:t>
            </a:r>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endParaRPr lang="fr-CA" dirty="0"/>
          </a:p>
          <a:p>
            <a:pPr lvl="0"/>
            <a:r>
              <a:rPr lang="fr-CA" dirty="0"/>
              <a:t>.</a:t>
            </a:r>
          </a:p>
          <a:p>
            <a:r>
              <a:rPr lang="fr-CA" dirty="0"/>
              <a:t> </a:t>
            </a:r>
          </a:p>
          <a:p>
            <a:endParaRPr lang="fr-CA" dirty="0"/>
          </a:p>
        </p:txBody>
      </p:sp>
      <p:pic>
        <p:nvPicPr>
          <p:cNvPr id="4" name="Image 3" descr="langage 1.jpg"/>
          <p:cNvPicPr/>
          <p:nvPr/>
        </p:nvPicPr>
        <p:blipFill>
          <a:blip r:embed="rId2" cstate="print"/>
          <a:stretch>
            <a:fillRect/>
          </a:stretch>
        </p:blipFill>
        <p:spPr>
          <a:xfrm>
            <a:off x="3714744" y="2500306"/>
            <a:ext cx="1943100" cy="1457325"/>
          </a:xfrm>
          <a:prstGeom prst="rect">
            <a:avLst/>
          </a:prstGeom>
        </p:spPr>
      </p:pic>
      <p:pic>
        <p:nvPicPr>
          <p:cNvPr id="5" name="Image 4" descr="math 1.jpg"/>
          <p:cNvPicPr/>
          <p:nvPr/>
        </p:nvPicPr>
        <p:blipFill>
          <a:blip r:embed="rId3" cstate="print"/>
          <a:stretch>
            <a:fillRect/>
          </a:stretch>
        </p:blipFill>
        <p:spPr>
          <a:xfrm>
            <a:off x="3428992" y="4857760"/>
            <a:ext cx="2387600" cy="1790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fontScale="92500" lnSpcReduction="10000"/>
          </a:bodyPr>
          <a:lstStyle/>
          <a:p>
            <a:pPr lvl="0" algn="ctr">
              <a:buNone/>
            </a:pPr>
            <a:r>
              <a:rPr lang="fr-CA" dirty="0"/>
              <a:t>la géographie</a:t>
            </a:r>
          </a:p>
          <a:p>
            <a:pPr algn="ctr">
              <a:buNone/>
            </a:pPr>
            <a:r>
              <a:rPr lang="fr-CA" dirty="0"/>
              <a:t> </a:t>
            </a:r>
          </a:p>
          <a:p>
            <a:pPr algn="ctr">
              <a:buNone/>
            </a:pPr>
            <a:r>
              <a:rPr lang="fr-CA" dirty="0"/>
              <a:t> </a:t>
            </a:r>
          </a:p>
          <a:p>
            <a:pPr lvl="0" algn="ctr">
              <a:buNone/>
            </a:pPr>
            <a:endParaRPr lang="fr-CA" dirty="0"/>
          </a:p>
          <a:p>
            <a:pPr lvl="0" algn="ctr">
              <a:buNone/>
            </a:pPr>
            <a:endParaRPr lang="fr-CA" dirty="0"/>
          </a:p>
          <a:p>
            <a:pPr lvl="0" algn="ctr">
              <a:buNone/>
            </a:pPr>
            <a:endParaRPr lang="fr-CA" dirty="0"/>
          </a:p>
          <a:p>
            <a:pPr lvl="0" algn="ctr">
              <a:buNone/>
            </a:pPr>
            <a:r>
              <a:rPr lang="fr-CA" dirty="0"/>
              <a:t>la vie pratique</a:t>
            </a:r>
          </a:p>
          <a:p>
            <a:pPr lvl="0" algn="ctr">
              <a:buNone/>
            </a:pPr>
            <a:endParaRPr lang="fr-CA" dirty="0"/>
          </a:p>
          <a:p>
            <a:pPr lvl="0" algn="ctr">
              <a:buNone/>
            </a:pPr>
            <a:endParaRPr lang="fr-CA" dirty="0"/>
          </a:p>
          <a:p>
            <a:pPr algn="ctr">
              <a:buNone/>
            </a:pPr>
            <a:r>
              <a:rPr lang="fr-CA" dirty="0"/>
              <a:t> </a:t>
            </a:r>
          </a:p>
          <a:p>
            <a:endParaRPr lang="fr-CA" dirty="0"/>
          </a:p>
        </p:txBody>
      </p:sp>
      <p:pic>
        <p:nvPicPr>
          <p:cNvPr id="4" name="Image 3" descr="IMG_0811.jpg"/>
          <p:cNvPicPr/>
          <p:nvPr/>
        </p:nvPicPr>
        <p:blipFill>
          <a:blip r:embed="rId2" cstate="print"/>
          <a:stretch>
            <a:fillRect/>
          </a:stretch>
        </p:blipFill>
        <p:spPr>
          <a:xfrm>
            <a:off x="3428992" y="1285860"/>
            <a:ext cx="2357454" cy="1857388"/>
          </a:xfrm>
          <a:prstGeom prst="rect">
            <a:avLst/>
          </a:prstGeom>
        </p:spPr>
      </p:pic>
      <p:pic>
        <p:nvPicPr>
          <p:cNvPr id="5" name="Image 4" descr="vie pratique 1.jpg"/>
          <p:cNvPicPr/>
          <p:nvPr/>
        </p:nvPicPr>
        <p:blipFill>
          <a:blip r:embed="rId3" cstate="print"/>
          <a:stretch>
            <a:fillRect/>
          </a:stretch>
        </p:blipFill>
        <p:spPr>
          <a:xfrm>
            <a:off x="3286116" y="4286256"/>
            <a:ext cx="2732090" cy="19240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8640" y="836712"/>
            <a:ext cx="8229600" cy="4669979"/>
          </a:xfrm>
        </p:spPr>
        <p:txBody>
          <a:bodyPr/>
          <a:lstStyle/>
          <a:p>
            <a:pPr lvl="0" algn="ctr">
              <a:buNone/>
            </a:pPr>
            <a:r>
              <a:rPr lang="fr-CA" dirty="0"/>
              <a:t>la vie sensorielle</a:t>
            </a:r>
          </a:p>
          <a:p>
            <a:pPr lvl="0" algn="ctr">
              <a:buNone/>
            </a:pPr>
            <a:endParaRPr lang="fr-CA" dirty="0"/>
          </a:p>
          <a:p>
            <a:pPr algn="ctr">
              <a:buNone/>
            </a:pPr>
            <a:r>
              <a:rPr lang="fr-CA" dirty="0"/>
              <a:t> </a:t>
            </a:r>
          </a:p>
          <a:p>
            <a:pPr algn="ctr">
              <a:buNone/>
            </a:pPr>
            <a:r>
              <a:rPr lang="fr-CA" dirty="0"/>
              <a:t> </a:t>
            </a:r>
          </a:p>
          <a:p>
            <a:pPr lvl="0" algn="ctr">
              <a:buNone/>
            </a:pPr>
            <a:endParaRPr lang="fr-CA" dirty="0"/>
          </a:p>
          <a:p>
            <a:pPr lvl="0" algn="ctr">
              <a:buNone/>
            </a:pPr>
            <a:r>
              <a:rPr lang="fr-CA" dirty="0"/>
              <a:t>la botanique et la zoologie</a:t>
            </a:r>
          </a:p>
          <a:p>
            <a:pPr algn="ctr"/>
            <a:endParaRPr lang="fr-CA" dirty="0"/>
          </a:p>
        </p:txBody>
      </p:sp>
      <p:pic>
        <p:nvPicPr>
          <p:cNvPr id="5" name="Image 4" descr="sensorielle 2.jpg"/>
          <p:cNvPicPr/>
          <p:nvPr/>
        </p:nvPicPr>
        <p:blipFill>
          <a:blip r:embed="rId2" cstate="print"/>
          <a:stretch>
            <a:fillRect/>
          </a:stretch>
        </p:blipFill>
        <p:spPr>
          <a:xfrm>
            <a:off x="3779912" y="1484784"/>
            <a:ext cx="1900245" cy="2247908"/>
          </a:xfrm>
          <a:prstGeom prst="rect">
            <a:avLst/>
          </a:prstGeom>
        </p:spPr>
      </p:pic>
      <p:pic>
        <p:nvPicPr>
          <p:cNvPr id="6" name="Image 5" descr="botanique 1.jpg"/>
          <p:cNvPicPr/>
          <p:nvPr/>
        </p:nvPicPr>
        <p:blipFill>
          <a:blip r:embed="rId3" cstate="print"/>
          <a:stretch>
            <a:fillRect/>
          </a:stretch>
        </p:blipFill>
        <p:spPr>
          <a:xfrm>
            <a:off x="2145958" y="4624384"/>
            <a:ext cx="2357454" cy="1500174"/>
          </a:xfrm>
          <a:prstGeom prst="rect">
            <a:avLst/>
          </a:prstGeom>
        </p:spPr>
      </p:pic>
      <p:pic>
        <p:nvPicPr>
          <p:cNvPr id="7" name="Image 6" descr="https://sites.google.com/site/annied4vallees/_/rsrc/1438433997922/home/photo%205%20%289%29.jpg?height=149&amp;width=200"/>
          <p:cNvPicPr/>
          <p:nvPr/>
        </p:nvPicPr>
        <p:blipFill>
          <a:blip r:embed="rId4"/>
          <a:srcRect/>
          <a:stretch>
            <a:fillRect/>
          </a:stretch>
        </p:blipFill>
        <p:spPr bwMode="auto">
          <a:xfrm>
            <a:off x="4932040" y="4624384"/>
            <a:ext cx="2357454" cy="153037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34473"/>
            <a:ext cx="8229600" cy="685801"/>
          </a:xfrm>
        </p:spPr>
        <p:txBody>
          <a:bodyPr>
            <a:normAutofit fontScale="90000"/>
          </a:bodyPr>
          <a:lstStyle/>
          <a:p>
            <a:r>
              <a:rPr lang="fr-CA" dirty="0"/>
              <a:t>Notre classe de maternelle c’est tout ça mais bien plus encore…</a:t>
            </a:r>
            <a:br>
              <a:rPr lang="fr-CA" dirty="0"/>
            </a:br>
            <a:endParaRPr lang="fr-CA" dirty="0"/>
          </a:p>
        </p:txBody>
      </p:sp>
      <p:sp>
        <p:nvSpPr>
          <p:cNvPr id="3" name="Espace réservé du contenu 2"/>
          <p:cNvSpPr>
            <a:spLocks noGrp="1"/>
          </p:cNvSpPr>
          <p:nvPr>
            <p:ph idx="1"/>
          </p:nvPr>
        </p:nvSpPr>
        <p:spPr>
          <a:xfrm>
            <a:off x="457200" y="2132856"/>
            <a:ext cx="8229600" cy="3993307"/>
          </a:xfrm>
        </p:spPr>
        <p:txBody>
          <a:bodyPr/>
          <a:lstStyle/>
          <a:p>
            <a:r>
              <a:rPr lang="fr-CA" dirty="0"/>
              <a:t>Nous jardinons car nous avons un potager</a:t>
            </a:r>
          </a:p>
        </p:txBody>
      </p:sp>
      <p:pic>
        <p:nvPicPr>
          <p:cNvPr id="4" name="Image 3" descr="https://sites.google.com/site/annied4vallees/_/rsrc/1438433842435/home/photo%202%20%2857%29.jpg?height=150&amp;width=200"/>
          <p:cNvPicPr/>
          <p:nvPr/>
        </p:nvPicPr>
        <p:blipFill>
          <a:blip r:embed="rId2"/>
          <a:srcRect/>
          <a:stretch>
            <a:fillRect/>
          </a:stretch>
        </p:blipFill>
        <p:spPr bwMode="auto">
          <a:xfrm>
            <a:off x="1857356" y="3214686"/>
            <a:ext cx="2547942" cy="2143140"/>
          </a:xfrm>
          <a:prstGeom prst="rect">
            <a:avLst/>
          </a:prstGeom>
          <a:noFill/>
          <a:ln w="9525">
            <a:noFill/>
            <a:miter lim="800000"/>
            <a:headEnd/>
            <a:tailEnd/>
          </a:ln>
        </p:spPr>
      </p:pic>
      <p:pic>
        <p:nvPicPr>
          <p:cNvPr id="5" name="Image 4" descr="IMG_1996.jpg"/>
          <p:cNvPicPr/>
          <p:nvPr/>
        </p:nvPicPr>
        <p:blipFill>
          <a:blip r:embed="rId3" cstate="print"/>
          <a:stretch>
            <a:fillRect/>
          </a:stretch>
        </p:blipFill>
        <p:spPr>
          <a:xfrm>
            <a:off x="4714876" y="3214686"/>
            <a:ext cx="2643206" cy="2143140"/>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587</TotalTime>
  <Words>3221</Words>
  <Application>Microsoft Office PowerPoint</Application>
  <PresentationFormat>Affichage à l'écran (4:3)</PresentationFormat>
  <Paragraphs>241</Paragraphs>
  <Slides>37</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Arial</vt:lpstr>
      <vt:lpstr>Calibri</vt:lpstr>
      <vt:lpstr>Comic Sans MS</vt:lpstr>
      <vt:lpstr>Segoe UI</vt:lpstr>
      <vt:lpstr>Thème Office</vt:lpstr>
      <vt:lpstr>Informations Maternelle Montessori de Chelsea</vt:lpstr>
      <vt:lpstr>La maternelle</vt:lpstr>
      <vt:lpstr>Présentation PowerPoint</vt:lpstr>
      <vt:lpstr>Mandat de la maternelle </vt:lpstr>
      <vt:lpstr>Mais que fait-on à la maternelle?</vt:lpstr>
      <vt:lpstr>Notre classe de maternelle se distingue par un riche  matériel Montessori qui a une place bien précise et qui est divisé en coins distincts </vt:lpstr>
      <vt:lpstr>Présentation PowerPoint</vt:lpstr>
      <vt:lpstr>Présentation PowerPoint</vt:lpstr>
      <vt:lpstr>Notre classe de maternelle c’est tout ça mais bien plus encore… </vt:lpstr>
      <vt:lpstr>Présentation PowerPoint</vt:lpstr>
      <vt:lpstr>Présentation PowerPoint</vt:lpstr>
      <vt:lpstr>Présentation PowerPoint</vt:lpstr>
      <vt:lpstr> </vt:lpstr>
      <vt:lpstr>Présentation PowerPoint</vt:lpstr>
      <vt:lpstr>Présentation PowerPoint</vt:lpstr>
      <vt:lpstr>Présentation PowerPoint</vt:lpstr>
      <vt:lpstr>On est bien dans notre univers ! </vt:lpstr>
      <vt:lpstr>Les jeux libres</vt:lpstr>
      <vt:lpstr>Horaire de l’école et de la classe</vt:lpstr>
      <vt:lpstr>Thèmes</vt:lpstr>
      <vt:lpstr>Présentation PowerPoint</vt:lpstr>
      <vt:lpstr>Activités Montessori et ateliers</vt:lpstr>
      <vt:lpstr>Portfolio</vt:lpstr>
      <vt:lpstr>Communication</vt:lpstr>
      <vt:lpstr>Spécialistes</vt:lpstr>
      <vt:lpstr>Conscience phonologique</vt:lpstr>
      <vt:lpstr>Conteur mystère</vt:lpstr>
      <vt:lpstr>Bibliothèque municipale de Chelsea</vt:lpstr>
      <vt:lpstr>Dîners, collations et bouteille d’eau</vt:lpstr>
      <vt:lpstr>Allergies</vt:lpstr>
      <vt:lpstr>Fête d’un enfant </vt:lpstr>
      <vt:lpstr>Identification des vêtements et du sac d’école</vt:lpstr>
      <vt:lpstr> </vt:lpstr>
      <vt:lpstr>Collaboration  </vt:lpstr>
      <vt:lpstr>Bulletins</vt:lpstr>
      <vt:lpstr>Vous pouvez venir en classe pour parler de votre travail ou encore d’une de vos passions! Les enfants adorent!  (À confirmer selon les directives de la santé publique)  </vt:lpstr>
      <vt:lpstr>Conclusion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Mais que fait-on à la maternelle?</dc:title>
  <dc:creator>Hewlett-Packard Company</dc:creator>
  <cp:lastModifiedBy>Annie Duchesne</cp:lastModifiedBy>
  <cp:revision>136</cp:revision>
  <cp:lastPrinted>2021-08-25T21:18:11Z</cp:lastPrinted>
  <dcterms:created xsi:type="dcterms:W3CDTF">2020-08-20T19:26:44Z</dcterms:created>
  <dcterms:modified xsi:type="dcterms:W3CDTF">2021-08-26T14:48:04Z</dcterms:modified>
</cp:coreProperties>
</file>