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68" r:id="rId5"/>
    <p:sldId id="269" r:id="rId6"/>
    <p:sldId id="270" r:id="rId7"/>
    <p:sldId id="272" r:id="rId8"/>
    <p:sldId id="273" r:id="rId9"/>
    <p:sldId id="275" r:id="rId10"/>
    <p:sldId id="274" r:id="rId11"/>
    <p:sldId id="276" r:id="rId12"/>
    <p:sldId id="277" r:id="rId13"/>
    <p:sldId id="260" r:id="rId14"/>
    <p:sldId id="258" r:id="rId15"/>
    <p:sldId id="259" r:id="rId16"/>
    <p:sldId id="261" r:id="rId17"/>
    <p:sldId id="262" r:id="rId18"/>
    <p:sldId id="263" r:id="rId19"/>
    <p:sldId id="265" r:id="rId20"/>
    <p:sldId id="267" r:id="rId21"/>
    <p:sldId id="278" r:id="rId22"/>
    <p:sldId id="264"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2" autoAdjust="0"/>
    <p:restoredTop sz="94660"/>
  </p:normalViewPr>
  <p:slideViewPr>
    <p:cSldViewPr snapToGrid="0">
      <p:cViewPr>
        <p:scale>
          <a:sx n="70" d="100"/>
          <a:sy n="70" d="100"/>
        </p:scale>
        <p:origin x="24" y="43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526211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3003643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56391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266257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3182924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79815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430861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686284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142515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1587090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119472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1/10/2021</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‹N°›</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72043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hyperlink" Target="https://www.alloprof.qc.ca/fr/eleves/bv/sciences/les-proprietes-de-la-matiere-s1002#les-proprietes-caracteristiques"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hyperlink" Target="https://www.alloprof.qc.ca/fr/eleves/bv/sciences/les-proprietes-de-la-matiere-s1002#les-proprietes-caracteristiques" TargetMode="External"/><Relationship Id="rId7" Type="http://schemas.openxmlformats.org/officeDocument/2006/relationships/image" Target="../media/image19.pn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emf"/></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hyperlink" Target="https://www.alloprof.qc.ca/fr/eleves/bv/sciences/les-types-de-reactions-chimiques-s1061#les-reactions-d-oxydation" TargetMode="External"/><Relationship Id="rId5" Type="http://schemas.openxmlformats.org/officeDocument/2006/relationships/hyperlink" Target="https://www.alloprof.qc.ca/fr/eleves/bv/sciences/la-photosynthese-et-la-respiration-cellulaire-s1246" TargetMode="External"/><Relationship Id="rId4" Type="http://schemas.openxmlformats.org/officeDocument/2006/relationships/hyperlink" Target="https://www.alloprof.qc.ca/fr/eleves/bv/sciences/les-types-de-reactions-chimiques-s1061#les-reactions-de-decomposition"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821" y="2121"/>
            <a:ext cx="12191980" cy="6857990"/>
          </a:xfrm>
          <a:prstGeom prst="rect">
            <a:avLst/>
          </a:prstGeom>
        </p:spPr>
      </p:pic>
      <p:sp>
        <p:nvSpPr>
          <p:cNvPr id="11" name="Rectangle 10">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678426" y="2111473"/>
            <a:ext cx="9906000" cy="3871143"/>
          </a:xfrm>
        </p:spPr>
        <p:txBody>
          <a:bodyPr>
            <a:normAutofit/>
          </a:bodyPr>
          <a:lstStyle/>
          <a:p>
            <a:pPr algn="ctr"/>
            <a:r>
              <a:rPr lang="fr-CA" sz="12000" dirty="0">
                <a:solidFill>
                  <a:srgbClr val="FFFFFF"/>
                </a:solidFill>
                <a:latin typeface="KG Tangled Up In You " panose="02000000000000000000" pitchFamily="2" charset="0"/>
              </a:rPr>
              <a:t>La matière</a:t>
            </a:r>
          </a:p>
        </p:txBody>
      </p:sp>
      <p:sp>
        <p:nvSpPr>
          <p:cNvPr id="13" name="Rectangle 12">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79377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anim calcmode="lin" valueType="num">
                                      <p:cBhvr>
                                        <p:cTn id="12" dur="2000" fill="hold"/>
                                        <p:tgtEl>
                                          <p:spTgt spid="2"/>
                                        </p:tgtEl>
                                        <p:attrNameLst>
                                          <p:attrName>ppt_w</p:attrName>
                                        </p:attrNameLst>
                                      </p:cBhvr>
                                      <p:tavLst>
                                        <p:tav tm="0" fmla="#ppt_w*sin(2.5*pi*$)">
                                          <p:val>
                                            <p:fltVal val="0"/>
                                          </p:val>
                                        </p:tav>
                                        <p:tav tm="100000">
                                          <p:val>
                                            <p:fltVal val="1"/>
                                          </p:val>
                                        </p:tav>
                                      </p:tavLst>
                                    </p:anim>
                                    <p:anim calcmode="lin" valueType="num">
                                      <p:cBhvr>
                                        <p:cTn id="13"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4"/>
                                        </p:tgtEl>
                                      </p:cBhvr>
                                    </p:cmd>
                                  </p:childTnLst>
                                </p:cTn>
                              </p:par>
                            </p:childTnLst>
                          </p:cTn>
                        </p:par>
                      </p:childTnLst>
                    </p:cTn>
                  </p:par>
                </p:childTnLst>
              </p:cTn>
              <p:nextCondLst>
                <p:cond evt="onClick" delay="0">
                  <p:tgtEl>
                    <p:spTgt spid="4"/>
                  </p:tgtEl>
                </p:cond>
              </p:nextCondLst>
            </p:seq>
            <p:video>
              <p:cMediaNode mute="1">
                <p:cTn id="19" repeatCount="indefinite" fill="hold" display="0">
                  <p:stCondLst>
                    <p:cond delay="indefinite"/>
                  </p:stCondLst>
                </p:cTn>
                <p:tgtEl>
                  <p:spTgt spid="4"/>
                </p:tgtEl>
              </p:cMediaNode>
            </p:video>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15" name="Zone de texte 16">
            <a:extLst>
              <a:ext uri="{FF2B5EF4-FFF2-40B4-BE49-F238E27FC236}">
                <a16:creationId xmlns:a16="http://schemas.microsoft.com/office/drawing/2014/main" id="{4CA6DF48-F6BF-41A3-9E57-47DB2EAFBEDF}"/>
              </a:ext>
            </a:extLst>
          </p:cNvPr>
          <p:cNvSpPr txBox="1"/>
          <p:nvPr/>
        </p:nvSpPr>
        <p:spPr>
          <a:xfrm>
            <a:off x="682387" y="2043710"/>
            <a:ext cx="6369363" cy="4615706"/>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000" b="1" dirty="0">
                <a:effectLst/>
                <a:latin typeface="Book Antiqua" panose="02040602050305030304" pitchFamily="18" charset="0"/>
                <a:ea typeface="Calibri" panose="020F0502020204030204" pitchFamily="34" charset="0"/>
                <a:cs typeface="Times New Roman" panose="02020603050405020304" pitchFamily="18" charset="0"/>
              </a:rPr>
              <a:t>La condensation signifie la transformation d’un gaz en un solide quand un gaz dégage de la chaleur.</a:t>
            </a:r>
          </a:p>
          <a:p>
            <a:pPr>
              <a:lnSpc>
                <a:spcPct val="107000"/>
              </a:lnSpc>
              <a:spcAft>
                <a:spcPts val="800"/>
              </a:spcAft>
            </a:pPr>
            <a:endParaRPr lang="fr-CA" sz="2000" b="1" dirty="0">
              <a:latin typeface="Book Antiqua" panose="02040602050305030304" pitchFamily="18" charset="0"/>
              <a:ea typeface="Calibri" panose="020F0502020204030204" pitchFamily="34" charset="0"/>
              <a:cs typeface="Times New Roman" panose="02020603050405020304" pitchFamily="18" charset="0"/>
            </a:endParaRPr>
          </a:p>
          <a:p>
            <a:pPr>
              <a:lnSpc>
                <a:spcPct val="107000"/>
              </a:lnSpc>
              <a:spcAft>
                <a:spcPts val="800"/>
              </a:spcAft>
            </a:pPr>
            <a:r>
              <a:rPr lang="fr-CA" sz="2000" b="1" dirty="0">
                <a:effectLst/>
                <a:latin typeface="Book Antiqua" panose="02040602050305030304" pitchFamily="18" charset="0"/>
                <a:ea typeface="Calibri" panose="020F0502020204030204" pitchFamily="34" charset="0"/>
                <a:cs typeface="Times New Roman" panose="02020603050405020304" pitchFamily="18" charset="0"/>
              </a:rPr>
              <a:t>Les flocons de neige en sont un exemple de condensation solide.</a:t>
            </a:r>
          </a:p>
        </p:txBody>
      </p:sp>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La condensation</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pic>
        <p:nvPicPr>
          <p:cNvPr id="3074" name="Picture 2" descr="Fenêtree embuées, comment régler le problème?">
            <a:extLst>
              <a:ext uri="{FF2B5EF4-FFF2-40B4-BE49-F238E27FC236}">
                <a16:creationId xmlns:a16="http://schemas.microsoft.com/office/drawing/2014/main" id="{6DD822EA-BDDA-412D-8CBC-031C5ACF9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490" y="4522513"/>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hotos - MétéoMédia">
            <a:extLst>
              <a:ext uri="{FF2B5EF4-FFF2-40B4-BE49-F238E27FC236}">
                <a16:creationId xmlns:a16="http://schemas.microsoft.com/office/drawing/2014/main" id="{6393C720-F52C-4F46-8B2D-B68EEE868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5284" y="4268943"/>
            <a:ext cx="2495337" cy="187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8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1000"/>
                                        <p:tgtEl>
                                          <p:spTgt spid="15">
                                            <p:txEl>
                                              <p:pRg st="0" end="0"/>
                                            </p:txEl>
                                          </p:spTgt>
                                        </p:tgtEl>
                                      </p:cBhvr>
                                    </p:animEffect>
                                    <p:anim calcmode="lin" valueType="num">
                                      <p:cBhvr>
                                        <p:cTn id="13"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Effect transition="in" filter="fade">
                                      <p:cBhvr>
                                        <p:cTn id="19" dur="1000"/>
                                        <p:tgtEl>
                                          <p:spTgt spid="15">
                                            <p:txEl>
                                              <p:pRg st="2" end="2"/>
                                            </p:txEl>
                                          </p:spTgt>
                                        </p:tgtEl>
                                      </p:cBhvr>
                                    </p:animEffect>
                                    <p:anim calcmode="lin" valueType="num">
                                      <p:cBhvr>
                                        <p:cTn id="20"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3074"/>
                                        </p:tgtEl>
                                        <p:attrNameLst>
                                          <p:attrName>style.visibility</p:attrName>
                                        </p:attrNameLst>
                                      </p:cBhvr>
                                      <p:to>
                                        <p:strVal val="visible"/>
                                      </p:to>
                                    </p:set>
                                    <p:animEffect transition="in" filter="randombar(horizontal)">
                                      <p:cBhvr>
                                        <p:cTn id="26" dur="500"/>
                                        <p:tgtEl>
                                          <p:spTgt spid="3074"/>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080"/>
                                        </p:tgtEl>
                                        <p:attrNameLst>
                                          <p:attrName>style.visibility</p:attrName>
                                        </p:attrNameLst>
                                      </p:cBhvr>
                                      <p:to>
                                        <p:strVal val="visible"/>
                                      </p:to>
                                    </p:set>
                                    <p:animEffect transition="in" filter="randombar(horizontal)">
                                      <p:cBhvr>
                                        <p:cTn id="31"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La solidification</a:t>
            </a:r>
          </a:p>
        </p:txBody>
      </p:sp>
      <p:sp>
        <p:nvSpPr>
          <p:cNvPr id="8" name="Zone de texte 17">
            <a:extLst>
              <a:ext uri="{FF2B5EF4-FFF2-40B4-BE49-F238E27FC236}">
                <a16:creationId xmlns:a16="http://schemas.microsoft.com/office/drawing/2014/main" id="{B1F7DC8B-3926-4D93-9EB9-5FD6DE76E7AC}"/>
              </a:ext>
            </a:extLst>
          </p:cNvPr>
          <p:cNvSpPr txBox="1"/>
          <p:nvPr/>
        </p:nvSpPr>
        <p:spPr>
          <a:xfrm>
            <a:off x="5654314" y="1685512"/>
            <a:ext cx="6471722" cy="3991954"/>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400" b="0" i="0" dirty="0">
                <a:solidFill>
                  <a:srgbClr val="000000"/>
                </a:solidFill>
                <a:effectLst/>
                <a:latin typeface="Chromatica"/>
              </a:rPr>
              <a:t>La </a:t>
            </a:r>
            <a:r>
              <a:rPr lang="fr-CA" sz="2400" b="1" i="0" dirty="0">
                <a:solidFill>
                  <a:srgbClr val="000000"/>
                </a:solidFill>
                <a:effectLst/>
                <a:latin typeface="Chromatica"/>
              </a:rPr>
              <a:t>solidification </a:t>
            </a:r>
            <a:r>
              <a:rPr lang="fr-CA" sz="2400" b="0" i="0" dirty="0">
                <a:solidFill>
                  <a:srgbClr val="000000"/>
                </a:solidFill>
                <a:effectLst/>
                <a:latin typeface="Chromatica"/>
              </a:rPr>
              <a:t>est le passage de l’état liquide à l’état solide. C’est le procédé inverse de la fusion. Il faut donc diminuer la température pour transformer une substance à l'état liquide initialement vers l'état solide.</a:t>
            </a:r>
            <a:endParaRPr lang="fr-CA" sz="22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image">
            <a:extLst>
              <a:ext uri="{FF2B5EF4-FFF2-40B4-BE49-F238E27FC236}">
                <a16:creationId xmlns:a16="http://schemas.microsoft.com/office/drawing/2014/main" id="{FC633AEC-9A42-4A12-8093-0CF956E37F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8511" y="3837198"/>
            <a:ext cx="3303327" cy="220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36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randombar(horizontal)">
                                      <p:cBhvr>
                                        <p:cTn id="19"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15" name="Zone de texte 16">
            <a:extLst>
              <a:ext uri="{FF2B5EF4-FFF2-40B4-BE49-F238E27FC236}">
                <a16:creationId xmlns:a16="http://schemas.microsoft.com/office/drawing/2014/main" id="{4CA6DF48-F6BF-41A3-9E57-47DB2EAFBEDF}"/>
              </a:ext>
            </a:extLst>
          </p:cNvPr>
          <p:cNvSpPr txBox="1"/>
          <p:nvPr/>
        </p:nvSpPr>
        <p:spPr>
          <a:xfrm>
            <a:off x="536404" y="1854091"/>
            <a:ext cx="6546784" cy="4615706"/>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000" b="0" i="0" dirty="0">
                <a:solidFill>
                  <a:srgbClr val="000000"/>
                </a:solidFill>
                <a:effectLst/>
                <a:latin typeface="Chromatica"/>
              </a:rPr>
              <a:t>La </a:t>
            </a:r>
            <a:r>
              <a:rPr lang="fr-CA" sz="2000" b="1" i="0" dirty="0">
                <a:solidFill>
                  <a:srgbClr val="000000"/>
                </a:solidFill>
                <a:effectLst/>
                <a:latin typeface="Chromatica"/>
              </a:rPr>
              <a:t>sublimation </a:t>
            </a:r>
            <a:r>
              <a:rPr lang="fr-CA" sz="2000" b="0" i="0" dirty="0">
                <a:solidFill>
                  <a:srgbClr val="000000"/>
                </a:solidFill>
                <a:effectLst/>
                <a:latin typeface="Chromatica"/>
              </a:rPr>
              <a:t>est le passage de l’état solide à l’état gazeux, lorsque le solide absorbe de la chaleur. Il faut noter que le solide ne se transforme pas en liquide avant de se transformer en gaz.</a:t>
            </a:r>
            <a:endParaRPr lang="fr-CA" sz="2000" b="1" dirty="0">
              <a:effectLst/>
              <a:latin typeface="Book Antiqua" panose="02040602050305030304" pitchFamily="18" charset="0"/>
              <a:ea typeface="Calibri" panose="020F0502020204030204" pitchFamily="34" charset="0"/>
              <a:cs typeface="Times New Roman" panose="02020603050405020304" pitchFamily="18" charset="0"/>
            </a:endParaRPr>
          </a:p>
        </p:txBody>
      </p:sp>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La sublimation</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pic>
        <p:nvPicPr>
          <p:cNvPr id="5122" name="Picture 2" descr="image">
            <a:extLst>
              <a:ext uri="{FF2B5EF4-FFF2-40B4-BE49-F238E27FC236}">
                <a16:creationId xmlns:a16="http://schemas.microsoft.com/office/drawing/2014/main" id="{A0BD6771-08BB-46A4-98CB-03CE226CB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033" y="3428999"/>
            <a:ext cx="5255525" cy="312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25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1000"/>
                                        <p:tgtEl>
                                          <p:spTgt spid="15">
                                            <p:txEl>
                                              <p:pRg st="0" end="0"/>
                                            </p:txEl>
                                          </p:spTgt>
                                        </p:tgtEl>
                                      </p:cBhvr>
                                    </p:animEffect>
                                    <p:anim calcmode="lin" valueType="num">
                                      <p:cBhvr>
                                        <p:cTn id="14"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randombar(horizontal)">
                                      <p:cBhvr>
                                        <p:cTn id="2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147122" y="-34555"/>
            <a:ext cx="12191980" cy="6857990"/>
          </a:xfrm>
          <a:prstGeom prst="rect">
            <a:avLst/>
          </a:prstGeom>
        </p:spPr>
      </p:pic>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210126" y="912951"/>
            <a:ext cx="9906000" cy="3871143"/>
          </a:xfrm>
        </p:spPr>
        <p:txBody>
          <a:bodyPr>
            <a:normAutofit/>
          </a:bodyPr>
          <a:lstStyle/>
          <a:p>
            <a:pPr algn="ctr"/>
            <a:r>
              <a:rPr lang="fr-CA" sz="12000" dirty="0">
                <a:solidFill>
                  <a:srgbClr val="FFFFFF"/>
                </a:solidFill>
                <a:latin typeface="KG Tangled Up In You " panose="02000000000000000000" pitchFamily="2" charset="0"/>
              </a:rPr>
              <a:t>Les propriétés de la matière</a:t>
            </a:r>
          </a:p>
        </p:txBody>
      </p: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76193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4"/>
                                        </p:tgtEl>
                                      </p:cBhvr>
                                    </p:cmd>
                                  </p:childTnLst>
                                </p:cTn>
                              </p:par>
                            </p:childTnLst>
                          </p:cTn>
                        </p:par>
                      </p:childTnLst>
                    </p:cTn>
                  </p:par>
                </p:childTnLst>
              </p:cTn>
              <p:nextCondLst>
                <p:cond evt="onClick" delay="0">
                  <p:tgtEl>
                    <p:spTgt spid="4"/>
                  </p:tgtEl>
                </p:cond>
              </p:nextCondLst>
            </p:seq>
            <p:video>
              <p:cMediaNode mute="1">
                <p:cTn id="30" repeatCount="indefinite" fill="hold" display="0">
                  <p:stCondLst>
                    <p:cond delay="indefinite"/>
                  </p:stCondLst>
                </p:cTn>
                <p:tgtEl>
                  <p:spTgt spid="4"/>
                </p:tgtEl>
              </p:cMediaNode>
            </p:vide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Rendu ADN">
            <a:extLst>
              <a:ext uri="{FF2B5EF4-FFF2-40B4-BE49-F238E27FC236}">
                <a16:creationId xmlns:a16="http://schemas.microsoft.com/office/drawing/2014/main" id="{AF2C1D9D-15DA-4956-A95A-1E7D7A0AC42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F29CB67-1D64-4C7D-9095-E63C81DBF3E0}"/>
              </a:ext>
            </a:extLst>
          </p:cNvPr>
          <p:cNvSpPr>
            <a:spLocks noGrp="1"/>
          </p:cNvSpPr>
          <p:nvPr>
            <p:ph type="title"/>
          </p:nvPr>
        </p:nvSpPr>
        <p:spPr>
          <a:xfrm>
            <a:off x="647700" y="871759"/>
            <a:ext cx="9906000" cy="1225556"/>
          </a:xfrm>
        </p:spPr>
        <p:txBody>
          <a:bodyPr vert="horz" lIns="91440" tIns="45720" rIns="91440" bIns="45720" rtlCol="0" anchor="t">
            <a:normAutofit fontScale="90000"/>
          </a:bodyPr>
          <a:lstStyle/>
          <a:p>
            <a:pPr algn="ctr"/>
            <a:r>
              <a:rPr lang="en-US" sz="8000" dirty="0">
                <a:solidFill>
                  <a:srgbClr val="FFFFFF"/>
                </a:solidFill>
                <a:latin typeface="KG Tangled Up In You " panose="02000000000000000000" pitchFamily="2" charset="0"/>
              </a:rPr>
              <a:t>LA MASSE</a:t>
            </a: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BCE447C2-13EF-48FD-B799-1AADED847E02}"/>
              </a:ext>
            </a:extLst>
          </p:cNvPr>
          <p:cNvSpPr txBox="1"/>
          <p:nvPr/>
        </p:nvSpPr>
        <p:spPr>
          <a:xfrm>
            <a:off x="800101" y="2382086"/>
            <a:ext cx="10591800" cy="3970318"/>
          </a:xfrm>
          <a:prstGeom prst="rect">
            <a:avLst/>
          </a:prstGeom>
          <a:noFill/>
        </p:spPr>
        <p:txBody>
          <a:bodyPr wrap="square" rtlCol="0">
            <a:spAutoFit/>
          </a:bodyPr>
          <a:lstStyle/>
          <a:p>
            <a:r>
              <a:rPr lang="fr-CA" sz="2800" dirty="0">
                <a:solidFill>
                  <a:schemeClr val="bg1"/>
                </a:solidFill>
                <a:latin typeface="Book Antiqua" panose="02040602050305030304" pitchFamily="18" charset="0"/>
              </a:rPr>
              <a:t>La </a:t>
            </a:r>
            <a:r>
              <a:rPr lang="fr-CA" sz="2800" b="1" u="sng" dirty="0">
                <a:solidFill>
                  <a:schemeClr val="bg1"/>
                </a:solidFill>
                <a:latin typeface="Book Antiqua" panose="02040602050305030304" pitchFamily="18" charset="0"/>
              </a:rPr>
              <a:t>MASSE </a:t>
            </a:r>
            <a:r>
              <a:rPr lang="fr-CA" sz="2800" dirty="0">
                <a:solidFill>
                  <a:schemeClr val="bg1"/>
                </a:solidFill>
                <a:latin typeface="Book Antiqua" panose="02040602050305030304" pitchFamily="18" charset="0"/>
              </a:rPr>
              <a:t>représente le poids d’un objet ou de quelque chose. Quand on mesure la masse de quelque chose, on mesure </a:t>
            </a:r>
            <a:r>
              <a:rPr lang="fr-CA" sz="2800" u="sng" dirty="0">
                <a:solidFill>
                  <a:schemeClr val="bg1"/>
                </a:solidFill>
                <a:latin typeface="Book Antiqua" panose="02040602050305030304" pitchFamily="18" charset="0"/>
              </a:rPr>
              <a:t>la quantité de matière dans un objet</a:t>
            </a:r>
            <a:r>
              <a:rPr lang="fr-CA" sz="2800" dirty="0">
                <a:solidFill>
                  <a:schemeClr val="bg1"/>
                </a:solidFill>
                <a:latin typeface="Book Antiqua" panose="02040602050305030304" pitchFamily="18" charset="0"/>
              </a:rPr>
              <a:t>.</a:t>
            </a:r>
          </a:p>
          <a:p>
            <a:endParaRPr lang="fr-CA" sz="2800" dirty="0">
              <a:solidFill>
                <a:schemeClr val="bg1"/>
              </a:solidFill>
              <a:latin typeface="Book Antiqua" panose="02040602050305030304" pitchFamily="18" charset="0"/>
            </a:endParaRPr>
          </a:p>
          <a:p>
            <a:r>
              <a:rPr lang="fr-CA" sz="2800" dirty="0">
                <a:solidFill>
                  <a:schemeClr val="bg1"/>
                </a:solidFill>
                <a:latin typeface="Book Antiqua" panose="02040602050305030304" pitchFamily="18" charset="0"/>
              </a:rPr>
              <a:t>La matière est composées de petites particules. Elles sont tellement petites qu’on ne peut les voir avec nos yeux.</a:t>
            </a:r>
          </a:p>
          <a:p>
            <a:endParaRPr lang="fr-CA" sz="2800" dirty="0">
              <a:solidFill>
                <a:schemeClr val="bg1"/>
              </a:solidFill>
              <a:latin typeface="Book Antiqua" panose="02040602050305030304" pitchFamily="18" charset="0"/>
            </a:endParaRPr>
          </a:p>
          <a:p>
            <a:r>
              <a:rPr lang="fr-CA" sz="2400" dirty="0">
                <a:solidFill>
                  <a:schemeClr val="bg1"/>
                </a:solidFill>
                <a:latin typeface="Book Antiqua" panose="02040602050305030304" pitchFamily="18" charset="0"/>
              </a:rPr>
              <a:t>La masse d’un objet dépend du nombre de particules dans cet objet. Plus il y a de particules, plus la masse est grande.</a:t>
            </a:r>
          </a:p>
        </p:txBody>
      </p:sp>
    </p:spTree>
    <p:extLst>
      <p:ext uri="{BB962C8B-B14F-4D97-AF65-F5344CB8AC3E}">
        <p14:creationId xmlns:p14="http://schemas.microsoft.com/office/powerpoint/2010/main" val="427462764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wipe(down)">
                                      <p:cBhvr>
                                        <p:cTn id="19" dur="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wipe(down)">
                                      <p:cBhvr>
                                        <p:cTn id="24"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Rendu ADN">
            <a:extLst>
              <a:ext uri="{FF2B5EF4-FFF2-40B4-BE49-F238E27FC236}">
                <a16:creationId xmlns:a16="http://schemas.microsoft.com/office/drawing/2014/main" id="{AF2C1D9D-15DA-4956-A95A-1E7D7A0AC42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F29CB67-1D64-4C7D-9095-E63C81DBF3E0}"/>
              </a:ext>
            </a:extLst>
          </p:cNvPr>
          <p:cNvSpPr>
            <a:spLocks noGrp="1"/>
          </p:cNvSpPr>
          <p:nvPr>
            <p:ph type="title"/>
          </p:nvPr>
        </p:nvSpPr>
        <p:spPr>
          <a:xfrm>
            <a:off x="647700" y="871759"/>
            <a:ext cx="9906000" cy="1225556"/>
          </a:xfrm>
        </p:spPr>
        <p:txBody>
          <a:bodyPr vert="horz" lIns="91440" tIns="45720" rIns="91440" bIns="45720" rtlCol="0" anchor="t">
            <a:normAutofit fontScale="90000"/>
          </a:bodyPr>
          <a:lstStyle/>
          <a:p>
            <a:pPr algn="ctr"/>
            <a:r>
              <a:rPr lang="en-US" sz="8000" dirty="0">
                <a:solidFill>
                  <a:srgbClr val="FFFFFF"/>
                </a:solidFill>
                <a:latin typeface="KG Tangled Up In You " panose="02000000000000000000" pitchFamily="2" charset="0"/>
              </a:rPr>
              <a:t>Le volume</a:t>
            </a: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BCE447C2-13EF-48FD-B799-1AADED847E02}"/>
              </a:ext>
            </a:extLst>
          </p:cNvPr>
          <p:cNvSpPr txBox="1"/>
          <p:nvPr/>
        </p:nvSpPr>
        <p:spPr>
          <a:xfrm>
            <a:off x="800101" y="2382086"/>
            <a:ext cx="10591800" cy="2462213"/>
          </a:xfrm>
          <a:prstGeom prst="rect">
            <a:avLst/>
          </a:prstGeom>
          <a:noFill/>
        </p:spPr>
        <p:txBody>
          <a:bodyPr wrap="square" rtlCol="0">
            <a:spAutoFit/>
          </a:bodyPr>
          <a:lstStyle/>
          <a:p>
            <a:pPr>
              <a:lnSpc>
                <a:spcPct val="150000"/>
              </a:lnSpc>
            </a:pPr>
            <a:r>
              <a:rPr lang="fr-CA" sz="2800" dirty="0">
                <a:solidFill>
                  <a:schemeClr val="bg1"/>
                </a:solidFill>
                <a:latin typeface="Book Antiqua" panose="02040602050305030304" pitchFamily="18" charset="0"/>
              </a:rPr>
              <a:t>Le volume est l’espace qu’occupe la matière. Plus l’objet est grand, plus son volume est grand. Cependant, si un objet a un grand volume , ça ne veut pas dire qu’il aura la même masse.</a:t>
            </a:r>
          </a:p>
          <a:p>
            <a:endParaRPr lang="fr-CA" sz="28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35916740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24522"/>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6000" dirty="0">
                <a:solidFill>
                  <a:srgbClr val="FFFFFF"/>
                </a:solidFill>
                <a:latin typeface="KG Tangled Up In You " panose="02000000000000000000" pitchFamily="2" charset="0"/>
              </a:rPr>
              <a:t>Les </a:t>
            </a:r>
            <a:r>
              <a:rPr lang="en-US" sz="6000" dirty="0" err="1">
                <a:solidFill>
                  <a:srgbClr val="FFFFFF"/>
                </a:solidFill>
                <a:latin typeface="KG Tangled Up In You " panose="02000000000000000000" pitchFamily="2" charset="0"/>
              </a:rPr>
              <a:t>propriétés</a:t>
            </a:r>
            <a:r>
              <a:rPr lang="en-US" sz="6000" dirty="0">
                <a:solidFill>
                  <a:srgbClr val="FFFFFF"/>
                </a:solidFill>
                <a:latin typeface="KG Tangled Up In You " panose="02000000000000000000" pitchFamily="2" charset="0"/>
              </a:rPr>
              <a:t> de la matière…                                                                      </a:t>
            </a:r>
            <a:r>
              <a:rPr lang="en-US" sz="6000" dirty="0" err="1">
                <a:solidFill>
                  <a:srgbClr val="FFFFFF"/>
                </a:solidFill>
                <a:latin typeface="KG Tangled Up In You " panose="02000000000000000000" pitchFamily="2" charset="0"/>
              </a:rPr>
              <a:t>ça</a:t>
            </a:r>
            <a:r>
              <a:rPr lang="en-US" sz="6000" dirty="0">
                <a:solidFill>
                  <a:srgbClr val="FFFFFF"/>
                </a:solidFill>
                <a:latin typeface="KG Tangled Up In You " panose="02000000000000000000" pitchFamily="2" charset="0"/>
              </a:rPr>
              <a:t> mange quoi </a:t>
            </a:r>
            <a:r>
              <a:rPr lang="en-US" sz="6000" dirty="0" err="1">
                <a:solidFill>
                  <a:srgbClr val="FFFFFF"/>
                </a:solidFill>
                <a:latin typeface="KG Tangled Up In You " panose="02000000000000000000" pitchFamily="2" charset="0"/>
              </a:rPr>
              <a:t>en</a:t>
            </a:r>
            <a:r>
              <a:rPr lang="en-US" sz="6000" dirty="0">
                <a:solidFill>
                  <a:srgbClr val="FFFFFF"/>
                </a:solidFill>
                <a:latin typeface="KG Tangled Up In You " panose="02000000000000000000" pitchFamily="2" charset="0"/>
              </a:rPr>
              <a:t> hiver?</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682171" y="2554162"/>
            <a:ext cx="10709729" cy="1958934"/>
          </a:xfrm>
          <a:prstGeom prst="rect">
            <a:avLst/>
          </a:prstGeom>
          <a:noFill/>
        </p:spPr>
        <p:txBody>
          <a:bodyPr wrap="square" rtlCol="0">
            <a:spAutoFit/>
          </a:bodyPr>
          <a:lstStyle/>
          <a:p>
            <a:pPr>
              <a:lnSpc>
                <a:spcPct val="150000"/>
              </a:lnSpc>
            </a:pPr>
            <a:r>
              <a:rPr lang="fr-CA" sz="2800" b="1" dirty="0">
                <a:solidFill>
                  <a:schemeClr val="bg1"/>
                </a:solidFill>
                <a:latin typeface="Comic Sans MS" panose="030F0702030302020204" pitchFamily="66" charset="0"/>
                <a:cs typeface="Times New Roman" panose="02020603050405020304" pitchFamily="18" charset="0"/>
              </a:rPr>
              <a:t>C’est ce qui nous permet de classer la matière. En d’autres mots, ce sont les caractéristiques que l’on peut observer et  qui nous permettent de la décrire.</a:t>
            </a:r>
            <a:endParaRPr lang="fr-CA" sz="2800" dirty="0">
              <a:solidFill>
                <a:schemeClr val="bg1"/>
              </a:solidFill>
            </a:endParaRPr>
          </a:p>
        </p:txBody>
      </p:sp>
      <p:sp>
        <p:nvSpPr>
          <p:cNvPr id="3" name="ZoneTexte 2">
            <a:extLst>
              <a:ext uri="{FF2B5EF4-FFF2-40B4-BE49-F238E27FC236}">
                <a16:creationId xmlns:a16="http://schemas.microsoft.com/office/drawing/2014/main" id="{912971BD-8CFC-498C-A2F0-2562186E795D}"/>
              </a:ext>
            </a:extLst>
          </p:cNvPr>
          <p:cNvSpPr txBox="1"/>
          <p:nvPr/>
        </p:nvSpPr>
        <p:spPr>
          <a:xfrm rot="20243462">
            <a:off x="1180399" y="4912666"/>
            <a:ext cx="1347337" cy="923330"/>
          </a:xfrm>
          <a:prstGeom prst="rect">
            <a:avLst/>
          </a:prstGeom>
          <a:noFill/>
        </p:spPr>
        <p:txBody>
          <a:bodyPr wrap="square" rtlCol="0">
            <a:spAutoFit/>
          </a:bodyPr>
          <a:lstStyle/>
          <a:p>
            <a:r>
              <a:rPr lang="fr-CA" sz="5400" dirty="0">
                <a:solidFill>
                  <a:schemeClr val="bg1"/>
                </a:solidFill>
                <a:latin typeface="KG Tangled Up In You " panose="02000000000000000000" pitchFamily="2" charset="0"/>
              </a:rPr>
              <a:t>GOÛT</a:t>
            </a:r>
          </a:p>
        </p:txBody>
      </p:sp>
      <p:sp>
        <p:nvSpPr>
          <p:cNvPr id="13" name="ZoneTexte 12">
            <a:extLst>
              <a:ext uri="{FF2B5EF4-FFF2-40B4-BE49-F238E27FC236}">
                <a16:creationId xmlns:a16="http://schemas.microsoft.com/office/drawing/2014/main" id="{F9926C99-5D1A-463B-A3AD-CC9CE1437B1D}"/>
              </a:ext>
            </a:extLst>
          </p:cNvPr>
          <p:cNvSpPr txBox="1"/>
          <p:nvPr/>
        </p:nvSpPr>
        <p:spPr>
          <a:xfrm rot="20023557">
            <a:off x="3559878" y="4832231"/>
            <a:ext cx="1906157" cy="923330"/>
          </a:xfrm>
          <a:prstGeom prst="rect">
            <a:avLst/>
          </a:prstGeom>
          <a:noFill/>
        </p:spPr>
        <p:txBody>
          <a:bodyPr wrap="square" rtlCol="0">
            <a:spAutoFit/>
          </a:bodyPr>
          <a:lstStyle/>
          <a:p>
            <a:r>
              <a:rPr lang="fr-CA" sz="5400" dirty="0">
                <a:solidFill>
                  <a:schemeClr val="bg1"/>
                </a:solidFill>
                <a:latin typeface="KG Tangled Up In You " panose="02000000000000000000" pitchFamily="2" charset="0"/>
              </a:rPr>
              <a:t>COULEUR</a:t>
            </a:r>
          </a:p>
        </p:txBody>
      </p:sp>
      <p:sp>
        <p:nvSpPr>
          <p:cNvPr id="15" name="ZoneTexte 14">
            <a:extLst>
              <a:ext uri="{FF2B5EF4-FFF2-40B4-BE49-F238E27FC236}">
                <a16:creationId xmlns:a16="http://schemas.microsoft.com/office/drawing/2014/main" id="{5E6224DB-9FB5-4DC7-8981-2C715A9651C7}"/>
              </a:ext>
            </a:extLst>
          </p:cNvPr>
          <p:cNvSpPr txBox="1"/>
          <p:nvPr/>
        </p:nvSpPr>
        <p:spPr>
          <a:xfrm rot="1066067">
            <a:off x="6693468" y="4984278"/>
            <a:ext cx="2320878" cy="923330"/>
          </a:xfrm>
          <a:prstGeom prst="rect">
            <a:avLst/>
          </a:prstGeom>
          <a:noFill/>
        </p:spPr>
        <p:txBody>
          <a:bodyPr wrap="square" rtlCol="0">
            <a:spAutoFit/>
          </a:bodyPr>
          <a:lstStyle/>
          <a:p>
            <a:r>
              <a:rPr lang="fr-CA" sz="5400" dirty="0">
                <a:solidFill>
                  <a:schemeClr val="bg1"/>
                </a:solidFill>
                <a:latin typeface="KG Tangled Up In You " panose="02000000000000000000" pitchFamily="2" charset="0"/>
              </a:rPr>
              <a:t>TEXTURE</a:t>
            </a:r>
          </a:p>
        </p:txBody>
      </p:sp>
      <p:sp>
        <p:nvSpPr>
          <p:cNvPr id="17" name="ZoneTexte 16">
            <a:extLst>
              <a:ext uri="{FF2B5EF4-FFF2-40B4-BE49-F238E27FC236}">
                <a16:creationId xmlns:a16="http://schemas.microsoft.com/office/drawing/2014/main" id="{BEA7842F-73AE-4E0F-9B5A-DDA94C78D92F}"/>
              </a:ext>
            </a:extLst>
          </p:cNvPr>
          <p:cNvSpPr txBox="1"/>
          <p:nvPr/>
        </p:nvSpPr>
        <p:spPr>
          <a:xfrm rot="20535427">
            <a:off x="9503723" y="4615301"/>
            <a:ext cx="1788615" cy="923330"/>
          </a:xfrm>
          <a:prstGeom prst="rect">
            <a:avLst/>
          </a:prstGeom>
          <a:noFill/>
        </p:spPr>
        <p:txBody>
          <a:bodyPr wrap="square" rtlCol="0">
            <a:spAutoFit/>
          </a:bodyPr>
          <a:lstStyle/>
          <a:p>
            <a:pPr algn="ctr"/>
            <a:r>
              <a:rPr lang="fr-CA" sz="5400" dirty="0">
                <a:solidFill>
                  <a:schemeClr val="bg1"/>
                </a:solidFill>
                <a:latin typeface="KG Tangled Up In You " panose="02000000000000000000" pitchFamily="2" charset="0"/>
              </a:rPr>
              <a:t>ÉTAT</a:t>
            </a:r>
          </a:p>
        </p:txBody>
      </p:sp>
    </p:spTree>
    <p:extLst>
      <p:ext uri="{BB962C8B-B14F-4D97-AF65-F5344CB8AC3E}">
        <p14:creationId xmlns:p14="http://schemas.microsoft.com/office/powerpoint/2010/main" val="192652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wipe(down)">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580">
                                          <p:stCondLst>
                                            <p:cond delay="0"/>
                                          </p:stCondLst>
                                        </p:cTn>
                                        <p:tgtEl>
                                          <p:spTgt spid="3"/>
                                        </p:tgtEl>
                                      </p:cBhvr>
                                    </p:animEffect>
                                    <p:anim calcmode="lin" valueType="num">
                                      <p:cBhvr>
                                        <p:cTn id="31"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gtEl>
                                      </p:cBhvr>
                                      <p:to x="100000" y="60000"/>
                                    </p:animScale>
                                    <p:animScale>
                                      <p:cBhvr>
                                        <p:cTn id="37" dur="166" decel="50000">
                                          <p:stCondLst>
                                            <p:cond delay="676"/>
                                          </p:stCondLst>
                                        </p:cTn>
                                        <p:tgtEl>
                                          <p:spTgt spid="3"/>
                                        </p:tgtEl>
                                      </p:cBhvr>
                                      <p:to x="100000" y="100000"/>
                                    </p:animScale>
                                    <p:animScale>
                                      <p:cBhvr>
                                        <p:cTn id="38" dur="26">
                                          <p:stCondLst>
                                            <p:cond delay="1312"/>
                                          </p:stCondLst>
                                        </p:cTn>
                                        <p:tgtEl>
                                          <p:spTgt spid="3"/>
                                        </p:tgtEl>
                                      </p:cBhvr>
                                      <p:to x="100000" y="80000"/>
                                    </p:animScale>
                                    <p:animScale>
                                      <p:cBhvr>
                                        <p:cTn id="39" dur="166" decel="50000">
                                          <p:stCondLst>
                                            <p:cond delay="1338"/>
                                          </p:stCondLst>
                                        </p:cTn>
                                        <p:tgtEl>
                                          <p:spTgt spid="3"/>
                                        </p:tgtEl>
                                      </p:cBhvr>
                                      <p:to x="100000" y="100000"/>
                                    </p:animScale>
                                    <p:animScale>
                                      <p:cBhvr>
                                        <p:cTn id="40" dur="26">
                                          <p:stCondLst>
                                            <p:cond delay="1642"/>
                                          </p:stCondLst>
                                        </p:cTn>
                                        <p:tgtEl>
                                          <p:spTgt spid="3"/>
                                        </p:tgtEl>
                                      </p:cBhvr>
                                      <p:to x="100000" y="90000"/>
                                    </p:animScale>
                                    <p:animScale>
                                      <p:cBhvr>
                                        <p:cTn id="41" dur="166" decel="50000">
                                          <p:stCondLst>
                                            <p:cond delay="1668"/>
                                          </p:stCondLst>
                                        </p:cTn>
                                        <p:tgtEl>
                                          <p:spTgt spid="3"/>
                                        </p:tgtEl>
                                      </p:cBhvr>
                                      <p:to x="100000" y="100000"/>
                                    </p:animScale>
                                    <p:animScale>
                                      <p:cBhvr>
                                        <p:cTn id="42" dur="26">
                                          <p:stCondLst>
                                            <p:cond delay="1808"/>
                                          </p:stCondLst>
                                        </p:cTn>
                                        <p:tgtEl>
                                          <p:spTgt spid="3"/>
                                        </p:tgtEl>
                                      </p:cBhvr>
                                      <p:to x="100000" y="95000"/>
                                    </p:animScale>
                                    <p:animScale>
                                      <p:cBhvr>
                                        <p:cTn id="43" dur="166" decel="50000">
                                          <p:stCondLst>
                                            <p:cond delay="1834"/>
                                          </p:stCondLst>
                                        </p:cTn>
                                        <p:tgtEl>
                                          <p:spTgt spid="3"/>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Effect transition="in" filter="wipe(down)">
                                      <p:cBhvr>
                                        <p:cTn id="48" dur="580">
                                          <p:stCondLst>
                                            <p:cond delay="0"/>
                                          </p:stCondLst>
                                        </p:cTn>
                                        <p:tgtEl>
                                          <p:spTgt spid="13">
                                            <p:txEl>
                                              <p:pRg st="0" end="0"/>
                                            </p:txEl>
                                          </p:spTgt>
                                        </p:tgtEl>
                                      </p:cBhvr>
                                    </p:animEffect>
                                    <p:anim calcmode="lin" valueType="num">
                                      <p:cBhvr>
                                        <p:cTn id="49" dur="1822" tmFilter="0,0; 0.14,0.36; 0.43,0.73; 0.71,0.91; 1.0,1.0">
                                          <p:stCondLst>
                                            <p:cond delay="0"/>
                                          </p:stCondLst>
                                        </p:cTn>
                                        <p:tgtEl>
                                          <p:spTgt spid="13">
                                            <p:txEl>
                                              <p:pRg st="0" end="0"/>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3">
                                            <p:txEl>
                                              <p:pRg st="0" end="0"/>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3">
                                            <p:txEl>
                                              <p:pRg st="0" end="0"/>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3">
                                            <p:txEl>
                                              <p:pRg st="0" end="0"/>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3">
                                            <p:txEl>
                                              <p:pRg st="0" end="0"/>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13">
                                            <p:txEl>
                                              <p:pRg st="0" end="0"/>
                                            </p:txEl>
                                          </p:spTgt>
                                        </p:tgtEl>
                                      </p:cBhvr>
                                      <p:to x="100000" y="60000"/>
                                    </p:animScale>
                                    <p:animScale>
                                      <p:cBhvr>
                                        <p:cTn id="55" dur="166" decel="50000">
                                          <p:stCondLst>
                                            <p:cond delay="676"/>
                                          </p:stCondLst>
                                        </p:cTn>
                                        <p:tgtEl>
                                          <p:spTgt spid="13">
                                            <p:txEl>
                                              <p:pRg st="0" end="0"/>
                                            </p:txEl>
                                          </p:spTgt>
                                        </p:tgtEl>
                                      </p:cBhvr>
                                      <p:to x="100000" y="100000"/>
                                    </p:animScale>
                                    <p:animScale>
                                      <p:cBhvr>
                                        <p:cTn id="56" dur="26">
                                          <p:stCondLst>
                                            <p:cond delay="1312"/>
                                          </p:stCondLst>
                                        </p:cTn>
                                        <p:tgtEl>
                                          <p:spTgt spid="13">
                                            <p:txEl>
                                              <p:pRg st="0" end="0"/>
                                            </p:txEl>
                                          </p:spTgt>
                                        </p:tgtEl>
                                      </p:cBhvr>
                                      <p:to x="100000" y="80000"/>
                                    </p:animScale>
                                    <p:animScale>
                                      <p:cBhvr>
                                        <p:cTn id="57" dur="166" decel="50000">
                                          <p:stCondLst>
                                            <p:cond delay="1338"/>
                                          </p:stCondLst>
                                        </p:cTn>
                                        <p:tgtEl>
                                          <p:spTgt spid="13">
                                            <p:txEl>
                                              <p:pRg st="0" end="0"/>
                                            </p:txEl>
                                          </p:spTgt>
                                        </p:tgtEl>
                                      </p:cBhvr>
                                      <p:to x="100000" y="100000"/>
                                    </p:animScale>
                                    <p:animScale>
                                      <p:cBhvr>
                                        <p:cTn id="58" dur="26">
                                          <p:stCondLst>
                                            <p:cond delay="1642"/>
                                          </p:stCondLst>
                                        </p:cTn>
                                        <p:tgtEl>
                                          <p:spTgt spid="13">
                                            <p:txEl>
                                              <p:pRg st="0" end="0"/>
                                            </p:txEl>
                                          </p:spTgt>
                                        </p:tgtEl>
                                      </p:cBhvr>
                                      <p:to x="100000" y="90000"/>
                                    </p:animScale>
                                    <p:animScale>
                                      <p:cBhvr>
                                        <p:cTn id="59" dur="166" decel="50000">
                                          <p:stCondLst>
                                            <p:cond delay="1668"/>
                                          </p:stCondLst>
                                        </p:cTn>
                                        <p:tgtEl>
                                          <p:spTgt spid="13">
                                            <p:txEl>
                                              <p:pRg st="0" end="0"/>
                                            </p:txEl>
                                          </p:spTgt>
                                        </p:tgtEl>
                                      </p:cBhvr>
                                      <p:to x="100000" y="100000"/>
                                    </p:animScale>
                                    <p:animScale>
                                      <p:cBhvr>
                                        <p:cTn id="60" dur="26">
                                          <p:stCondLst>
                                            <p:cond delay="1808"/>
                                          </p:stCondLst>
                                        </p:cTn>
                                        <p:tgtEl>
                                          <p:spTgt spid="13">
                                            <p:txEl>
                                              <p:pRg st="0" end="0"/>
                                            </p:txEl>
                                          </p:spTgt>
                                        </p:tgtEl>
                                      </p:cBhvr>
                                      <p:to x="100000" y="95000"/>
                                    </p:animScale>
                                    <p:animScale>
                                      <p:cBhvr>
                                        <p:cTn id="61" dur="166" decel="50000">
                                          <p:stCondLst>
                                            <p:cond delay="1834"/>
                                          </p:stCondLst>
                                        </p:cTn>
                                        <p:tgtEl>
                                          <p:spTgt spid="13">
                                            <p:txEl>
                                              <p:pRg st="0" end="0"/>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wipe(down)">
                                      <p:cBhvr>
                                        <p:cTn id="66" dur="580">
                                          <p:stCondLst>
                                            <p:cond delay="0"/>
                                          </p:stCondLst>
                                        </p:cTn>
                                        <p:tgtEl>
                                          <p:spTgt spid="15"/>
                                        </p:tgtEl>
                                      </p:cBhvr>
                                    </p:animEffect>
                                    <p:anim calcmode="lin" valueType="num">
                                      <p:cBhvr>
                                        <p:cTn id="67"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2" dur="26">
                                          <p:stCondLst>
                                            <p:cond delay="650"/>
                                          </p:stCondLst>
                                        </p:cTn>
                                        <p:tgtEl>
                                          <p:spTgt spid="15"/>
                                        </p:tgtEl>
                                      </p:cBhvr>
                                      <p:to x="100000" y="60000"/>
                                    </p:animScale>
                                    <p:animScale>
                                      <p:cBhvr>
                                        <p:cTn id="73" dur="166" decel="50000">
                                          <p:stCondLst>
                                            <p:cond delay="676"/>
                                          </p:stCondLst>
                                        </p:cTn>
                                        <p:tgtEl>
                                          <p:spTgt spid="15"/>
                                        </p:tgtEl>
                                      </p:cBhvr>
                                      <p:to x="100000" y="100000"/>
                                    </p:animScale>
                                    <p:animScale>
                                      <p:cBhvr>
                                        <p:cTn id="74" dur="26">
                                          <p:stCondLst>
                                            <p:cond delay="1312"/>
                                          </p:stCondLst>
                                        </p:cTn>
                                        <p:tgtEl>
                                          <p:spTgt spid="15"/>
                                        </p:tgtEl>
                                      </p:cBhvr>
                                      <p:to x="100000" y="80000"/>
                                    </p:animScale>
                                    <p:animScale>
                                      <p:cBhvr>
                                        <p:cTn id="75" dur="166" decel="50000">
                                          <p:stCondLst>
                                            <p:cond delay="1338"/>
                                          </p:stCondLst>
                                        </p:cTn>
                                        <p:tgtEl>
                                          <p:spTgt spid="15"/>
                                        </p:tgtEl>
                                      </p:cBhvr>
                                      <p:to x="100000" y="100000"/>
                                    </p:animScale>
                                    <p:animScale>
                                      <p:cBhvr>
                                        <p:cTn id="76" dur="26">
                                          <p:stCondLst>
                                            <p:cond delay="1642"/>
                                          </p:stCondLst>
                                        </p:cTn>
                                        <p:tgtEl>
                                          <p:spTgt spid="15"/>
                                        </p:tgtEl>
                                      </p:cBhvr>
                                      <p:to x="100000" y="90000"/>
                                    </p:animScale>
                                    <p:animScale>
                                      <p:cBhvr>
                                        <p:cTn id="77" dur="166" decel="50000">
                                          <p:stCondLst>
                                            <p:cond delay="1668"/>
                                          </p:stCondLst>
                                        </p:cTn>
                                        <p:tgtEl>
                                          <p:spTgt spid="15"/>
                                        </p:tgtEl>
                                      </p:cBhvr>
                                      <p:to x="100000" y="100000"/>
                                    </p:animScale>
                                    <p:animScale>
                                      <p:cBhvr>
                                        <p:cTn id="78" dur="26">
                                          <p:stCondLst>
                                            <p:cond delay="1808"/>
                                          </p:stCondLst>
                                        </p:cTn>
                                        <p:tgtEl>
                                          <p:spTgt spid="15"/>
                                        </p:tgtEl>
                                      </p:cBhvr>
                                      <p:to x="100000" y="95000"/>
                                    </p:animScale>
                                    <p:animScale>
                                      <p:cBhvr>
                                        <p:cTn id="79" dur="166" decel="50000">
                                          <p:stCondLst>
                                            <p:cond delay="1834"/>
                                          </p:stCondLst>
                                        </p:cTn>
                                        <p:tgtEl>
                                          <p:spTgt spid="15"/>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wipe(down)">
                                      <p:cBhvr>
                                        <p:cTn id="84" dur="580">
                                          <p:stCondLst>
                                            <p:cond delay="0"/>
                                          </p:stCondLst>
                                        </p:cTn>
                                        <p:tgtEl>
                                          <p:spTgt spid="17"/>
                                        </p:tgtEl>
                                      </p:cBhvr>
                                    </p:animEffect>
                                    <p:anim calcmode="lin" valueType="num">
                                      <p:cBhvr>
                                        <p:cTn id="85"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90" dur="26">
                                          <p:stCondLst>
                                            <p:cond delay="650"/>
                                          </p:stCondLst>
                                        </p:cTn>
                                        <p:tgtEl>
                                          <p:spTgt spid="17"/>
                                        </p:tgtEl>
                                      </p:cBhvr>
                                      <p:to x="100000" y="60000"/>
                                    </p:animScale>
                                    <p:animScale>
                                      <p:cBhvr>
                                        <p:cTn id="91" dur="166" decel="50000">
                                          <p:stCondLst>
                                            <p:cond delay="676"/>
                                          </p:stCondLst>
                                        </p:cTn>
                                        <p:tgtEl>
                                          <p:spTgt spid="17"/>
                                        </p:tgtEl>
                                      </p:cBhvr>
                                      <p:to x="100000" y="100000"/>
                                    </p:animScale>
                                    <p:animScale>
                                      <p:cBhvr>
                                        <p:cTn id="92" dur="26">
                                          <p:stCondLst>
                                            <p:cond delay="1312"/>
                                          </p:stCondLst>
                                        </p:cTn>
                                        <p:tgtEl>
                                          <p:spTgt spid="17"/>
                                        </p:tgtEl>
                                      </p:cBhvr>
                                      <p:to x="100000" y="80000"/>
                                    </p:animScale>
                                    <p:animScale>
                                      <p:cBhvr>
                                        <p:cTn id="93" dur="166" decel="50000">
                                          <p:stCondLst>
                                            <p:cond delay="1338"/>
                                          </p:stCondLst>
                                        </p:cTn>
                                        <p:tgtEl>
                                          <p:spTgt spid="17"/>
                                        </p:tgtEl>
                                      </p:cBhvr>
                                      <p:to x="100000" y="100000"/>
                                    </p:animScale>
                                    <p:animScale>
                                      <p:cBhvr>
                                        <p:cTn id="94" dur="26">
                                          <p:stCondLst>
                                            <p:cond delay="1642"/>
                                          </p:stCondLst>
                                        </p:cTn>
                                        <p:tgtEl>
                                          <p:spTgt spid="17"/>
                                        </p:tgtEl>
                                      </p:cBhvr>
                                      <p:to x="100000" y="90000"/>
                                    </p:animScale>
                                    <p:animScale>
                                      <p:cBhvr>
                                        <p:cTn id="95" dur="166" decel="50000">
                                          <p:stCondLst>
                                            <p:cond delay="1668"/>
                                          </p:stCondLst>
                                        </p:cTn>
                                        <p:tgtEl>
                                          <p:spTgt spid="17"/>
                                        </p:tgtEl>
                                      </p:cBhvr>
                                      <p:to x="100000" y="100000"/>
                                    </p:animScale>
                                    <p:animScale>
                                      <p:cBhvr>
                                        <p:cTn id="96" dur="26">
                                          <p:stCondLst>
                                            <p:cond delay="1808"/>
                                          </p:stCondLst>
                                        </p:cTn>
                                        <p:tgtEl>
                                          <p:spTgt spid="17"/>
                                        </p:tgtEl>
                                      </p:cBhvr>
                                      <p:to x="100000" y="95000"/>
                                    </p:animScale>
                                    <p:animScale>
                                      <p:cBhvr>
                                        <p:cTn id="97"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5"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8000" u="sng" dirty="0">
                <a:solidFill>
                  <a:srgbClr val="FFFFFF"/>
                </a:solidFill>
                <a:latin typeface="KG Tangled Up In You " panose="02000000000000000000" pitchFamily="2" charset="0"/>
              </a:rPr>
              <a:t>LA SOLUBILITÉ</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41801"/>
            <a:ext cx="10709729" cy="3906582"/>
          </a:xfrm>
          <a:prstGeom prst="rect">
            <a:avLst/>
          </a:prstGeom>
          <a:noFill/>
        </p:spPr>
        <p:txBody>
          <a:bodyPr wrap="square" rtlCol="0">
            <a:spAutoFit/>
          </a:bodyPr>
          <a:lstStyle/>
          <a:p>
            <a:pPr algn="ctr">
              <a:lnSpc>
                <a:spcPct val="150000"/>
              </a:lnSpc>
            </a:pPr>
            <a:r>
              <a:rPr lang="fr-CA" sz="2800" b="1" dirty="0">
                <a:solidFill>
                  <a:schemeClr val="bg1"/>
                </a:solidFill>
                <a:latin typeface="Book Antiqua" panose="02040602050305030304" pitchFamily="18" charset="0"/>
              </a:rPr>
              <a:t>La matière peut être soluble ou insoluble.</a:t>
            </a:r>
            <a:endParaRPr lang="fr-CA" sz="2800"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sym typeface="Wingdings 2" panose="05020102010507070707" pitchFamily="18" charset="2"/>
              </a:rPr>
              <a:t>   </a:t>
            </a:r>
            <a:r>
              <a:rPr lang="fr-CA" sz="2800" dirty="0">
                <a:solidFill>
                  <a:schemeClr val="bg1"/>
                </a:solidFill>
                <a:latin typeface="Book Antiqua" panose="02040602050305030304" pitchFamily="18" charset="0"/>
              </a:rPr>
              <a:t>C’est la capacité d’une substance à se dissoudre dans l’eau.</a:t>
            </a:r>
          </a:p>
          <a:p>
            <a:pPr marL="457200" indent="-457200">
              <a:lnSpc>
                <a:spcPct val="150000"/>
              </a:lnSpc>
              <a:buFont typeface="Wingdings 2" panose="05020102010507070707" pitchFamily="18" charset="2"/>
              <a:buChar char="v"/>
            </a:pPr>
            <a:r>
              <a:rPr lang="fr-CA" sz="2800" dirty="0">
                <a:solidFill>
                  <a:schemeClr val="bg1"/>
                </a:solidFill>
                <a:latin typeface="Book Antiqua" panose="02040602050305030304" pitchFamily="18" charset="0"/>
              </a:rPr>
              <a:t>Certaines substances se dissolvent plus rapidement que   </a:t>
            </a:r>
          </a:p>
          <a:p>
            <a:pPr>
              <a:lnSpc>
                <a:spcPct val="150000"/>
              </a:lnSpc>
            </a:pPr>
            <a:r>
              <a:rPr lang="fr-CA" sz="2800" dirty="0">
                <a:solidFill>
                  <a:schemeClr val="bg1"/>
                </a:solidFill>
                <a:latin typeface="Book Antiqua" panose="02040602050305030304" pitchFamily="18" charset="0"/>
              </a:rPr>
              <a:t>     d’autres.</a:t>
            </a:r>
          </a:p>
          <a:p>
            <a:pPr marL="457200" indent="-457200">
              <a:lnSpc>
                <a:spcPct val="150000"/>
              </a:lnSpc>
              <a:buFont typeface="Wingdings 2" panose="05020102010507070707" pitchFamily="18" charset="2"/>
              <a:buChar char="w"/>
            </a:pPr>
            <a:r>
              <a:rPr lang="fr-CA" sz="2800" dirty="0">
                <a:solidFill>
                  <a:schemeClr val="bg1"/>
                </a:solidFill>
                <a:latin typeface="Book Antiqua" panose="02040602050305030304" pitchFamily="18" charset="0"/>
              </a:rPr>
              <a:t>Certaines substances se dissolvent plus rapidement si l’eau est </a:t>
            </a:r>
          </a:p>
          <a:p>
            <a:pPr>
              <a:lnSpc>
                <a:spcPct val="150000"/>
              </a:lnSpc>
            </a:pPr>
            <a:r>
              <a:rPr lang="fr-CA" sz="2800" dirty="0">
                <a:solidFill>
                  <a:schemeClr val="bg1"/>
                </a:solidFill>
                <a:latin typeface="Book Antiqua" panose="02040602050305030304" pitchFamily="18" charset="0"/>
              </a:rPr>
              <a:t>     chaude et moins rapidement si l’eau est froide.</a:t>
            </a:r>
          </a:p>
        </p:txBody>
      </p:sp>
    </p:spTree>
    <p:extLst>
      <p:ext uri="{BB962C8B-B14F-4D97-AF65-F5344CB8AC3E}">
        <p14:creationId xmlns:p14="http://schemas.microsoft.com/office/powerpoint/2010/main" val="175305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anim calcmode="lin" valueType="num">
                                      <p:cBhvr additive="base">
                                        <p:cTn id="3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 calcmode="lin" valueType="num">
                                      <p:cBhvr additive="base">
                                        <p:cTn id="3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2" end="2"/>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
                                            <p:txEl>
                                              <p:pRg st="3" end="3"/>
                                            </p:txEl>
                                          </p:spTgt>
                                        </p:tgtEl>
                                        <p:attrNameLst>
                                          <p:attrName>style.visibility</p:attrName>
                                        </p:attrNameLst>
                                      </p:cBhvr>
                                      <p:to>
                                        <p:strVal val="visible"/>
                                      </p:to>
                                    </p:set>
                                    <p:anim calcmode="lin" valueType="num">
                                      <p:cBhvr additive="base">
                                        <p:cTn id="41"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 calcmode="lin" valueType="num">
                                      <p:cBhvr additive="base">
                                        <p:cTn id="4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4" end="4"/>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
                                            <p:txEl>
                                              <p:pRg st="5" end="5"/>
                                            </p:txEl>
                                          </p:spTgt>
                                        </p:tgtEl>
                                        <p:attrNameLst>
                                          <p:attrName>style.visibility</p:attrName>
                                        </p:attrNameLst>
                                      </p:cBhvr>
                                      <p:to>
                                        <p:strVal val="visible"/>
                                      </p:to>
                                    </p:set>
                                    <p:anim calcmode="lin" valueType="num">
                                      <p:cBhvr additive="base">
                                        <p:cTn id="5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8000" u="sng" dirty="0">
                <a:solidFill>
                  <a:srgbClr val="FFFFFF"/>
                </a:solidFill>
                <a:latin typeface="KG Tangled Up In You " panose="02000000000000000000" pitchFamily="2" charset="0"/>
              </a:rPr>
              <a:t>LA </a:t>
            </a:r>
            <a:r>
              <a:rPr lang="en-US" sz="8000" u="sng" dirty="0" err="1">
                <a:solidFill>
                  <a:srgbClr val="FFFFFF"/>
                </a:solidFill>
                <a:latin typeface="KG Tangled Up In You " panose="02000000000000000000" pitchFamily="2" charset="0"/>
              </a:rPr>
              <a:t>visquosité</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28153"/>
            <a:ext cx="10709729" cy="5199244"/>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gn="ctr">
              <a:lnSpc>
                <a:spcPct val="150000"/>
              </a:lnSpc>
            </a:pPr>
            <a:r>
              <a:rPr lang="fr-CA" sz="2800" b="1" u="sng" dirty="0">
                <a:solidFill>
                  <a:schemeClr val="bg1"/>
                </a:solidFill>
                <a:latin typeface="Book Antiqua" panose="02040602050305030304" pitchFamily="18" charset="0"/>
              </a:rPr>
              <a:t>C’est la capacité d’une substance à s’écouler. </a:t>
            </a:r>
          </a:p>
          <a:p>
            <a:pPr>
              <a:lnSpc>
                <a:spcPct val="150000"/>
              </a:lnSpc>
            </a:pPr>
            <a:r>
              <a:rPr lang="fr-CA" sz="2800" dirty="0">
                <a:solidFill>
                  <a:schemeClr val="bg1"/>
                </a:solidFill>
                <a:latin typeface="Book Antiqua" panose="02040602050305030304" pitchFamily="18" charset="0"/>
                <a:sym typeface="Wingdings 2" panose="05020102010507070707" pitchFamily="18" charset="2"/>
              </a:rPr>
              <a:t> </a:t>
            </a:r>
            <a:r>
              <a:rPr lang="fr-CA" sz="2800" dirty="0">
                <a:solidFill>
                  <a:schemeClr val="bg1"/>
                </a:solidFill>
                <a:latin typeface="Book Antiqua" panose="02040602050305030304" pitchFamily="18" charset="0"/>
              </a:rPr>
              <a:t>Certaines substances peuvent s’écouler plus rapidement que   </a:t>
            </a:r>
          </a:p>
          <a:p>
            <a:pPr>
              <a:lnSpc>
                <a:spcPct val="150000"/>
              </a:lnSpc>
            </a:pPr>
            <a:r>
              <a:rPr lang="fr-CA" sz="2800" dirty="0">
                <a:solidFill>
                  <a:schemeClr val="bg1"/>
                </a:solidFill>
                <a:latin typeface="Book Antiqua" panose="02040602050305030304" pitchFamily="18" charset="0"/>
              </a:rPr>
              <a:t>    d’autres.  C’est substances sont donc moins visqueuses.</a:t>
            </a:r>
          </a:p>
          <a:p>
            <a:pPr>
              <a:lnSpc>
                <a:spcPct val="150000"/>
              </a:lnSpc>
            </a:pPr>
            <a:endParaRPr lang="fr-CA" sz="2800"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sym typeface="Wingdings 2" panose="05020102010507070707" pitchFamily="18" charset="2"/>
              </a:rPr>
              <a:t></a:t>
            </a:r>
            <a:r>
              <a:rPr lang="fr-CA" sz="2800" dirty="0">
                <a:solidFill>
                  <a:schemeClr val="bg1"/>
                </a:solidFill>
                <a:latin typeface="Book Antiqua" panose="02040602050305030304" pitchFamily="18" charset="0"/>
              </a:rPr>
              <a:t>Les substances denses s’écoulent plus lentement que les    </a:t>
            </a:r>
          </a:p>
          <a:p>
            <a:pPr>
              <a:lnSpc>
                <a:spcPct val="150000"/>
              </a:lnSpc>
            </a:pPr>
            <a:r>
              <a:rPr lang="fr-CA" sz="2800" dirty="0">
                <a:solidFill>
                  <a:schemeClr val="bg1"/>
                </a:solidFill>
                <a:latin typeface="Book Antiqua" panose="02040602050305030304" pitchFamily="18" charset="0"/>
              </a:rPr>
              <a:t>    substances moins dense.  </a:t>
            </a:r>
          </a:p>
          <a:p>
            <a:pPr>
              <a:lnSpc>
                <a:spcPct val="150000"/>
              </a:lnSpc>
            </a:pPr>
            <a:r>
              <a:rPr lang="fr-CA" sz="2800" dirty="0">
                <a:solidFill>
                  <a:schemeClr val="bg1"/>
                </a:solidFill>
                <a:latin typeface="Book Antiqua" panose="02040602050305030304" pitchFamily="18" charset="0"/>
              </a:rPr>
              <a:t>     </a:t>
            </a:r>
          </a:p>
        </p:txBody>
      </p:sp>
    </p:spTree>
    <p:extLst>
      <p:ext uri="{BB962C8B-B14F-4D97-AF65-F5344CB8AC3E}">
        <p14:creationId xmlns:p14="http://schemas.microsoft.com/office/powerpoint/2010/main" val="159036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animEffect transition="in" filter="fade">
                                      <p:cBhvr>
                                        <p:cTn id="31" dur="1000"/>
                                        <p:tgtEl>
                                          <p:spTgt spid="8">
                                            <p:txEl>
                                              <p:pRg st="2" end="2"/>
                                            </p:txEl>
                                          </p:spTgt>
                                        </p:tgtEl>
                                      </p:cBhvr>
                                    </p:animEffect>
                                    <p:anim calcmode="lin" valueType="num">
                                      <p:cBhvr>
                                        <p:cTn id="3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8">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8">
                                            <p:txEl>
                                              <p:pRg st="3" end="3"/>
                                            </p:txEl>
                                          </p:spTgt>
                                        </p:tgtEl>
                                        <p:attrNameLst>
                                          <p:attrName>style.visibility</p:attrName>
                                        </p:attrNameLst>
                                      </p:cBhvr>
                                      <p:to>
                                        <p:strVal val="visible"/>
                                      </p:to>
                                    </p:set>
                                    <p:animEffect transition="in" filter="fade">
                                      <p:cBhvr>
                                        <p:cTn id="36" dur="1000"/>
                                        <p:tgtEl>
                                          <p:spTgt spid="8">
                                            <p:txEl>
                                              <p:pRg st="3" end="3"/>
                                            </p:txEl>
                                          </p:spTgt>
                                        </p:tgtEl>
                                      </p:cBhvr>
                                    </p:animEffect>
                                    <p:anim calcmode="lin" valueType="num">
                                      <p:cBhvr>
                                        <p:cTn id="37"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5" end="5"/>
                                            </p:txEl>
                                          </p:spTgt>
                                        </p:tgtEl>
                                        <p:attrNameLst>
                                          <p:attrName>style.visibility</p:attrName>
                                        </p:attrNameLst>
                                      </p:cBhvr>
                                      <p:to>
                                        <p:strVal val="visible"/>
                                      </p:to>
                                    </p:set>
                                    <p:anim calcmode="lin" valueType="num">
                                      <p:cBhvr additive="base">
                                        <p:cTn id="43"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6" end="6"/>
                                            </p:txEl>
                                          </p:spTgt>
                                        </p:tgtEl>
                                        <p:attrNameLst>
                                          <p:attrName>style.visibility</p:attrName>
                                        </p:attrNameLst>
                                      </p:cBhvr>
                                      <p:to>
                                        <p:strVal val="visible"/>
                                      </p:to>
                                    </p:set>
                                    <p:anim calcmode="lin" valueType="num">
                                      <p:cBhvr additive="base">
                                        <p:cTn id="47"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6000" dirty="0">
                <a:solidFill>
                  <a:srgbClr val="FFFFFF"/>
                </a:solidFill>
                <a:latin typeface="KG Tangled Up In You " panose="02000000000000000000" pitchFamily="2" charset="0"/>
              </a:rPr>
              <a:t>La </a:t>
            </a:r>
            <a:r>
              <a:rPr lang="en-US" sz="6000" dirty="0" err="1">
                <a:solidFill>
                  <a:srgbClr val="FFFFFF"/>
                </a:solidFill>
                <a:latin typeface="KG Tangled Up In You " panose="02000000000000000000" pitchFamily="2" charset="0"/>
              </a:rPr>
              <a:t>dureté</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28153"/>
            <a:ext cx="10709729" cy="1321259"/>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rPr>
              <a:t>     </a:t>
            </a:r>
          </a:p>
        </p:txBody>
      </p:sp>
      <p:sp>
        <p:nvSpPr>
          <p:cNvPr id="13" name="ZoneTexte 12">
            <a:extLst>
              <a:ext uri="{FF2B5EF4-FFF2-40B4-BE49-F238E27FC236}">
                <a16:creationId xmlns:a16="http://schemas.microsoft.com/office/drawing/2014/main" id="{F5C87AE4-55E8-4AC9-A96F-FD4274794B0C}"/>
              </a:ext>
            </a:extLst>
          </p:cNvPr>
          <p:cNvSpPr txBox="1"/>
          <p:nvPr/>
        </p:nvSpPr>
        <p:spPr>
          <a:xfrm>
            <a:off x="737304" y="935839"/>
            <a:ext cx="10709729" cy="5845575"/>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gn="ctr">
              <a:lnSpc>
                <a:spcPct val="150000"/>
              </a:lnSpc>
            </a:pPr>
            <a:r>
              <a:rPr lang="fr-CA" sz="2800" b="1" u="sng" dirty="0">
                <a:solidFill>
                  <a:schemeClr val="bg1"/>
                </a:solidFill>
                <a:latin typeface="Book Antiqua" panose="02040602050305030304" pitchFamily="18" charset="0"/>
              </a:rPr>
              <a:t>C’est la capacité d’une substance ou d’un objet                                                à se déformer ou se transformer. </a:t>
            </a:r>
          </a:p>
          <a:p>
            <a:pPr marL="457200" indent="-457200">
              <a:lnSpc>
                <a:spcPct val="150000"/>
              </a:lnSpc>
              <a:buFont typeface="Wingdings 2" panose="05020102010507070707" pitchFamily="18" charset="2"/>
              <a:buChar char="u"/>
            </a:pPr>
            <a:r>
              <a:rPr lang="fr-CA" sz="2800" dirty="0">
                <a:solidFill>
                  <a:schemeClr val="bg1"/>
                </a:solidFill>
                <a:latin typeface="Book Antiqua" panose="02040602050305030304" pitchFamily="18" charset="0"/>
              </a:rPr>
              <a:t>Certains objets se déforment ou transforment difficilement , </a:t>
            </a:r>
          </a:p>
          <a:p>
            <a:pPr>
              <a:lnSpc>
                <a:spcPct val="150000"/>
              </a:lnSpc>
            </a:pPr>
            <a:r>
              <a:rPr lang="fr-CA" sz="2800" dirty="0">
                <a:solidFill>
                  <a:schemeClr val="bg1"/>
                </a:solidFill>
                <a:latin typeface="Book Antiqua" panose="02040602050305030304" pitchFamily="18" charset="0"/>
              </a:rPr>
              <a:t>     comme la roche par exemple.</a:t>
            </a:r>
          </a:p>
          <a:p>
            <a:pPr>
              <a:lnSpc>
                <a:spcPct val="150000"/>
              </a:lnSpc>
            </a:pPr>
            <a:endParaRPr lang="fr-CA" sz="2800" dirty="0">
              <a:solidFill>
                <a:schemeClr val="bg1"/>
              </a:solidFill>
              <a:latin typeface="Book Antiqua" panose="02040602050305030304" pitchFamily="18" charset="0"/>
            </a:endParaRPr>
          </a:p>
          <a:p>
            <a:pPr marL="457200" indent="-457200">
              <a:lnSpc>
                <a:spcPct val="150000"/>
              </a:lnSpc>
              <a:buFont typeface="Wingdings 2" panose="05020102010507070707" pitchFamily="18" charset="2"/>
              <a:buChar char="v"/>
            </a:pPr>
            <a:r>
              <a:rPr lang="fr-CA" sz="2800" dirty="0">
                <a:solidFill>
                  <a:schemeClr val="bg1"/>
                </a:solidFill>
                <a:latin typeface="Book Antiqua" panose="02040602050305030304" pitchFamily="18" charset="0"/>
              </a:rPr>
              <a:t>Certains objets se déforment ou transforment facilement ,    </a:t>
            </a:r>
          </a:p>
          <a:p>
            <a:pPr>
              <a:lnSpc>
                <a:spcPct val="150000"/>
              </a:lnSpc>
            </a:pPr>
            <a:r>
              <a:rPr lang="fr-CA" sz="2800" dirty="0">
                <a:solidFill>
                  <a:schemeClr val="bg1"/>
                </a:solidFill>
                <a:latin typeface="Book Antiqua" panose="02040602050305030304" pitchFamily="18" charset="0"/>
              </a:rPr>
              <a:t>      comme une éponge.</a:t>
            </a:r>
          </a:p>
          <a:p>
            <a:pPr>
              <a:lnSpc>
                <a:spcPct val="150000"/>
              </a:lnSpc>
            </a:pPr>
            <a:r>
              <a:rPr lang="fr-CA" sz="2800" dirty="0">
                <a:solidFill>
                  <a:schemeClr val="bg1"/>
                </a:solidFill>
                <a:latin typeface="Book Antiqua" panose="02040602050305030304" pitchFamily="18" charset="0"/>
              </a:rPr>
              <a:t>     </a:t>
            </a:r>
          </a:p>
        </p:txBody>
      </p:sp>
    </p:spTree>
    <p:extLst>
      <p:ext uri="{BB962C8B-B14F-4D97-AF65-F5344CB8AC3E}">
        <p14:creationId xmlns:p14="http://schemas.microsoft.com/office/powerpoint/2010/main" val="89391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 calcmode="lin" valueType="num">
                                      <p:cBhvr additive="base">
                                        <p:cTn id="2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 calcmode="lin" valueType="num">
                                      <p:cBhvr additive="base">
                                        <p:cTn id="31"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
                                            <p:txEl>
                                              <p:pRg st="3" end="3"/>
                                            </p:txEl>
                                          </p:spTgt>
                                        </p:tgtEl>
                                        <p:attrNameLst>
                                          <p:attrName>style.visibility</p:attrName>
                                        </p:attrNameLst>
                                      </p:cBhvr>
                                      <p:to>
                                        <p:strVal val="visible"/>
                                      </p:to>
                                    </p:set>
                                    <p:anim calcmode="lin" valueType="num">
                                      <p:cBhvr additive="base">
                                        <p:cTn id="35"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3">
                                            <p:txEl>
                                              <p:pRg st="5" end="5"/>
                                            </p:txEl>
                                          </p:spTgt>
                                        </p:tgtEl>
                                        <p:attrNameLst>
                                          <p:attrName>style.visibility</p:attrName>
                                        </p:attrNameLst>
                                      </p:cBhvr>
                                      <p:to>
                                        <p:strVal val="visible"/>
                                      </p:to>
                                    </p:set>
                                    <p:anim calcmode="lin" valueType="num">
                                      <p:cBhvr additive="base">
                                        <p:cTn id="41"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3">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3">
                                            <p:txEl>
                                              <p:pRg st="6" end="6"/>
                                            </p:txEl>
                                          </p:spTgt>
                                        </p:tgtEl>
                                        <p:attrNameLst>
                                          <p:attrName>style.visibility</p:attrName>
                                        </p:attrNameLst>
                                      </p:cBhvr>
                                      <p:to>
                                        <p:strVal val="visible"/>
                                      </p:to>
                                    </p:set>
                                    <p:anim calcmode="lin" valueType="num">
                                      <p:cBhvr additive="base">
                                        <p:cTn id="45" dur="500" fill="hold"/>
                                        <p:tgtEl>
                                          <p:spTgt spid="1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5400" dirty="0">
                <a:solidFill>
                  <a:srgbClr val="FFFFFF"/>
                </a:solidFill>
                <a:latin typeface="KG Tangled Up In You " panose="02000000000000000000" pitchFamily="2" charset="0"/>
              </a:rPr>
              <a:t>QU’EST-CE QUE LA MATIÈRE?</a:t>
            </a:r>
            <a:br>
              <a:rPr lang="en-US" sz="5400" dirty="0">
                <a:solidFill>
                  <a:srgbClr val="FFFFFF"/>
                </a:solidFill>
                <a:latin typeface="KG Tangled Up In You " panose="02000000000000000000" pitchFamily="2" charset="0"/>
              </a:rPr>
            </a:br>
            <a:br>
              <a:rPr lang="en-US" sz="54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099" y="2227943"/>
            <a:ext cx="10709729" cy="1958934"/>
          </a:xfrm>
          <a:prstGeom prst="rect">
            <a:avLst/>
          </a:prstGeom>
          <a:noFill/>
        </p:spPr>
        <p:txBody>
          <a:bodyPr wrap="square" rtlCol="0">
            <a:spAutoFit/>
          </a:bodyPr>
          <a:lstStyle/>
          <a:p>
            <a:pPr>
              <a:lnSpc>
                <a:spcPct val="150000"/>
              </a:lnSpc>
            </a:pPr>
            <a:r>
              <a:rPr lang="fr-CA" sz="2800" b="1"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Une matière est toute chose qui a une masse et un volume. Ceci veut dire que l’objet ou la substance occupe un espace</a:t>
            </a:r>
            <a:r>
              <a:rPr lang="fr-CA" sz="2800"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 </a:t>
            </a:r>
            <a:r>
              <a:rPr lang="fr-CA" sz="2800" b="1"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La matière peut avoir plusieurs états. </a:t>
            </a:r>
            <a:endParaRPr lang="fr-CA" sz="2800" dirty="0">
              <a:solidFill>
                <a:schemeClr val="bg1"/>
              </a:solidFill>
            </a:endParaRPr>
          </a:p>
        </p:txBody>
      </p:sp>
    </p:spTree>
    <p:extLst>
      <p:ext uri="{BB962C8B-B14F-4D97-AF65-F5344CB8AC3E}">
        <p14:creationId xmlns:p14="http://schemas.microsoft.com/office/powerpoint/2010/main" val="418956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31740" y="4548"/>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794745" y="635111"/>
            <a:ext cx="10528300" cy="920756"/>
          </a:xfrm>
        </p:spPr>
        <p:txBody>
          <a:bodyPr vert="horz" lIns="91440" tIns="45720" rIns="91440" bIns="45720" rtlCol="0" anchor="t">
            <a:normAutofit fontScale="90000"/>
          </a:bodyPr>
          <a:lstStyle/>
          <a:p>
            <a:pPr algn="ctr"/>
            <a:r>
              <a:rPr lang="en-US" sz="6000" dirty="0">
                <a:solidFill>
                  <a:srgbClr val="FFFFFF"/>
                </a:solidFill>
                <a:latin typeface="KG Tangled Up In You " panose="02000000000000000000" pitchFamily="2" charset="0"/>
              </a:rPr>
              <a:t>La transparence</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28153"/>
            <a:ext cx="10709729" cy="1321259"/>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rPr>
              <a:t>     </a:t>
            </a:r>
          </a:p>
        </p:txBody>
      </p:sp>
      <p:sp>
        <p:nvSpPr>
          <p:cNvPr id="13" name="ZoneTexte 12">
            <a:extLst>
              <a:ext uri="{FF2B5EF4-FFF2-40B4-BE49-F238E27FC236}">
                <a16:creationId xmlns:a16="http://schemas.microsoft.com/office/drawing/2014/main" id="{F5C87AE4-55E8-4AC9-A96F-FD4274794B0C}"/>
              </a:ext>
            </a:extLst>
          </p:cNvPr>
          <p:cNvSpPr txBox="1"/>
          <p:nvPr/>
        </p:nvSpPr>
        <p:spPr>
          <a:xfrm>
            <a:off x="737304" y="1042514"/>
            <a:ext cx="10709729" cy="5012013"/>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gn="ctr">
              <a:lnSpc>
                <a:spcPct val="150000"/>
              </a:lnSpc>
            </a:pPr>
            <a:r>
              <a:rPr lang="fr-CA" sz="2400" b="1" u="sng" dirty="0">
                <a:solidFill>
                  <a:schemeClr val="bg1"/>
                </a:solidFill>
                <a:latin typeface="Book Antiqua" panose="02040602050305030304" pitchFamily="18" charset="0"/>
              </a:rPr>
              <a:t>C’est la capacité d’une substance ou d’un objet  à laisser passer la lumière.  Elle peut être divisée en 3 catégories:</a:t>
            </a:r>
          </a:p>
          <a:p>
            <a:pPr marL="457200" indent="-457200">
              <a:lnSpc>
                <a:spcPct val="150000"/>
              </a:lnSpc>
              <a:buFont typeface="Wingdings 2" panose="05020102010507070707" pitchFamily="18" charset="2"/>
              <a:buChar char="u"/>
            </a:pPr>
            <a:r>
              <a:rPr lang="fr-CA" sz="2800" b="1" dirty="0">
                <a:solidFill>
                  <a:srgbClr val="FFFF00"/>
                </a:solidFill>
                <a:latin typeface="Book Antiqua" panose="02040602050305030304" pitchFamily="18" charset="0"/>
                <a:sym typeface="Wingdings 2" panose="05020102010507070707" pitchFamily="18" charset="2"/>
              </a:rPr>
              <a:t>TRANSPARENT: </a:t>
            </a:r>
            <a:r>
              <a:rPr lang="fr-CA" sz="2400" dirty="0">
                <a:solidFill>
                  <a:schemeClr val="bg1"/>
                </a:solidFill>
                <a:latin typeface="Book Antiqua" panose="02040602050305030304" pitchFamily="18" charset="0"/>
                <a:sym typeface="Wingdings 2" panose="05020102010507070707" pitchFamily="18" charset="2"/>
              </a:rPr>
              <a:t>la lumière peut traverser des objets transparents</a:t>
            </a:r>
          </a:p>
          <a:p>
            <a:pPr>
              <a:lnSpc>
                <a:spcPct val="150000"/>
              </a:lnSpc>
            </a:pPr>
            <a:endParaRPr lang="fr-CA" sz="2400" dirty="0">
              <a:solidFill>
                <a:schemeClr val="bg1"/>
              </a:solidFill>
              <a:latin typeface="Book Antiqua" panose="02040602050305030304" pitchFamily="18" charset="0"/>
            </a:endParaRPr>
          </a:p>
          <a:p>
            <a:pPr marL="457200" indent="-457200">
              <a:lnSpc>
                <a:spcPct val="150000"/>
              </a:lnSpc>
              <a:buFont typeface="Wingdings 2" panose="05020102010507070707" pitchFamily="18" charset="2"/>
              <a:buChar char="v"/>
            </a:pPr>
            <a:r>
              <a:rPr lang="fr-CA" sz="2800" b="1" dirty="0">
                <a:solidFill>
                  <a:srgbClr val="FFFF00"/>
                </a:solidFill>
                <a:latin typeface="Book Antiqua" panose="02040602050305030304" pitchFamily="18" charset="0"/>
                <a:sym typeface="Wingdings 2" panose="05020102010507070707" pitchFamily="18" charset="2"/>
              </a:rPr>
              <a:t>TRANSLUCIDE:  </a:t>
            </a:r>
            <a:r>
              <a:rPr lang="fr-CA" sz="2400" dirty="0">
                <a:solidFill>
                  <a:schemeClr val="bg1"/>
                </a:solidFill>
                <a:latin typeface="Book Antiqua" panose="02040602050305030304" pitchFamily="18" charset="0"/>
                <a:sym typeface="Wingdings 2" panose="05020102010507070707" pitchFamily="18" charset="2"/>
              </a:rPr>
              <a:t>un peu de lumière peut traverser l’objet.</a:t>
            </a:r>
          </a:p>
          <a:p>
            <a:pPr>
              <a:lnSpc>
                <a:spcPct val="150000"/>
              </a:lnSpc>
            </a:pPr>
            <a:endParaRPr lang="fr-CA" sz="2400" dirty="0">
              <a:solidFill>
                <a:schemeClr val="bg1"/>
              </a:solidFill>
              <a:latin typeface="Book Antiqua" panose="02040602050305030304" pitchFamily="18" charset="0"/>
              <a:sym typeface="Wingdings 2" panose="05020102010507070707" pitchFamily="18" charset="2"/>
            </a:endParaRPr>
          </a:p>
          <a:p>
            <a:pPr>
              <a:lnSpc>
                <a:spcPct val="150000"/>
              </a:lnSpc>
            </a:pPr>
            <a:r>
              <a:rPr lang="fr-CA" sz="2800" dirty="0">
                <a:solidFill>
                  <a:srgbClr val="FFFF00"/>
                </a:solidFill>
                <a:latin typeface="Book Antiqua" panose="02040602050305030304" pitchFamily="18" charset="0"/>
                <a:sym typeface="Wingdings 2" panose="05020102010507070707" pitchFamily="18" charset="2"/>
              </a:rPr>
              <a:t> </a:t>
            </a:r>
            <a:r>
              <a:rPr lang="fr-CA" sz="2800" b="1" dirty="0">
                <a:solidFill>
                  <a:srgbClr val="FFFF00"/>
                </a:solidFill>
                <a:latin typeface="Book Antiqua" panose="02040602050305030304" pitchFamily="18" charset="0"/>
                <a:sym typeface="Wingdings 2" panose="05020102010507070707" pitchFamily="18" charset="2"/>
              </a:rPr>
              <a:t>OPAQUE: </a:t>
            </a:r>
            <a:r>
              <a:rPr lang="fr-CA" sz="2400" dirty="0">
                <a:solidFill>
                  <a:schemeClr val="bg1"/>
                </a:solidFill>
                <a:latin typeface="Book Antiqua" panose="02040602050305030304" pitchFamily="18" charset="0"/>
                <a:sym typeface="Wingdings 2" panose="05020102010507070707" pitchFamily="18" charset="2"/>
              </a:rPr>
              <a:t>Les objets opaques ne laissent passer aucune lumière.</a:t>
            </a:r>
            <a:endParaRPr lang="fr-CA" sz="24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258378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 calcmode="lin" valueType="num">
                                      <p:cBhvr additive="base">
                                        <p:cTn id="25"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3">
                                            <p:txEl>
                                              <p:pRg st="4" end="4"/>
                                            </p:txEl>
                                          </p:spTgt>
                                        </p:tgtEl>
                                        <p:attrNameLst>
                                          <p:attrName>style.visibility</p:attrName>
                                        </p:attrNameLst>
                                      </p:cBhvr>
                                      <p:to>
                                        <p:strVal val="visible"/>
                                      </p:to>
                                    </p:set>
                                    <p:animEffect transition="in" filter="fade">
                                      <p:cBhvr>
                                        <p:cTn id="38" dur="1000"/>
                                        <p:tgtEl>
                                          <p:spTgt spid="13">
                                            <p:txEl>
                                              <p:pRg st="4" end="4"/>
                                            </p:txEl>
                                          </p:spTgt>
                                        </p:tgtEl>
                                      </p:cBhvr>
                                    </p:animEffect>
                                    <p:anim calcmode="lin" valueType="num">
                                      <p:cBhvr>
                                        <p:cTn id="3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3">
                                            <p:txEl>
                                              <p:pRg st="6" end="6"/>
                                            </p:txEl>
                                          </p:spTgt>
                                        </p:tgtEl>
                                        <p:attrNameLst>
                                          <p:attrName>style.visibility</p:attrName>
                                        </p:attrNameLst>
                                      </p:cBhvr>
                                      <p:to>
                                        <p:strVal val="visible"/>
                                      </p:to>
                                    </p:set>
                                    <p:animEffect transition="in" filter="fade">
                                      <p:cBhvr>
                                        <p:cTn id="45" dur="1000"/>
                                        <p:tgtEl>
                                          <p:spTgt spid="13">
                                            <p:txEl>
                                              <p:pRg st="6" end="6"/>
                                            </p:txEl>
                                          </p:spTgt>
                                        </p:tgtEl>
                                      </p:cBhvr>
                                    </p:animEffect>
                                    <p:anim calcmode="lin" valueType="num">
                                      <p:cBhvr>
                                        <p:cTn id="46"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34181"/>
            <a:ext cx="12191980" cy="6857990"/>
          </a:xfrm>
          <a:prstGeom prst="rect">
            <a:avLst/>
          </a:prstGeom>
        </p:spPr>
      </p:pic>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629619" y="1372059"/>
            <a:ext cx="9906000" cy="3871143"/>
          </a:xfrm>
        </p:spPr>
        <p:txBody>
          <a:bodyPr>
            <a:normAutofit/>
          </a:bodyPr>
          <a:lstStyle/>
          <a:p>
            <a:pPr algn="ctr"/>
            <a:r>
              <a:rPr lang="fr-CA" sz="12000" dirty="0">
                <a:solidFill>
                  <a:srgbClr val="FFFFFF"/>
                </a:solidFill>
                <a:latin typeface="KG Tangled Up In You " panose="02000000000000000000" pitchFamily="2" charset="0"/>
              </a:rPr>
              <a:t>Les changements </a:t>
            </a:r>
            <a:br>
              <a:rPr lang="fr-CA" sz="12000" dirty="0">
                <a:solidFill>
                  <a:srgbClr val="FFFFFF"/>
                </a:solidFill>
                <a:latin typeface="KG Tangled Up In You " panose="02000000000000000000" pitchFamily="2" charset="0"/>
              </a:rPr>
            </a:br>
            <a:r>
              <a:rPr lang="fr-CA" sz="12000" dirty="0">
                <a:solidFill>
                  <a:srgbClr val="FFFFFF"/>
                </a:solidFill>
                <a:latin typeface="KG Tangled Up In You " panose="02000000000000000000" pitchFamily="2" charset="0"/>
              </a:rPr>
              <a:t>de la matière</a:t>
            </a:r>
          </a:p>
        </p:txBody>
      </p: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26349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4"/>
                                        </p:tgtEl>
                                      </p:cBhvr>
                                    </p:cmd>
                                  </p:childTnLst>
                                </p:cTn>
                              </p:par>
                            </p:childTnLst>
                          </p:cTn>
                        </p:par>
                      </p:childTnLst>
                    </p:cTn>
                  </p:par>
                </p:childTnLst>
              </p:cTn>
              <p:nextCondLst>
                <p:cond evt="onClick" delay="0">
                  <p:tgtEl>
                    <p:spTgt spid="4"/>
                  </p:tgtEl>
                </p:cond>
              </p:nextCondLst>
            </p:seq>
            <p:video>
              <p:cMediaNode mute="1">
                <p:cTn id="30" repeatCount="indefinite" fill="hold" display="0">
                  <p:stCondLst>
                    <p:cond delay="indefinite"/>
                  </p:stCondLst>
                </p:cTn>
                <p:tgtEl>
                  <p:spTgt spid="4"/>
                </p:tgtEl>
              </p:cMediaNode>
            </p:video>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245660" y="0"/>
            <a:ext cx="12817483" cy="7203577"/>
          </a:xfrm>
        </p:spPr>
      </p:pic>
      <p:sp>
        <p:nvSpPr>
          <p:cNvPr id="2" name="Titre 1">
            <a:extLst>
              <a:ext uri="{FF2B5EF4-FFF2-40B4-BE49-F238E27FC236}">
                <a16:creationId xmlns:a16="http://schemas.microsoft.com/office/drawing/2014/main" id="{ADDBD3A8-468F-4CFD-A1A3-7AFB01748D35}"/>
              </a:ext>
            </a:extLst>
          </p:cNvPr>
          <p:cNvSpPr>
            <a:spLocks noGrp="1"/>
          </p:cNvSpPr>
          <p:nvPr>
            <p:ph type="title"/>
          </p:nvPr>
        </p:nvSpPr>
        <p:spPr>
          <a:xfrm>
            <a:off x="693811" y="710555"/>
            <a:ext cx="10691265" cy="1371030"/>
          </a:xfrm>
        </p:spPr>
        <p:txBody>
          <a:bodyPr>
            <a:normAutofit/>
          </a:bodyPr>
          <a:lstStyle/>
          <a:p>
            <a:pPr algn="ctr"/>
            <a:r>
              <a:rPr lang="fr-CA" sz="7200" dirty="0">
                <a:latin typeface="KG Tangled Up In You " panose="02000000000000000000" pitchFamily="2" charset="0"/>
              </a:rPr>
              <a:t>Les changements physiques</a:t>
            </a:r>
          </a:p>
        </p:txBody>
      </p:sp>
      <p:sp>
        <p:nvSpPr>
          <p:cNvPr id="14" name="ZoneTexte 13">
            <a:extLst>
              <a:ext uri="{FF2B5EF4-FFF2-40B4-BE49-F238E27FC236}">
                <a16:creationId xmlns:a16="http://schemas.microsoft.com/office/drawing/2014/main" id="{1D979DE3-4ED9-4403-9A71-347E697AD5BD}"/>
              </a:ext>
            </a:extLst>
          </p:cNvPr>
          <p:cNvSpPr txBox="1"/>
          <p:nvPr/>
        </p:nvSpPr>
        <p:spPr>
          <a:xfrm>
            <a:off x="607325" y="2013045"/>
            <a:ext cx="10691265" cy="1200329"/>
          </a:xfrm>
          <a:prstGeom prst="rect">
            <a:avLst/>
          </a:prstGeom>
          <a:noFill/>
        </p:spPr>
        <p:txBody>
          <a:bodyPr wrap="square" rtlCol="0">
            <a:spAutoFit/>
          </a:bodyPr>
          <a:lstStyle/>
          <a:p>
            <a:r>
              <a:rPr lang="fr-CA" sz="2400" b="0" i="0" dirty="0">
                <a:solidFill>
                  <a:srgbClr val="000000"/>
                </a:solidFill>
                <a:effectLst/>
                <a:latin typeface="Book Antiqua" panose="02040602050305030304" pitchFamily="18" charset="0"/>
              </a:rPr>
              <a:t>Les </a:t>
            </a:r>
            <a:r>
              <a:rPr lang="fr-CA" sz="2400" b="1" i="0" dirty="0">
                <a:solidFill>
                  <a:srgbClr val="000000"/>
                </a:solidFill>
                <a:effectLst/>
                <a:latin typeface="Book Antiqua" panose="02040602050305030304" pitchFamily="18" charset="0"/>
              </a:rPr>
              <a:t>changements physiques </a:t>
            </a:r>
            <a:r>
              <a:rPr lang="fr-CA" sz="2400" b="0" i="0" dirty="0">
                <a:solidFill>
                  <a:srgbClr val="000000"/>
                </a:solidFill>
                <a:effectLst/>
                <a:latin typeface="Book Antiqua" panose="02040602050305030304" pitchFamily="18" charset="0"/>
              </a:rPr>
              <a:t>ne modifient ni la nature ni les </a:t>
            </a:r>
            <a:r>
              <a:rPr lang="fr-CA" sz="2400" i="0" u="none" strike="noStrike" dirty="0">
                <a:effectLst/>
                <a:latin typeface="Book Antiqua" panose="02040602050305030304" pitchFamily="18" charset="0"/>
                <a:hlinkClick r:id="rId3"/>
              </a:rPr>
              <a:t>propriétés caractéristiques</a:t>
            </a:r>
            <a:r>
              <a:rPr lang="fr-CA" sz="2400" b="0" i="0" dirty="0">
                <a:solidFill>
                  <a:srgbClr val="000000"/>
                </a:solidFill>
                <a:effectLst/>
                <a:latin typeface="Book Antiqua" panose="02040602050305030304" pitchFamily="18" charset="0"/>
              </a:rPr>
              <a:t> de la matière. Les propriétés de la matière sont les mêmes avant et après le changement. Ces changement sont réversibles.</a:t>
            </a:r>
            <a:endParaRPr lang="fr-CA" sz="2400" dirty="0">
              <a:latin typeface="Book Antiqua" panose="02040602050305030304" pitchFamily="18" charset="0"/>
            </a:endParaRPr>
          </a:p>
        </p:txBody>
      </p:sp>
      <p:pic>
        <p:nvPicPr>
          <p:cNvPr id="6148" name="Picture 4" descr="image">
            <a:extLst>
              <a:ext uri="{FF2B5EF4-FFF2-40B4-BE49-F238E27FC236}">
                <a16:creationId xmlns:a16="http://schemas.microsoft.com/office/drawing/2014/main" id="{E612364A-D4C6-4303-A5A7-87E2D724CE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042" y="3213374"/>
            <a:ext cx="3728760" cy="2796570"/>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0BA7ECA5-C18D-4DDD-8BF1-B26172354C43}"/>
              </a:ext>
            </a:extLst>
          </p:cNvPr>
          <p:cNvSpPr txBox="1"/>
          <p:nvPr/>
        </p:nvSpPr>
        <p:spPr>
          <a:xfrm>
            <a:off x="5199797" y="3664424"/>
            <a:ext cx="3875964" cy="1323439"/>
          </a:xfrm>
          <a:prstGeom prst="rect">
            <a:avLst/>
          </a:prstGeom>
          <a:noFill/>
        </p:spPr>
        <p:txBody>
          <a:bodyPr wrap="square" rtlCol="0">
            <a:spAutoFit/>
          </a:bodyPr>
          <a:lstStyle/>
          <a:p>
            <a:r>
              <a:rPr lang="fr-CA" sz="2000" b="1" dirty="0">
                <a:latin typeface="Book Antiqua" panose="02040602050305030304" pitchFamily="18" charset="0"/>
              </a:rPr>
              <a:t>Quand je plie une feuille de papier pour en faire un avion, je conserve la même matière, mais elle a changé de forme.</a:t>
            </a:r>
          </a:p>
        </p:txBody>
      </p:sp>
    </p:spTree>
    <p:extLst>
      <p:ext uri="{BB962C8B-B14F-4D97-AF65-F5344CB8AC3E}">
        <p14:creationId xmlns:p14="http://schemas.microsoft.com/office/powerpoint/2010/main" val="146791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fade">
                                      <p:cBhvr>
                                        <p:cTn id="14" dur="500"/>
                                        <p:tgtEl>
                                          <p:spTgt spid="1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8"/>
                                        </p:tgtEl>
                                        <p:attrNameLst>
                                          <p:attrName>style.visibility</p:attrName>
                                        </p:attrNameLst>
                                      </p:cBhvr>
                                      <p:to>
                                        <p:strVal val="visible"/>
                                      </p:to>
                                    </p:set>
                                    <p:anim calcmode="lin" valueType="num">
                                      <p:cBhvr additive="base">
                                        <p:cTn id="19" dur="500" fill="hold"/>
                                        <p:tgtEl>
                                          <p:spTgt spid="6148"/>
                                        </p:tgtEl>
                                        <p:attrNameLst>
                                          <p:attrName>ppt_x</p:attrName>
                                        </p:attrNameLst>
                                      </p:cBhvr>
                                      <p:tavLst>
                                        <p:tav tm="0">
                                          <p:val>
                                            <p:strVal val="#ppt_x"/>
                                          </p:val>
                                        </p:tav>
                                        <p:tav tm="100000">
                                          <p:val>
                                            <p:strVal val="#ppt_x"/>
                                          </p:val>
                                        </p:tav>
                                      </p:tavLst>
                                    </p:anim>
                                    <p:anim calcmode="lin" valueType="num">
                                      <p:cBhvr additive="base">
                                        <p:cTn id="20"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 calcmode="lin" valueType="num">
                                      <p:cBhvr additive="base">
                                        <p:cTn id="2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0"/>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648269" y="1644555"/>
            <a:ext cx="8188656" cy="2677656"/>
          </a:xfrm>
          <a:prstGeom prst="rect">
            <a:avLst/>
          </a:prstGeom>
          <a:noFill/>
        </p:spPr>
        <p:txBody>
          <a:bodyPr wrap="square" rtlCol="0">
            <a:spAutoFit/>
          </a:bodyPr>
          <a:lstStyle/>
          <a:p>
            <a:r>
              <a:rPr lang="fr-CA" sz="2400" b="0" i="0" dirty="0">
                <a:solidFill>
                  <a:srgbClr val="000000"/>
                </a:solidFill>
                <a:effectLst/>
                <a:latin typeface="Book Antiqua" panose="02040602050305030304" pitchFamily="18" charset="0"/>
              </a:rPr>
              <a:t>Les </a:t>
            </a:r>
            <a:r>
              <a:rPr lang="fr-CA" sz="2400" b="1" i="0" dirty="0">
                <a:solidFill>
                  <a:srgbClr val="000000"/>
                </a:solidFill>
                <a:effectLst/>
                <a:latin typeface="Book Antiqua" panose="02040602050305030304" pitchFamily="18" charset="0"/>
              </a:rPr>
              <a:t>changements chimiques</a:t>
            </a:r>
            <a:r>
              <a:rPr lang="fr-CA" sz="2400" b="0" i="0" dirty="0">
                <a:solidFill>
                  <a:srgbClr val="000000"/>
                </a:solidFill>
                <a:effectLst/>
                <a:latin typeface="Book Antiqua" panose="02040602050305030304" pitchFamily="18" charset="0"/>
              </a:rPr>
              <a:t> modifient la nature et les </a:t>
            </a:r>
            <a:r>
              <a:rPr lang="fr-CA" sz="2400" i="0" u="none" strike="noStrike" dirty="0">
                <a:effectLst/>
                <a:latin typeface="Book Antiqua" panose="02040602050305030304" pitchFamily="18" charset="0"/>
                <a:hlinkClick r:id="rId3"/>
              </a:rPr>
              <a:t>propriétés caractéristiques</a:t>
            </a:r>
            <a:r>
              <a:rPr lang="fr-CA" sz="2400" b="0" i="0" dirty="0">
                <a:solidFill>
                  <a:srgbClr val="000000"/>
                </a:solidFill>
                <a:effectLst/>
                <a:latin typeface="Book Antiqua" panose="02040602050305030304" pitchFamily="18" charset="0"/>
              </a:rPr>
              <a:t> de la matière. De nouvelles substances sont donc formées à la suite de la réaction. Ce changement est irréversible, ce qui signifie qu’il ne peut pas se reproduire en sens inverse. La matière qui subit le changement change de forme pour former une nouvelle substance.</a:t>
            </a:r>
            <a:endParaRPr lang="fr-CA" sz="2400" dirty="0">
              <a:latin typeface="Book Antiqua" panose="02040602050305030304" pitchFamily="18" charset="0"/>
            </a:endParaRPr>
          </a:p>
        </p:txBody>
      </p:sp>
      <p:pic>
        <p:nvPicPr>
          <p:cNvPr id="7170" name="Picture 2" descr="Les changements chimiques | Alloprof">
            <a:extLst>
              <a:ext uri="{FF2B5EF4-FFF2-40B4-BE49-F238E27FC236}">
                <a16:creationId xmlns:a16="http://schemas.microsoft.com/office/drawing/2014/main" id="{1863DCEC-808B-42B2-BE50-7113F3EE54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703" y="4483287"/>
            <a:ext cx="2225225" cy="148078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Oeufs : 10 choses à savoir absolument">
            <a:extLst>
              <a:ext uri="{FF2B5EF4-FFF2-40B4-BE49-F238E27FC236}">
                <a16:creationId xmlns:a16="http://schemas.microsoft.com/office/drawing/2014/main" id="{5BB2CF6F-9974-4F46-B61D-69EA27A8F7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6703" y="3140984"/>
            <a:ext cx="2225224" cy="1252104"/>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Les 21 meilleurs cafés de Montréal où boire les cafés délicieux">
            <a:extLst>
              <a:ext uri="{FF2B5EF4-FFF2-40B4-BE49-F238E27FC236}">
                <a16:creationId xmlns:a16="http://schemas.microsoft.com/office/drawing/2014/main" id="{1CC6E966-FCFA-43A9-B270-2484C758F8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6703" y="1383681"/>
            <a:ext cx="2225224" cy="1666770"/>
          </a:xfrm>
          <a:prstGeom prst="rect">
            <a:avLst/>
          </a:prstGeom>
          <a:noFill/>
          <a:extLst>
            <a:ext uri="{909E8E84-426E-40DD-AFC4-6F175D3DCCD1}">
              <a14:hiddenFill xmlns:a14="http://schemas.microsoft.com/office/drawing/2010/main">
                <a:solidFill>
                  <a:srgbClr val="FFFFFF"/>
                </a:solidFill>
              </a14:hiddenFill>
            </a:ext>
          </a:extLst>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461950" y="642015"/>
            <a:ext cx="10691265" cy="1371030"/>
          </a:xfrm>
        </p:spPr>
        <p:txBody>
          <a:bodyPr>
            <a:normAutofit/>
          </a:bodyPr>
          <a:lstStyle/>
          <a:p>
            <a:pPr algn="ctr"/>
            <a:r>
              <a:rPr lang="fr-CA" sz="7200" dirty="0">
                <a:latin typeface="KG Tangled Up In You " panose="02000000000000000000" pitchFamily="2" charset="0"/>
              </a:rPr>
              <a:t>Les changements chimiques</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603613" y="4156589"/>
            <a:ext cx="8188656" cy="3046988"/>
          </a:xfrm>
          <a:prstGeom prst="rect">
            <a:avLst/>
          </a:prstGeom>
          <a:noFill/>
        </p:spPr>
        <p:txBody>
          <a:bodyPr wrap="square" rtlCol="0">
            <a:spAutoFit/>
          </a:bodyPr>
          <a:lstStyle/>
          <a:p>
            <a:pPr algn="ctr"/>
            <a:r>
              <a:rPr lang="fr-CA" sz="2400" b="1" dirty="0">
                <a:latin typeface="Book Antiqua" panose="02040602050305030304" pitchFamily="18" charset="0"/>
              </a:rPr>
              <a:t>Il y a changement chimique lorsqu’il y a:</a:t>
            </a:r>
          </a:p>
          <a:p>
            <a:pPr algn="ctr"/>
            <a:r>
              <a:rPr lang="fr-CA" sz="2400" b="1" dirty="0">
                <a:latin typeface="Book Antiqua" panose="02040602050305030304" pitchFamily="18" charset="0"/>
              </a:rPr>
              <a:t>un changement d’odeur;</a:t>
            </a:r>
          </a:p>
          <a:p>
            <a:pPr algn="ctr"/>
            <a:r>
              <a:rPr lang="fr-CA" sz="2400" b="1" dirty="0">
                <a:latin typeface="Book Antiqua" panose="02040602050305030304" pitchFamily="18" charset="0"/>
              </a:rPr>
              <a:t>Un changement d’odeur;</a:t>
            </a:r>
          </a:p>
          <a:p>
            <a:pPr algn="ctr"/>
            <a:r>
              <a:rPr lang="fr-CA" sz="2400" b="1" dirty="0">
                <a:latin typeface="Book Antiqua" panose="02040602050305030304" pitchFamily="18" charset="0"/>
              </a:rPr>
              <a:t>Une production de gaz;</a:t>
            </a:r>
          </a:p>
          <a:p>
            <a:pPr algn="ctr"/>
            <a:r>
              <a:rPr lang="fr-CA" sz="2400" b="1" dirty="0">
                <a:latin typeface="Book Antiqua" panose="02040602050305030304" pitchFamily="18" charset="0"/>
              </a:rPr>
              <a:t>Formation d’un précipité.</a:t>
            </a:r>
          </a:p>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mc:AlternateContent xmlns:mc="http://schemas.openxmlformats.org/markup-compatibility/2006">
        <mc:Choice xmlns:pslz="http://schemas.microsoft.com/office/powerpoint/2016/slidezoom" Requires="pslz">
          <p:graphicFrame>
            <p:nvGraphicFramePr>
              <p:cNvPr id="6" name="Zoom de diapositive 5">
                <a:extLst>
                  <a:ext uri="{FF2B5EF4-FFF2-40B4-BE49-F238E27FC236}">
                    <a16:creationId xmlns:a16="http://schemas.microsoft.com/office/drawing/2014/main" id="{3D73AB31-4BFE-4E52-8525-6F3944988272}"/>
                  </a:ext>
                </a:extLst>
              </p:cNvPr>
              <p:cNvGraphicFramePr>
                <a:graphicFrameLocks noChangeAspect="1"/>
              </p:cNvGraphicFramePr>
              <p:nvPr>
                <p:extLst>
                  <p:ext uri="{D42A27DB-BD31-4B8C-83A1-F6EECF244321}">
                    <p14:modId xmlns:p14="http://schemas.microsoft.com/office/powerpoint/2010/main" val="1717211130"/>
                  </p:ext>
                </p:extLst>
              </p:nvPr>
            </p:nvGraphicFramePr>
            <p:xfrm>
              <a:off x="7365858" y="2643401"/>
              <a:ext cx="3048000" cy="1714500"/>
            </p:xfrm>
            <a:graphic>
              <a:graphicData uri="http://schemas.microsoft.com/office/powerpoint/2016/slidezoom">
                <pslz:sldZm>
                  <pslz:sldZmObj sldId="264" cId="1467917000">
                    <pslz:zmPr id="{4D846D25-26ED-46A4-BA4D-EC0D0BB41590}" returnToParent="0" transitionDur="1000">
                      <p166:blipFill xmlns:p166="http://schemas.microsoft.com/office/powerpoint/2016/6/main">
                        <a:blip r:embed="rId7"/>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p:pic>
            <p:nvPicPr>
              <p:cNvPr id="6" name="Zoom de diapositive 5">
                <a:hlinkClick r:id="rId8" action="ppaction://hlinksldjump"/>
                <a:extLst>
                  <a:ext uri="{FF2B5EF4-FFF2-40B4-BE49-F238E27FC236}">
                    <a16:creationId xmlns:a16="http://schemas.microsoft.com/office/drawing/2014/main" id="{3D73AB31-4BFE-4E52-8525-6F3944988272}"/>
                  </a:ext>
                </a:extLst>
              </p:cNvPr>
              <p:cNvPicPr>
                <a:picLocks noGrp="1" noRot="1" noChangeAspect="1" noMove="1" noResize="1" noEditPoints="1" noAdjustHandles="1" noChangeArrowheads="1" noChangeShapeType="1"/>
              </p:cNvPicPr>
              <p:nvPr/>
            </p:nvPicPr>
            <p:blipFill>
              <a:blip r:embed="rId7"/>
              <a:stretch>
                <a:fillRect/>
              </a:stretch>
            </p:blipFill>
            <p:spPr>
              <a:xfrm>
                <a:off x="7365858" y="2643401"/>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6405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 calcmode="lin" valueType="num">
                                      <p:cBhvr additive="base">
                                        <p:cTn id="14"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 calcmode="lin" valueType="num">
                                      <p:cBhvr additive="base">
                                        <p:cTn id="20"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 calcmode="lin" valueType="num">
                                      <p:cBhvr additive="base">
                                        <p:cTn id="24"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7">
                                            <p:txEl>
                                              <p:pRg st="1" end="1"/>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7">
                                            <p:txEl>
                                              <p:pRg st="2" end="2"/>
                                            </p:txEl>
                                          </p:spTgt>
                                        </p:tgtEl>
                                        <p:attrNameLst>
                                          <p:attrName>style.visibility</p:attrName>
                                        </p:attrNameLst>
                                      </p:cBhvr>
                                      <p:to>
                                        <p:strVal val="visible"/>
                                      </p:to>
                                    </p:set>
                                    <p:anim calcmode="lin" valueType="num">
                                      <p:cBhvr additive="base">
                                        <p:cTn id="28"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7">
                                            <p:txEl>
                                              <p:pRg st="2" end="2"/>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7">
                                            <p:txEl>
                                              <p:pRg st="3" end="3"/>
                                            </p:txEl>
                                          </p:spTgt>
                                        </p:tgtEl>
                                        <p:attrNameLst>
                                          <p:attrName>style.visibility</p:attrName>
                                        </p:attrNameLst>
                                      </p:cBhvr>
                                      <p:to>
                                        <p:strVal val="visible"/>
                                      </p:to>
                                    </p:set>
                                    <p:anim calcmode="lin" valueType="num">
                                      <p:cBhvr additive="base">
                                        <p:cTn id="32"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7">
                                            <p:txEl>
                                              <p:pRg st="3" end="3"/>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7">
                                            <p:txEl>
                                              <p:pRg st="4" end="4"/>
                                            </p:txEl>
                                          </p:spTgt>
                                        </p:tgtEl>
                                        <p:attrNameLst>
                                          <p:attrName>style.visibility</p:attrName>
                                        </p:attrNameLst>
                                      </p:cBhvr>
                                      <p:to>
                                        <p:strVal val="visible"/>
                                      </p:to>
                                    </p:set>
                                    <p:anim calcmode="lin" valueType="num">
                                      <p:cBhvr additive="base">
                                        <p:cTn id="36" dur="500" fill="hold"/>
                                        <p:tgtEl>
                                          <p:spTgt spid="17">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7174"/>
                                        </p:tgtEl>
                                        <p:attrNameLst>
                                          <p:attrName>style.visibility</p:attrName>
                                        </p:attrNameLst>
                                      </p:cBhvr>
                                      <p:to>
                                        <p:strVal val="visible"/>
                                      </p:to>
                                    </p:set>
                                    <p:animEffect transition="in" filter="randombar(horizontal)">
                                      <p:cBhvr>
                                        <p:cTn id="42" dur="500"/>
                                        <p:tgtEl>
                                          <p:spTgt spid="717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7172"/>
                                        </p:tgtEl>
                                        <p:attrNameLst>
                                          <p:attrName>style.visibility</p:attrName>
                                        </p:attrNameLst>
                                      </p:cBhvr>
                                      <p:to>
                                        <p:strVal val="visible"/>
                                      </p:to>
                                    </p:set>
                                    <p:animEffect transition="in" filter="randombar(horizontal)">
                                      <p:cBhvr>
                                        <p:cTn id="47" dur="500"/>
                                        <p:tgtEl>
                                          <p:spTgt spid="717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7170"/>
                                        </p:tgtEl>
                                        <p:attrNameLst>
                                          <p:attrName>style.visibility</p:attrName>
                                        </p:attrNameLst>
                                      </p:cBhvr>
                                      <p:to>
                                        <p:strVal val="visible"/>
                                      </p:to>
                                    </p:set>
                                    <p:animEffect transition="in" filter="randombar(horizontal)">
                                      <p:cBhvr>
                                        <p:cTn id="5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0"/>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648269" y="1644555"/>
            <a:ext cx="10691264" cy="3609193"/>
          </a:xfrm>
          <a:prstGeom prst="rect">
            <a:avLst/>
          </a:prstGeom>
          <a:noFill/>
        </p:spPr>
        <p:txBody>
          <a:bodyPr wrap="square" rtlCol="0">
            <a:spAutoFit/>
          </a:bodyPr>
          <a:lstStyle/>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L’oxydation est un changement chimique qui, dans certaines conditions, se produit lorsqu’une substance est exposée au dioxygène  (O</a:t>
            </a:r>
            <a:r>
              <a:rPr lang="fr-CA" sz="2000" baseline="-25000" dirty="0">
                <a:effectLst/>
                <a:latin typeface="Book Antiqua" panose="02040602050305030304" pitchFamily="18" charset="0"/>
                <a:ea typeface="Calibri" panose="020F0502020204030204" pitchFamily="34" charset="0"/>
                <a:cs typeface="Times New Roman" panose="02020603050405020304" pitchFamily="18" charset="0"/>
              </a:rPr>
              <a:t>2</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 de l’air.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Plusieurs métaux peuvent s’oxyder, produisant alors des résultats différents. L’un des résultats les plus connus de l’oxydation est la formation de la rouille. Pour qu’un métal rouille, il doit remplir 3 conditions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sym typeface="Webdings" panose="05030102010509060703" pitchFamily="18" charset="2"/>
              </a:rPr>
              <a:t></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Ce métal doit être du fer ou de l’acier.</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sym typeface="Webdings" panose="05030102010509060703" pitchFamily="18" charset="2"/>
              </a:rPr>
              <a:t></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Il doit être en contact avec de l’eau</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sym typeface="Webdings" panose="05030102010509060703" pitchFamily="18" charset="2"/>
              </a:rPr>
              <a:t></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Il doit être mis en contact avec du dioxygène (O</a:t>
            </a:r>
            <a:r>
              <a:rPr lang="fr-CA" sz="2000" baseline="-25000" dirty="0">
                <a:effectLst/>
                <a:latin typeface="Book Antiqua" panose="02040602050305030304" pitchFamily="18" charset="0"/>
                <a:ea typeface="Calibri" panose="020F0502020204030204" pitchFamily="34" charset="0"/>
                <a:cs typeface="Times New Roman" panose="02020603050405020304" pitchFamily="18" charset="0"/>
              </a:rPr>
              <a:t>2</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a:t>
            </a: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209467" y="-308340"/>
            <a:ext cx="10691265" cy="1371030"/>
          </a:xfrm>
        </p:spPr>
        <p:txBody>
          <a:bodyPr>
            <a:normAutofit fontScale="90000"/>
          </a:bodyPr>
          <a:lstStyle/>
          <a:p>
            <a:pPr algn="ctr"/>
            <a:br>
              <a:rPr lang="fr-CA" sz="7200" dirty="0">
                <a:latin typeface="KG Tangled Up In You " panose="02000000000000000000" pitchFamily="2" charset="0"/>
              </a:rPr>
            </a:br>
            <a:r>
              <a:rPr lang="fr-CA" sz="7200" dirty="0">
                <a:latin typeface="KG Tangled Up In You " panose="02000000000000000000" pitchFamily="2" charset="0"/>
              </a:rPr>
              <a:t>L’OXIDATION</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pic>
        <p:nvPicPr>
          <p:cNvPr id="9218" name="Image 75">
            <a:extLst>
              <a:ext uri="{FF2B5EF4-FFF2-40B4-BE49-F238E27FC236}">
                <a16:creationId xmlns:a16="http://schemas.microsoft.com/office/drawing/2014/main" id="{AA17E5F9-2E83-4BF7-A288-82C4A64641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67" y="5229224"/>
            <a:ext cx="1047750" cy="585788"/>
          </a:xfrm>
          <a:prstGeom prst="rect">
            <a:avLst/>
          </a:prstGeom>
          <a:noFill/>
          <a:extLst>
            <a:ext uri="{909E8E84-426E-40DD-AFC4-6F175D3DCCD1}">
              <a14:hiddenFill xmlns:a14="http://schemas.microsoft.com/office/drawing/2010/main">
                <a:solidFill>
                  <a:srgbClr val="FFFFFF"/>
                </a:solidFill>
              </a14:hiddenFill>
            </a:ext>
          </a:extLst>
        </p:spPr>
      </p:pic>
      <p:pic>
        <p:nvPicPr>
          <p:cNvPr id="9217" name="Image 79">
            <a:extLst>
              <a:ext uri="{FF2B5EF4-FFF2-40B4-BE49-F238E27FC236}">
                <a16:creationId xmlns:a16="http://schemas.microsoft.com/office/drawing/2014/main" id="{91599108-7281-450E-9662-CFF3BA282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096" y="5308125"/>
            <a:ext cx="438150" cy="4143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5" name="Signe Plus 14">
            <a:extLst>
              <a:ext uri="{FF2B5EF4-FFF2-40B4-BE49-F238E27FC236}">
                <a16:creationId xmlns:a16="http://schemas.microsoft.com/office/drawing/2014/main" id="{1710FCD7-264E-4208-A5C5-F74126D23D3A}"/>
              </a:ext>
            </a:extLst>
          </p:cNvPr>
          <p:cNvSpPr/>
          <p:nvPr/>
        </p:nvSpPr>
        <p:spPr>
          <a:xfrm>
            <a:off x="3693495" y="5229033"/>
            <a:ext cx="559435" cy="54546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pic>
        <p:nvPicPr>
          <p:cNvPr id="18" name="Image 17" descr="EPA will regulate two toxic chemicals in drinking water">
            <a:extLst>
              <a:ext uri="{FF2B5EF4-FFF2-40B4-BE49-F238E27FC236}">
                <a16:creationId xmlns:a16="http://schemas.microsoft.com/office/drawing/2014/main" id="{FB20D34C-5CB3-4BB9-88F2-23F936B764A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8140" y="5222683"/>
            <a:ext cx="868045" cy="579755"/>
          </a:xfrm>
          <a:prstGeom prst="rect">
            <a:avLst/>
          </a:prstGeom>
          <a:noFill/>
          <a:ln>
            <a:noFill/>
          </a:ln>
        </p:spPr>
      </p:pic>
      <p:pic>
        <p:nvPicPr>
          <p:cNvPr id="19" name="Image 18">
            <a:extLst>
              <a:ext uri="{FF2B5EF4-FFF2-40B4-BE49-F238E27FC236}">
                <a16:creationId xmlns:a16="http://schemas.microsoft.com/office/drawing/2014/main" id="{6CD833A8-F8FB-4CEA-A9FE-E9F7196EFD9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39595" y="5133148"/>
            <a:ext cx="974725" cy="729615"/>
          </a:xfrm>
          <a:prstGeom prst="rect">
            <a:avLst/>
          </a:prstGeom>
          <a:noFill/>
          <a:ln>
            <a:noFill/>
          </a:ln>
        </p:spPr>
      </p:pic>
      <p:sp>
        <p:nvSpPr>
          <p:cNvPr id="20" name="Est égal à 19">
            <a:extLst>
              <a:ext uri="{FF2B5EF4-FFF2-40B4-BE49-F238E27FC236}">
                <a16:creationId xmlns:a16="http://schemas.microsoft.com/office/drawing/2014/main" id="{A88D4CC9-7F2A-464D-AB98-3DB5125A6BEE}"/>
              </a:ext>
            </a:extLst>
          </p:cNvPr>
          <p:cNvSpPr/>
          <p:nvPr/>
        </p:nvSpPr>
        <p:spPr>
          <a:xfrm>
            <a:off x="5288691" y="5294437"/>
            <a:ext cx="579755" cy="436245"/>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pic>
        <p:nvPicPr>
          <p:cNvPr id="21" name="Image 20" descr="Enlever la rouille du fer forgé">
            <a:extLst>
              <a:ext uri="{FF2B5EF4-FFF2-40B4-BE49-F238E27FC236}">
                <a16:creationId xmlns:a16="http://schemas.microsoft.com/office/drawing/2014/main" id="{66F6448E-B12A-4084-A308-F474CB1CF83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42817" y="5125353"/>
            <a:ext cx="936625" cy="702310"/>
          </a:xfrm>
          <a:prstGeom prst="rect">
            <a:avLst/>
          </a:prstGeom>
          <a:noFill/>
          <a:ln>
            <a:noFill/>
          </a:ln>
        </p:spPr>
      </p:pic>
      <p:pic>
        <p:nvPicPr>
          <p:cNvPr id="9222" name="Picture 6" descr="Pourquoi le fer rouille-t-il ? | CNEWS">
            <a:extLst>
              <a:ext uri="{FF2B5EF4-FFF2-40B4-BE49-F238E27FC236}">
                <a16:creationId xmlns:a16="http://schemas.microsoft.com/office/drawing/2014/main" id="{1CFA291B-7ECC-4BFF-A780-6B15F340B4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91116" y="3357349"/>
            <a:ext cx="3548417" cy="266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29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 calcmode="lin" valueType="num">
                                      <p:cBhvr additive="base">
                                        <p:cTn id="14"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4">
                                            <p:txEl>
                                              <p:pRg st="1" end="1"/>
                                            </p:txEl>
                                          </p:spTgt>
                                        </p:tgtEl>
                                        <p:attrNameLst>
                                          <p:attrName>style.visibility</p:attrName>
                                        </p:attrNameLst>
                                      </p:cBhvr>
                                      <p:to>
                                        <p:strVal val="visible"/>
                                      </p:to>
                                    </p:set>
                                    <p:anim calcmode="lin" valueType="num">
                                      <p:cBhvr additive="base">
                                        <p:cTn id="18"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4">
                                            <p:txEl>
                                              <p:pRg st="2" end="2"/>
                                            </p:txEl>
                                          </p:spTgt>
                                        </p:tgtEl>
                                        <p:attrNameLst>
                                          <p:attrName>style.visibility</p:attrName>
                                        </p:attrNameLst>
                                      </p:cBhvr>
                                      <p:to>
                                        <p:strVal val="visible"/>
                                      </p:to>
                                    </p:set>
                                    <p:anim calcmode="lin" valueType="num">
                                      <p:cBhvr additive="base">
                                        <p:cTn id="24"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4">
                                            <p:txEl>
                                              <p:pRg st="3" end="3"/>
                                            </p:txEl>
                                          </p:spTgt>
                                        </p:tgtEl>
                                        <p:attrNameLst>
                                          <p:attrName>style.visibility</p:attrName>
                                        </p:attrNameLst>
                                      </p:cBhvr>
                                      <p:to>
                                        <p:strVal val="visible"/>
                                      </p:to>
                                    </p:set>
                                    <p:anim calcmode="lin" valueType="num">
                                      <p:cBhvr additive="base">
                                        <p:cTn id="30"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4">
                                            <p:txEl>
                                              <p:pRg st="4" end="4"/>
                                            </p:txEl>
                                          </p:spTgt>
                                        </p:tgtEl>
                                        <p:attrNameLst>
                                          <p:attrName>style.visibility</p:attrName>
                                        </p:attrNameLst>
                                      </p:cBhvr>
                                      <p:to>
                                        <p:strVal val="visible"/>
                                      </p:to>
                                    </p:set>
                                    <p:anim calcmode="lin" valueType="num">
                                      <p:cBhvr additive="base">
                                        <p:cTn id="36"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9218"/>
                                        </p:tgtEl>
                                        <p:attrNameLst>
                                          <p:attrName>style.visibility</p:attrName>
                                        </p:attrNameLst>
                                      </p:cBhvr>
                                      <p:to>
                                        <p:strVal val="visible"/>
                                      </p:to>
                                    </p:set>
                                    <p:animEffect transition="in" filter="wipe(down)">
                                      <p:cBhvr>
                                        <p:cTn id="42" dur="580">
                                          <p:stCondLst>
                                            <p:cond delay="0"/>
                                          </p:stCondLst>
                                        </p:cTn>
                                        <p:tgtEl>
                                          <p:spTgt spid="9218"/>
                                        </p:tgtEl>
                                      </p:cBhvr>
                                    </p:animEffect>
                                    <p:anim calcmode="lin" valueType="num">
                                      <p:cBhvr>
                                        <p:cTn id="43" dur="1822" tmFilter="0,0; 0.14,0.36; 0.43,0.73; 0.71,0.91; 1.0,1.0">
                                          <p:stCondLst>
                                            <p:cond delay="0"/>
                                          </p:stCondLst>
                                        </p:cTn>
                                        <p:tgtEl>
                                          <p:spTgt spid="9218"/>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9218"/>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9218"/>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9218"/>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9218"/>
                                        </p:tgtEl>
                                        <p:attrNameLst>
                                          <p:attrName>ppt_y</p:attrName>
                                        </p:attrNameLst>
                                      </p:cBhvr>
                                      <p:tavLst>
                                        <p:tav tm="0" fmla="#ppt_y-sin(pi*$)/81">
                                          <p:val>
                                            <p:fltVal val="0"/>
                                          </p:val>
                                        </p:tav>
                                        <p:tav tm="100000">
                                          <p:val>
                                            <p:fltVal val="1"/>
                                          </p:val>
                                        </p:tav>
                                      </p:tavLst>
                                    </p:anim>
                                    <p:animScale>
                                      <p:cBhvr>
                                        <p:cTn id="48" dur="26">
                                          <p:stCondLst>
                                            <p:cond delay="650"/>
                                          </p:stCondLst>
                                        </p:cTn>
                                        <p:tgtEl>
                                          <p:spTgt spid="9218"/>
                                        </p:tgtEl>
                                      </p:cBhvr>
                                      <p:to x="100000" y="60000"/>
                                    </p:animScale>
                                    <p:animScale>
                                      <p:cBhvr>
                                        <p:cTn id="49" dur="166" decel="50000">
                                          <p:stCondLst>
                                            <p:cond delay="676"/>
                                          </p:stCondLst>
                                        </p:cTn>
                                        <p:tgtEl>
                                          <p:spTgt spid="9218"/>
                                        </p:tgtEl>
                                      </p:cBhvr>
                                      <p:to x="100000" y="100000"/>
                                    </p:animScale>
                                    <p:animScale>
                                      <p:cBhvr>
                                        <p:cTn id="50" dur="26">
                                          <p:stCondLst>
                                            <p:cond delay="1312"/>
                                          </p:stCondLst>
                                        </p:cTn>
                                        <p:tgtEl>
                                          <p:spTgt spid="9218"/>
                                        </p:tgtEl>
                                      </p:cBhvr>
                                      <p:to x="100000" y="80000"/>
                                    </p:animScale>
                                    <p:animScale>
                                      <p:cBhvr>
                                        <p:cTn id="51" dur="166" decel="50000">
                                          <p:stCondLst>
                                            <p:cond delay="1338"/>
                                          </p:stCondLst>
                                        </p:cTn>
                                        <p:tgtEl>
                                          <p:spTgt spid="9218"/>
                                        </p:tgtEl>
                                      </p:cBhvr>
                                      <p:to x="100000" y="100000"/>
                                    </p:animScale>
                                    <p:animScale>
                                      <p:cBhvr>
                                        <p:cTn id="52" dur="26">
                                          <p:stCondLst>
                                            <p:cond delay="1642"/>
                                          </p:stCondLst>
                                        </p:cTn>
                                        <p:tgtEl>
                                          <p:spTgt spid="9218"/>
                                        </p:tgtEl>
                                      </p:cBhvr>
                                      <p:to x="100000" y="90000"/>
                                    </p:animScale>
                                    <p:animScale>
                                      <p:cBhvr>
                                        <p:cTn id="53" dur="166" decel="50000">
                                          <p:stCondLst>
                                            <p:cond delay="1668"/>
                                          </p:stCondLst>
                                        </p:cTn>
                                        <p:tgtEl>
                                          <p:spTgt spid="9218"/>
                                        </p:tgtEl>
                                      </p:cBhvr>
                                      <p:to x="100000" y="100000"/>
                                    </p:animScale>
                                    <p:animScale>
                                      <p:cBhvr>
                                        <p:cTn id="54" dur="26">
                                          <p:stCondLst>
                                            <p:cond delay="1808"/>
                                          </p:stCondLst>
                                        </p:cTn>
                                        <p:tgtEl>
                                          <p:spTgt spid="9218"/>
                                        </p:tgtEl>
                                      </p:cBhvr>
                                      <p:to x="100000" y="95000"/>
                                    </p:animScale>
                                    <p:animScale>
                                      <p:cBhvr>
                                        <p:cTn id="55" dur="166" decel="50000">
                                          <p:stCondLst>
                                            <p:cond delay="1834"/>
                                          </p:stCondLst>
                                        </p:cTn>
                                        <p:tgtEl>
                                          <p:spTgt spid="9218"/>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9217"/>
                                        </p:tgtEl>
                                        <p:attrNameLst>
                                          <p:attrName>style.visibility</p:attrName>
                                        </p:attrNameLst>
                                      </p:cBhvr>
                                      <p:to>
                                        <p:strVal val="visible"/>
                                      </p:to>
                                    </p:set>
                                    <p:animEffect transition="in" filter="wipe(down)">
                                      <p:cBhvr>
                                        <p:cTn id="60" dur="580">
                                          <p:stCondLst>
                                            <p:cond delay="0"/>
                                          </p:stCondLst>
                                        </p:cTn>
                                        <p:tgtEl>
                                          <p:spTgt spid="9217"/>
                                        </p:tgtEl>
                                      </p:cBhvr>
                                    </p:animEffect>
                                    <p:anim calcmode="lin" valueType="num">
                                      <p:cBhvr>
                                        <p:cTn id="61" dur="1822" tmFilter="0,0; 0.14,0.36; 0.43,0.73; 0.71,0.91; 1.0,1.0">
                                          <p:stCondLst>
                                            <p:cond delay="0"/>
                                          </p:stCondLst>
                                        </p:cTn>
                                        <p:tgtEl>
                                          <p:spTgt spid="9217"/>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9217"/>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9217"/>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9217"/>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9217"/>
                                        </p:tgtEl>
                                        <p:attrNameLst>
                                          <p:attrName>ppt_y</p:attrName>
                                        </p:attrNameLst>
                                      </p:cBhvr>
                                      <p:tavLst>
                                        <p:tav tm="0" fmla="#ppt_y-sin(pi*$)/81">
                                          <p:val>
                                            <p:fltVal val="0"/>
                                          </p:val>
                                        </p:tav>
                                        <p:tav tm="100000">
                                          <p:val>
                                            <p:fltVal val="1"/>
                                          </p:val>
                                        </p:tav>
                                      </p:tavLst>
                                    </p:anim>
                                    <p:animScale>
                                      <p:cBhvr>
                                        <p:cTn id="66" dur="26">
                                          <p:stCondLst>
                                            <p:cond delay="650"/>
                                          </p:stCondLst>
                                        </p:cTn>
                                        <p:tgtEl>
                                          <p:spTgt spid="9217"/>
                                        </p:tgtEl>
                                      </p:cBhvr>
                                      <p:to x="100000" y="60000"/>
                                    </p:animScale>
                                    <p:animScale>
                                      <p:cBhvr>
                                        <p:cTn id="67" dur="166" decel="50000">
                                          <p:stCondLst>
                                            <p:cond delay="676"/>
                                          </p:stCondLst>
                                        </p:cTn>
                                        <p:tgtEl>
                                          <p:spTgt spid="9217"/>
                                        </p:tgtEl>
                                      </p:cBhvr>
                                      <p:to x="100000" y="100000"/>
                                    </p:animScale>
                                    <p:animScale>
                                      <p:cBhvr>
                                        <p:cTn id="68" dur="26">
                                          <p:stCondLst>
                                            <p:cond delay="1312"/>
                                          </p:stCondLst>
                                        </p:cTn>
                                        <p:tgtEl>
                                          <p:spTgt spid="9217"/>
                                        </p:tgtEl>
                                      </p:cBhvr>
                                      <p:to x="100000" y="80000"/>
                                    </p:animScale>
                                    <p:animScale>
                                      <p:cBhvr>
                                        <p:cTn id="69" dur="166" decel="50000">
                                          <p:stCondLst>
                                            <p:cond delay="1338"/>
                                          </p:stCondLst>
                                        </p:cTn>
                                        <p:tgtEl>
                                          <p:spTgt spid="9217"/>
                                        </p:tgtEl>
                                      </p:cBhvr>
                                      <p:to x="100000" y="100000"/>
                                    </p:animScale>
                                    <p:animScale>
                                      <p:cBhvr>
                                        <p:cTn id="70" dur="26">
                                          <p:stCondLst>
                                            <p:cond delay="1642"/>
                                          </p:stCondLst>
                                        </p:cTn>
                                        <p:tgtEl>
                                          <p:spTgt spid="9217"/>
                                        </p:tgtEl>
                                      </p:cBhvr>
                                      <p:to x="100000" y="90000"/>
                                    </p:animScale>
                                    <p:animScale>
                                      <p:cBhvr>
                                        <p:cTn id="71" dur="166" decel="50000">
                                          <p:stCondLst>
                                            <p:cond delay="1668"/>
                                          </p:stCondLst>
                                        </p:cTn>
                                        <p:tgtEl>
                                          <p:spTgt spid="9217"/>
                                        </p:tgtEl>
                                      </p:cBhvr>
                                      <p:to x="100000" y="100000"/>
                                    </p:animScale>
                                    <p:animScale>
                                      <p:cBhvr>
                                        <p:cTn id="72" dur="26">
                                          <p:stCondLst>
                                            <p:cond delay="1808"/>
                                          </p:stCondLst>
                                        </p:cTn>
                                        <p:tgtEl>
                                          <p:spTgt spid="9217"/>
                                        </p:tgtEl>
                                      </p:cBhvr>
                                      <p:to x="100000" y="95000"/>
                                    </p:animScale>
                                    <p:animScale>
                                      <p:cBhvr>
                                        <p:cTn id="73" dur="166" decel="50000">
                                          <p:stCondLst>
                                            <p:cond delay="1834"/>
                                          </p:stCondLst>
                                        </p:cTn>
                                        <p:tgtEl>
                                          <p:spTgt spid="9217"/>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26" presetClass="entr" presetSubtype="0" fill="hold"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wipe(down)">
                                      <p:cBhvr>
                                        <p:cTn id="78" dur="580">
                                          <p:stCondLst>
                                            <p:cond delay="0"/>
                                          </p:stCondLst>
                                        </p:cTn>
                                        <p:tgtEl>
                                          <p:spTgt spid="18"/>
                                        </p:tgtEl>
                                      </p:cBhvr>
                                    </p:animEffect>
                                    <p:anim calcmode="lin" valueType="num">
                                      <p:cBhvr>
                                        <p:cTn id="7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84" dur="26">
                                          <p:stCondLst>
                                            <p:cond delay="650"/>
                                          </p:stCondLst>
                                        </p:cTn>
                                        <p:tgtEl>
                                          <p:spTgt spid="18"/>
                                        </p:tgtEl>
                                      </p:cBhvr>
                                      <p:to x="100000" y="60000"/>
                                    </p:animScale>
                                    <p:animScale>
                                      <p:cBhvr>
                                        <p:cTn id="85" dur="166" decel="50000">
                                          <p:stCondLst>
                                            <p:cond delay="676"/>
                                          </p:stCondLst>
                                        </p:cTn>
                                        <p:tgtEl>
                                          <p:spTgt spid="18"/>
                                        </p:tgtEl>
                                      </p:cBhvr>
                                      <p:to x="100000" y="100000"/>
                                    </p:animScale>
                                    <p:animScale>
                                      <p:cBhvr>
                                        <p:cTn id="86" dur="26">
                                          <p:stCondLst>
                                            <p:cond delay="1312"/>
                                          </p:stCondLst>
                                        </p:cTn>
                                        <p:tgtEl>
                                          <p:spTgt spid="18"/>
                                        </p:tgtEl>
                                      </p:cBhvr>
                                      <p:to x="100000" y="80000"/>
                                    </p:animScale>
                                    <p:animScale>
                                      <p:cBhvr>
                                        <p:cTn id="87" dur="166" decel="50000">
                                          <p:stCondLst>
                                            <p:cond delay="1338"/>
                                          </p:stCondLst>
                                        </p:cTn>
                                        <p:tgtEl>
                                          <p:spTgt spid="18"/>
                                        </p:tgtEl>
                                      </p:cBhvr>
                                      <p:to x="100000" y="100000"/>
                                    </p:animScale>
                                    <p:animScale>
                                      <p:cBhvr>
                                        <p:cTn id="88" dur="26">
                                          <p:stCondLst>
                                            <p:cond delay="1642"/>
                                          </p:stCondLst>
                                        </p:cTn>
                                        <p:tgtEl>
                                          <p:spTgt spid="18"/>
                                        </p:tgtEl>
                                      </p:cBhvr>
                                      <p:to x="100000" y="90000"/>
                                    </p:animScale>
                                    <p:animScale>
                                      <p:cBhvr>
                                        <p:cTn id="89" dur="166" decel="50000">
                                          <p:stCondLst>
                                            <p:cond delay="1668"/>
                                          </p:stCondLst>
                                        </p:cTn>
                                        <p:tgtEl>
                                          <p:spTgt spid="18"/>
                                        </p:tgtEl>
                                      </p:cBhvr>
                                      <p:to x="100000" y="100000"/>
                                    </p:animScale>
                                    <p:animScale>
                                      <p:cBhvr>
                                        <p:cTn id="90" dur="26">
                                          <p:stCondLst>
                                            <p:cond delay="1808"/>
                                          </p:stCondLst>
                                        </p:cTn>
                                        <p:tgtEl>
                                          <p:spTgt spid="18"/>
                                        </p:tgtEl>
                                      </p:cBhvr>
                                      <p:to x="100000" y="95000"/>
                                    </p:animScale>
                                    <p:animScale>
                                      <p:cBhvr>
                                        <p:cTn id="91" dur="166" decel="50000">
                                          <p:stCondLst>
                                            <p:cond delay="1834"/>
                                          </p:stCondLst>
                                        </p:cTn>
                                        <p:tgtEl>
                                          <p:spTgt spid="18"/>
                                        </p:tgtEl>
                                      </p:cBhvr>
                                      <p:to x="100000" y="100000"/>
                                    </p:animScale>
                                  </p:childTnLst>
                                </p:cTn>
                              </p:par>
                            </p:childTnLst>
                          </p:cTn>
                        </p:par>
                      </p:childTnLst>
                    </p:cTn>
                  </p:par>
                  <p:par>
                    <p:cTn id="92" fill="hold">
                      <p:stCondLst>
                        <p:cond delay="indefinite"/>
                      </p:stCondLst>
                      <p:childTnLst>
                        <p:par>
                          <p:cTn id="93" fill="hold">
                            <p:stCondLst>
                              <p:cond delay="0"/>
                            </p:stCondLst>
                            <p:childTnLst>
                              <p:par>
                                <p:cTn id="94" presetID="26" presetClass="entr" presetSubtype="0" fill="hold" grpId="0" nodeType="click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wipe(down)">
                                      <p:cBhvr>
                                        <p:cTn id="96" dur="580">
                                          <p:stCondLst>
                                            <p:cond delay="0"/>
                                          </p:stCondLst>
                                        </p:cTn>
                                        <p:tgtEl>
                                          <p:spTgt spid="15"/>
                                        </p:tgtEl>
                                      </p:cBhvr>
                                    </p:animEffect>
                                    <p:anim calcmode="lin" valueType="num">
                                      <p:cBhvr>
                                        <p:cTn id="97"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02" dur="26">
                                          <p:stCondLst>
                                            <p:cond delay="650"/>
                                          </p:stCondLst>
                                        </p:cTn>
                                        <p:tgtEl>
                                          <p:spTgt spid="15"/>
                                        </p:tgtEl>
                                      </p:cBhvr>
                                      <p:to x="100000" y="60000"/>
                                    </p:animScale>
                                    <p:animScale>
                                      <p:cBhvr>
                                        <p:cTn id="103" dur="166" decel="50000">
                                          <p:stCondLst>
                                            <p:cond delay="676"/>
                                          </p:stCondLst>
                                        </p:cTn>
                                        <p:tgtEl>
                                          <p:spTgt spid="15"/>
                                        </p:tgtEl>
                                      </p:cBhvr>
                                      <p:to x="100000" y="100000"/>
                                    </p:animScale>
                                    <p:animScale>
                                      <p:cBhvr>
                                        <p:cTn id="104" dur="26">
                                          <p:stCondLst>
                                            <p:cond delay="1312"/>
                                          </p:stCondLst>
                                        </p:cTn>
                                        <p:tgtEl>
                                          <p:spTgt spid="15"/>
                                        </p:tgtEl>
                                      </p:cBhvr>
                                      <p:to x="100000" y="80000"/>
                                    </p:animScale>
                                    <p:animScale>
                                      <p:cBhvr>
                                        <p:cTn id="105" dur="166" decel="50000">
                                          <p:stCondLst>
                                            <p:cond delay="1338"/>
                                          </p:stCondLst>
                                        </p:cTn>
                                        <p:tgtEl>
                                          <p:spTgt spid="15"/>
                                        </p:tgtEl>
                                      </p:cBhvr>
                                      <p:to x="100000" y="100000"/>
                                    </p:animScale>
                                    <p:animScale>
                                      <p:cBhvr>
                                        <p:cTn id="106" dur="26">
                                          <p:stCondLst>
                                            <p:cond delay="1642"/>
                                          </p:stCondLst>
                                        </p:cTn>
                                        <p:tgtEl>
                                          <p:spTgt spid="15"/>
                                        </p:tgtEl>
                                      </p:cBhvr>
                                      <p:to x="100000" y="90000"/>
                                    </p:animScale>
                                    <p:animScale>
                                      <p:cBhvr>
                                        <p:cTn id="107" dur="166" decel="50000">
                                          <p:stCondLst>
                                            <p:cond delay="1668"/>
                                          </p:stCondLst>
                                        </p:cTn>
                                        <p:tgtEl>
                                          <p:spTgt spid="15"/>
                                        </p:tgtEl>
                                      </p:cBhvr>
                                      <p:to x="100000" y="100000"/>
                                    </p:animScale>
                                    <p:animScale>
                                      <p:cBhvr>
                                        <p:cTn id="108" dur="26">
                                          <p:stCondLst>
                                            <p:cond delay="1808"/>
                                          </p:stCondLst>
                                        </p:cTn>
                                        <p:tgtEl>
                                          <p:spTgt spid="15"/>
                                        </p:tgtEl>
                                      </p:cBhvr>
                                      <p:to x="100000" y="95000"/>
                                    </p:animScale>
                                    <p:animScale>
                                      <p:cBhvr>
                                        <p:cTn id="109" dur="166" decel="50000">
                                          <p:stCondLst>
                                            <p:cond delay="1834"/>
                                          </p:stCondLst>
                                        </p:cTn>
                                        <p:tgtEl>
                                          <p:spTgt spid="15"/>
                                        </p:tgtEl>
                                      </p:cBhvr>
                                      <p:to x="100000" y="100000"/>
                                    </p:animScale>
                                  </p:childTnLst>
                                </p:cTn>
                              </p:par>
                            </p:childTnLst>
                          </p:cTn>
                        </p:par>
                      </p:childTnLst>
                    </p:cTn>
                  </p:par>
                  <p:par>
                    <p:cTn id="110" fill="hold">
                      <p:stCondLst>
                        <p:cond delay="indefinite"/>
                      </p:stCondLst>
                      <p:childTnLst>
                        <p:par>
                          <p:cTn id="111" fill="hold">
                            <p:stCondLst>
                              <p:cond delay="0"/>
                            </p:stCondLst>
                            <p:childTnLst>
                              <p:par>
                                <p:cTn id="112" presetID="26" presetClass="entr" presetSubtype="0" fill="hold" nodeType="clickEffect">
                                  <p:stCondLst>
                                    <p:cond delay="0"/>
                                  </p:stCondLst>
                                  <p:childTnLst>
                                    <p:set>
                                      <p:cBhvr>
                                        <p:cTn id="113" dur="1" fill="hold">
                                          <p:stCondLst>
                                            <p:cond delay="0"/>
                                          </p:stCondLst>
                                        </p:cTn>
                                        <p:tgtEl>
                                          <p:spTgt spid="19"/>
                                        </p:tgtEl>
                                        <p:attrNameLst>
                                          <p:attrName>style.visibility</p:attrName>
                                        </p:attrNameLst>
                                      </p:cBhvr>
                                      <p:to>
                                        <p:strVal val="visible"/>
                                      </p:to>
                                    </p:set>
                                    <p:animEffect transition="in" filter="wipe(down)">
                                      <p:cBhvr>
                                        <p:cTn id="114" dur="580">
                                          <p:stCondLst>
                                            <p:cond delay="0"/>
                                          </p:stCondLst>
                                        </p:cTn>
                                        <p:tgtEl>
                                          <p:spTgt spid="19"/>
                                        </p:tgtEl>
                                      </p:cBhvr>
                                    </p:animEffect>
                                    <p:anim calcmode="lin" valueType="num">
                                      <p:cBhvr>
                                        <p:cTn id="11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20" dur="26">
                                          <p:stCondLst>
                                            <p:cond delay="650"/>
                                          </p:stCondLst>
                                        </p:cTn>
                                        <p:tgtEl>
                                          <p:spTgt spid="19"/>
                                        </p:tgtEl>
                                      </p:cBhvr>
                                      <p:to x="100000" y="60000"/>
                                    </p:animScale>
                                    <p:animScale>
                                      <p:cBhvr>
                                        <p:cTn id="121" dur="166" decel="50000">
                                          <p:stCondLst>
                                            <p:cond delay="676"/>
                                          </p:stCondLst>
                                        </p:cTn>
                                        <p:tgtEl>
                                          <p:spTgt spid="19"/>
                                        </p:tgtEl>
                                      </p:cBhvr>
                                      <p:to x="100000" y="100000"/>
                                    </p:animScale>
                                    <p:animScale>
                                      <p:cBhvr>
                                        <p:cTn id="122" dur="26">
                                          <p:stCondLst>
                                            <p:cond delay="1312"/>
                                          </p:stCondLst>
                                        </p:cTn>
                                        <p:tgtEl>
                                          <p:spTgt spid="19"/>
                                        </p:tgtEl>
                                      </p:cBhvr>
                                      <p:to x="100000" y="80000"/>
                                    </p:animScale>
                                    <p:animScale>
                                      <p:cBhvr>
                                        <p:cTn id="123" dur="166" decel="50000">
                                          <p:stCondLst>
                                            <p:cond delay="1338"/>
                                          </p:stCondLst>
                                        </p:cTn>
                                        <p:tgtEl>
                                          <p:spTgt spid="19"/>
                                        </p:tgtEl>
                                      </p:cBhvr>
                                      <p:to x="100000" y="100000"/>
                                    </p:animScale>
                                    <p:animScale>
                                      <p:cBhvr>
                                        <p:cTn id="124" dur="26">
                                          <p:stCondLst>
                                            <p:cond delay="1642"/>
                                          </p:stCondLst>
                                        </p:cTn>
                                        <p:tgtEl>
                                          <p:spTgt spid="19"/>
                                        </p:tgtEl>
                                      </p:cBhvr>
                                      <p:to x="100000" y="90000"/>
                                    </p:animScale>
                                    <p:animScale>
                                      <p:cBhvr>
                                        <p:cTn id="125" dur="166" decel="50000">
                                          <p:stCondLst>
                                            <p:cond delay="1668"/>
                                          </p:stCondLst>
                                        </p:cTn>
                                        <p:tgtEl>
                                          <p:spTgt spid="19"/>
                                        </p:tgtEl>
                                      </p:cBhvr>
                                      <p:to x="100000" y="100000"/>
                                    </p:animScale>
                                    <p:animScale>
                                      <p:cBhvr>
                                        <p:cTn id="126" dur="26">
                                          <p:stCondLst>
                                            <p:cond delay="1808"/>
                                          </p:stCondLst>
                                        </p:cTn>
                                        <p:tgtEl>
                                          <p:spTgt spid="19"/>
                                        </p:tgtEl>
                                      </p:cBhvr>
                                      <p:to x="100000" y="95000"/>
                                    </p:animScale>
                                    <p:animScale>
                                      <p:cBhvr>
                                        <p:cTn id="127" dur="166" decel="50000">
                                          <p:stCondLst>
                                            <p:cond delay="1834"/>
                                          </p:stCondLst>
                                        </p:cTn>
                                        <p:tgtEl>
                                          <p:spTgt spid="19"/>
                                        </p:tgtEl>
                                      </p:cBhvr>
                                      <p:to x="100000" y="100000"/>
                                    </p:animScale>
                                  </p:childTnLst>
                                </p:cTn>
                              </p:par>
                            </p:childTnLst>
                          </p:cTn>
                        </p:par>
                      </p:childTnLst>
                    </p:cTn>
                  </p:par>
                  <p:par>
                    <p:cTn id="128" fill="hold">
                      <p:stCondLst>
                        <p:cond delay="indefinite"/>
                      </p:stCondLst>
                      <p:childTnLst>
                        <p:par>
                          <p:cTn id="129" fill="hold">
                            <p:stCondLst>
                              <p:cond delay="0"/>
                            </p:stCondLst>
                            <p:childTnLst>
                              <p:par>
                                <p:cTn id="130" presetID="26" presetClass="entr" presetSubtype="0" fill="hold" grpId="0" nodeType="clickEffect">
                                  <p:stCondLst>
                                    <p:cond delay="0"/>
                                  </p:stCondLst>
                                  <p:childTnLst>
                                    <p:set>
                                      <p:cBhvr>
                                        <p:cTn id="131" dur="1" fill="hold">
                                          <p:stCondLst>
                                            <p:cond delay="0"/>
                                          </p:stCondLst>
                                        </p:cTn>
                                        <p:tgtEl>
                                          <p:spTgt spid="20"/>
                                        </p:tgtEl>
                                        <p:attrNameLst>
                                          <p:attrName>style.visibility</p:attrName>
                                        </p:attrNameLst>
                                      </p:cBhvr>
                                      <p:to>
                                        <p:strVal val="visible"/>
                                      </p:to>
                                    </p:set>
                                    <p:animEffect transition="in" filter="wipe(down)">
                                      <p:cBhvr>
                                        <p:cTn id="132" dur="580">
                                          <p:stCondLst>
                                            <p:cond delay="0"/>
                                          </p:stCondLst>
                                        </p:cTn>
                                        <p:tgtEl>
                                          <p:spTgt spid="20"/>
                                        </p:tgtEl>
                                      </p:cBhvr>
                                    </p:animEffect>
                                    <p:anim calcmode="lin" valueType="num">
                                      <p:cBhvr>
                                        <p:cTn id="133"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34"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35"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6"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37"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8" dur="26">
                                          <p:stCondLst>
                                            <p:cond delay="650"/>
                                          </p:stCondLst>
                                        </p:cTn>
                                        <p:tgtEl>
                                          <p:spTgt spid="20"/>
                                        </p:tgtEl>
                                      </p:cBhvr>
                                      <p:to x="100000" y="60000"/>
                                    </p:animScale>
                                    <p:animScale>
                                      <p:cBhvr>
                                        <p:cTn id="139" dur="166" decel="50000">
                                          <p:stCondLst>
                                            <p:cond delay="676"/>
                                          </p:stCondLst>
                                        </p:cTn>
                                        <p:tgtEl>
                                          <p:spTgt spid="20"/>
                                        </p:tgtEl>
                                      </p:cBhvr>
                                      <p:to x="100000" y="100000"/>
                                    </p:animScale>
                                    <p:animScale>
                                      <p:cBhvr>
                                        <p:cTn id="140" dur="26">
                                          <p:stCondLst>
                                            <p:cond delay="1312"/>
                                          </p:stCondLst>
                                        </p:cTn>
                                        <p:tgtEl>
                                          <p:spTgt spid="20"/>
                                        </p:tgtEl>
                                      </p:cBhvr>
                                      <p:to x="100000" y="80000"/>
                                    </p:animScale>
                                    <p:animScale>
                                      <p:cBhvr>
                                        <p:cTn id="141" dur="166" decel="50000">
                                          <p:stCondLst>
                                            <p:cond delay="1338"/>
                                          </p:stCondLst>
                                        </p:cTn>
                                        <p:tgtEl>
                                          <p:spTgt spid="20"/>
                                        </p:tgtEl>
                                      </p:cBhvr>
                                      <p:to x="100000" y="100000"/>
                                    </p:animScale>
                                    <p:animScale>
                                      <p:cBhvr>
                                        <p:cTn id="142" dur="26">
                                          <p:stCondLst>
                                            <p:cond delay="1642"/>
                                          </p:stCondLst>
                                        </p:cTn>
                                        <p:tgtEl>
                                          <p:spTgt spid="20"/>
                                        </p:tgtEl>
                                      </p:cBhvr>
                                      <p:to x="100000" y="90000"/>
                                    </p:animScale>
                                    <p:animScale>
                                      <p:cBhvr>
                                        <p:cTn id="143" dur="166" decel="50000">
                                          <p:stCondLst>
                                            <p:cond delay="1668"/>
                                          </p:stCondLst>
                                        </p:cTn>
                                        <p:tgtEl>
                                          <p:spTgt spid="20"/>
                                        </p:tgtEl>
                                      </p:cBhvr>
                                      <p:to x="100000" y="100000"/>
                                    </p:animScale>
                                    <p:animScale>
                                      <p:cBhvr>
                                        <p:cTn id="144" dur="26">
                                          <p:stCondLst>
                                            <p:cond delay="1808"/>
                                          </p:stCondLst>
                                        </p:cTn>
                                        <p:tgtEl>
                                          <p:spTgt spid="20"/>
                                        </p:tgtEl>
                                      </p:cBhvr>
                                      <p:to x="100000" y="95000"/>
                                    </p:animScale>
                                    <p:animScale>
                                      <p:cBhvr>
                                        <p:cTn id="145" dur="166" decel="50000">
                                          <p:stCondLst>
                                            <p:cond delay="1834"/>
                                          </p:stCondLst>
                                        </p:cTn>
                                        <p:tgtEl>
                                          <p:spTgt spid="20"/>
                                        </p:tgtEl>
                                      </p:cBhvr>
                                      <p:to x="100000" y="100000"/>
                                    </p:animScale>
                                  </p:childTnLst>
                                </p:cTn>
                              </p:par>
                            </p:childTnLst>
                          </p:cTn>
                        </p:par>
                      </p:childTnLst>
                    </p:cTn>
                  </p:par>
                  <p:par>
                    <p:cTn id="146" fill="hold">
                      <p:stCondLst>
                        <p:cond delay="indefinite"/>
                      </p:stCondLst>
                      <p:childTnLst>
                        <p:par>
                          <p:cTn id="147" fill="hold">
                            <p:stCondLst>
                              <p:cond delay="0"/>
                            </p:stCondLst>
                            <p:childTnLst>
                              <p:par>
                                <p:cTn id="148" presetID="26" presetClass="entr" presetSubtype="0" fill="hold" nodeType="clickEffect">
                                  <p:stCondLst>
                                    <p:cond delay="0"/>
                                  </p:stCondLst>
                                  <p:childTnLst>
                                    <p:set>
                                      <p:cBhvr>
                                        <p:cTn id="149" dur="1" fill="hold">
                                          <p:stCondLst>
                                            <p:cond delay="0"/>
                                          </p:stCondLst>
                                        </p:cTn>
                                        <p:tgtEl>
                                          <p:spTgt spid="21"/>
                                        </p:tgtEl>
                                        <p:attrNameLst>
                                          <p:attrName>style.visibility</p:attrName>
                                        </p:attrNameLst>
                                      </p:cBhvr>
                                      <p:to>
                                        <p:strVal val="visible"/>
                                      </p:to>
                                    </p:set>
                                    <p:animEffect transition="in" filter="wipe(down)">
                                      <p:cBhvr>
                                        <p:cTn id="150" dur="580">
                                          <p:stCondLst>
                                            <p:cond delay="0"/>
                                          </p:stCondLst>
                                        </p:cTn>
                                        <p:tgtEl>
                                          <p:spTgt spid="21"/>
                                        </p:tgtEl>
                                      </p:cBhvr>
                                    </p:animEffect>
                                    <p:anim calcmode="lin" valueType="num">
                                      <p:cBhvr>
                                        <p:cTn id="151"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52"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53"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54"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55"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56" dur="26">
                                          <p:stCondLst>
                                            <p:cond delay="650"/>
                                          </p:stCondLst>
                                        </p:cTn>
                                        <p:tgtEl>
                                          <p:spTgt spid="21"/>
                                        </p:tgtEl>
                                      </p:cBhvr>
                                      <p:to x="100000" y="60000"/>
                                    </p:animScale>
                                    <p:animScale>
                                      <p:cBhvr>
                                        <p:cTn id="157" dur="166" decel="50000">
                                          <p:stCondLst>
                                            <p:cond delay="676"/>
                                          </p:stCondLst>
                                        </p:cTn>
                                        <p:tgtEl>
                                          <p:spTgt spid="21"/>
                                        </p:tgtEl>
                                      </p:cBhvr>
                                      <p:to x="100000" y="100000"/>
                                    </p:animScale>
                                    <p:animScale>
                                      <p:cBhvr>
                                        <p:cTn id="158" dur="26">
                                          <p:stCondLst>
                                            <p:cond delay="1312"/>
                                          </p:stCondLst>
                                        </p:cTn>
                                        <p:tgtEl>
                                          <p:spTgt spid="21"/>
                                        </p:tgtEl>
                                      </p:cBhvr>
                                      <p:to x="100000" y="80000"/>
                                    </p:animScale>
                                    <p:animScale>
                                      <p:cBhvr>
                                        <p:cTn id="159" dur="166" decel="50000">
                                          <p:stCondLst>
                                            <p:cond delay="1338"/>
                                          </p:stCondLst>
                                        </p:cTn>
                                        <p:tgtEl>
                                          <p:spTgt spid="21"/>
                                        </p:tgtEl>
                                      </p:cBhvr>
                                      <p:to x="100000" y="100000"/>
                                    </p:animScale>
                                    <p:animScale>
                                      <p:cBhvr>
                                        <p:cTn id="160" dur="26">
                                          <p:stCondLst>
                                            <p:cond delay="1642"/>
                                          </p:stCondLst>
                                        </p:cTn>
                                        <p:tgtEl>
                                          <p:spTgt spid="21"/>
                                        </p:tgtEl>
                                      </p:cBhvr>
                                      <p:to x="100000" y="90000"/>
                                    </p:animScale>
                                    <p:animScale>
                                      <p:cBhvr>
                                        <p:cTn id="161" dur="166" decel="50000">
                                          <p:stCondLst>
                                            <p:cond delay="1668"/>
                                          </p:stCondLst>
                                        </p:cTn>
                                        <p:tgtEl>
                                          <p:spTgt spid="21"/>
                                        </p:tgtEl>
                                      </p:cBhvr>
                                      <p:to x="100000" y="100000"/>
                                    </p:animScale>
                                    <p:animScale>
                                      <p:cBhvr>
                                        <p:cTn id="162" dur="26">
                                          <p:stCondLst>
                                            <p:cond delay="1808"/>
                                          </p:stCondLst>
                                        </p:cTn>
                                        <p:tgtEl>
                                          <p:spTgt spid="21"/>
                                        </p:tgtEl>
                                      </p:cBhvr>
                                      <p:to x="100000" y="95000"/>
                                    </p:animScale>
                                    <p:animScale>
                                      <p:cBhvr>
                                        <p:cTn id="163" dur="166" decel="50000">
                                          <p:stCondLst>
                                            <p:cond delay="1834"/>
                                          </p:stCondLst>
                                        </p:cTn>
                                        <p:tgtEl>
                                          <p:spTgt spid="21"/>
                                        </p:tgtEl>
                                      </p:cBhvr>
                                      <p:to x="100000" y="100000"/>
                                    </p:animScale>
                                  </p:childTnLst>
                                </p:cTn>
                              </p:par>
                            </p:childTnLst>
                          </p:cTn>
                        </p:par>
                      </p:childTnLst>
                    </p:cTn>
                  </p:par>
                  <p:par>
                    <p:cTn id="164" fill="hold">
                      <p:stCondLst>
                        <p:cond delay="indefinite"/>
                      </p:stCondLst>
                      <p:childTnLst>
                        <p:par>
                          <p:cTn id="165" fill="hold">
                            <p:stCondLst>
                              <p:cond delay="0"/>
                            </p:stCondLst>
                            <p:childTnLst>
                              <p:par>
                                <p:cTn id="166" presetID="14" presetClass="entr" presetSubtype="10" fill="hold" nodeType="clickEffect">
                                  <p:stCondLst>
                                    <p:cond delay="0"/>
                                  </p:stCondLst>
                                  <p:childTnLst>
                                    <p:set>
                                      <p:cBhvr>
                                        <p:cTn id="167" dur="1" fill="hold">
                                          <p:stCondLst>
                                            <p:cond delay="0"/>
                                          </p:stCondLst>
                                        </p:cTn>
                                        <p:tgtEl>
                                          <p:spTgt spid="9222"/>
                                        </p:tgtEl>
                                        <p:attrNameLst>
                                          <p:attrName>style.visibility</p:attrName>
                                        </p:attrNameLst>
                                      </p:cBhvr>
                                      <p:to>
                                        <p:strVal val="visible"/>
                                      </p:to>
                                    </p:set>
                                    <p:animEffect transition="in" filter="randombar(horizontal)">
                                      <p:cBhvr>
                                        <p:cTn id="168"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12510"/>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866633" y="1685450"/>
            <a:ext cx="6264322" cy="4862870"/>
          </a:xfrm>
          <a:prstGeom prst="rect">
            <a:avLst/>
          </a:prstGeom>
          <a:noFill/>
        </p:spPr>
        <p:txBody>
          <a:bodyPr wrap="square" rtlCol="0">
            <a:spAutoFit/>
          </a:bodyPr>
          <a:lstStyle/>
          <a:p>
            <a:pPr algn="l"/>
            <a:r>
              <a:rPr lang="fr-CA" sz="2200" b="1" i="0" dirty="0">
                <a:solidFill>
                  <a:srgbClr val="000000"/>
                </a:solidFill>
                <a:effectLst/>
                <a:latin typeface="Book Antiqua" panose="02040602050305030304" pitchFamily="18" charset="0"/>
              </a:rPr>
              <a:t>La formation d’un gaz (effervescence)</a:t>
            </a:r>
          </a:p>
          <a:p>
            <a:pPr algn="l"/>
            <a:r>
              <a:rPr lang="fr-CA" sz="2200" b="0" i="0" dirty="0">
                <a:solidFill>
                  <a:srgbClr val="000000"/>
                </a:solidFill>
                <a:effectLst/>
                <a:latin typeface="Book Antiqua" panose="02040602050305030304" pitchFamily="18" charset="0"/>
              </a:rPr>
              <a:t>Lorsque certaines substances entrent en contact, il peut y avoir production d'un gaz qui n'était pas présent au début de la réaction. Ce gaz peut être observé par la présence de bulles ou d'une fumée, ou encore par l'odeur dégagée par le gaz produit.</a:t>
            </a:r>
          </a:p>
          <a:p>
            <a:pPr algn="l"/>
            <a:endParaRPr lang="fr-CA" sz="2200" dirty="0">
              <a:solidFill>
                <a:srgbClr val="000000"/>
              </a:solidFill>
              <a:latin typeface="Book Antiqua" panose="02040602050305030304" pitchFamily="18" charset="0"/>
            </a:endParaRPr>
          </a:p>
          <a:p>
            <a:pPr algn="l"/>
            <a:r>
              <a:rPr lang="fr-CA" sz="2200" b="0" i="0" dirty="0">
                <a:solidFill>
                  <a:srgbClr val="000000"/>
                </a:solidFill>
                <a:effectLst/>
                <a:latin typeface="Chromatica"/>
              </a:rPr>
              <a:t>Lorsqu’on mélange du vinaigre (substance liquide) avec du bicarbonate de soude), on assiste à un fort dégagement de gaz: les bulles de gaz sont bien visibles. Il y a une nouvelle substance gazeuse qui vient d’être créée.</a:t>
            </a:r>
            <a:endParaRPr lang="fr-CA" sz="2200" b="0" i="0" dirty="0">
              <a:solidFill>
                <a:srgbClr val="000000"/>
              </a:solidFill>
              <a:effectLst/>
              <a:latin typeface="Book Antiqua" panose="02040602050305030304" pitchFamily="18" charset="0"/>
            </a:endParaRP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4400" dirty="0">
                <a:latin typeface="KG Tangled Up In You " panose="02000000000000000000" pitchFamily="2" charset="0"/>
              </a:rPr>
              <a:t>Les indices pour reconnaitre un changement chimique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pic>
        <p:nvPicPr>
          <p:cNvPr id="10242" name="Picture 2" descr="bicarbonate de soude vinaigre blanc">
            <a:extLst>
              <a:ext uri="{FF2B5EF4-FFF2-40B4-BE49-F238E27FC236}">
                <a16:creationId xmlns:a16="http://schemas.microsoft.com/office/drawing/2014/main" id="{44D08595-783F-4120-BD1E-DED686823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2371" y="2408828"/>
            <a:ext cx="4264925" cy="2843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16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fade">
                                      <p:cBhvr>
                                        <p:cTn id="14" dur="1000"/>
                                        <p:tgtEl>
                                          <p:spTgt spid="14">
                                            <p:txEl>
                                              <p:pRg st="0" end="0"/>
                                            </p:txEl>
                                          </p:spTgt>
                                        </p:tgtEl>
                                      </p:cBhvr>
                                    </p:animEffect>
                                    <p:anim calcmode="lin" valueType="num">
                                      <p:cBhvr>
                                        <p:cTn id="15"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xEl>
                                              <p:pRg st="1" end="1"/>
                                            </p:txEl>
                                          </p:spTgt>
                                        </p:tgtEl>
                                        <p:attrNameLst>
                                          <p:attrName>style.visibility</p:attrName>
                                        </p:attrNameLst>
                                      </p:cBhvr>
                                      <p:to>
                                        <p:strVal val="visible"/>
                                      </p:to>
                                    </p:set>
                                    <p:animEffect transition="in" filter="fade">
                                      <p:cBhvr>
                                        <p:cTn id="19" dur="1000"/>
                                        <p:tgtEl>
                                          <p:spTgt spid="14">
                                            <p:txEl>
                                              <p:pRg st="1" end="1"/>
                                            </p:txEl>
                                          </p:spTgt>
                                        </p:tgtEl>
                                      </p:cBhvr>
                                    </p:animEffect>
                                    <p:anim calcmode="lin" valueType="num">
                                      <p:cBhvr>
                                        <p:cTn id="20"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xEl>
                                              <p:pRg st="3" end="3"/>
                                            </p:txEl>
                                          </p:spTgt>
                                        </p:tgtEl>
                                        <p:attrNameLst>
                                          <p:attrName>style.visibility</p:attrName>
                                        </p:attrNameLst>
                                      </p:cBhvr>
                                      <p:to>
                                        <p:strVal val="visible"/>
                                      </p:to>
                                    </p:set>
                                    <p:animEffect transition="in" filter="fade">
                                      <p:cBhvr>
                                        <p:cTn id="26" dur="1000"/>
                                        <p:tgtEl>
                                          <p:spTgt spid="14">
                                            <p:txEl>
                                              <p:pRg st="3" end="3"/>
                                            </p:txEl>
                                          </p:spTgt>
                                        </p:tgtEl>
                                      </p:cBhvr>
                                    </p:animEffect>
                                    <p:anim calcmode="lin" valueType="num">
                                      <p:cBhvr>
                                        <p:cTn id="27"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242"/>
                                        </p:tgtEl>
                                        <p:attrNameLst>
                                          <p:attrName>style.visibility</p:attrName>
                                        </p:attrNameLst>
                                      </p:cBhvr>
                                      <p:to>
                                        <p:strVal val="visible"/>
                                      </p:to>
                                    </p:set>
                                    <p:animEffect transition="in" filter="fade">
                                      <p:cBhvr>
                                        <p:cTn id="33" dur="1000"/>
                                        <p:tgtEl>
                                          <p:spTgt spid="10242"/>
                                        </p:tgtEl>
                                      </p:cBhvr>
                                    </p:animEffect>
                                    <p:anim calcmode="lin" valueType="num">
                                      <p:cBhvr>
                                        <p:cTn id="34" dur="1000" fill="hold"/>
                                        <p:tgtEl>
                                          <p:spTgt spid="10242"/>
                                        </p:tgtEl>
                                        <p:attrNameLst>
                                          <p:attrName>ppt_x</p:attrName>
                                        </p:attrNameLst>
                                      </p:cBhvr>
                                      <p:tavLst>
                                        <p:tav tm="0">
                                          <p:val>
                                            <p:strVal val="#ppt_x"/>
                                          </p:val>
                                        </p:tav>
                                        <p:tav tm="100000">
                                          <p:val>
                                            <p:strVal val="#ppt_x"/>
                                          </p:val>
                                        </p:tav>
                                      </p:tavLst>
                                    </p:anim>
                                    <p:anim calcmode="lin" valueType="num">
                                      <p:cBhvr>
                                        <p:cTn id="35"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368490" y="6032"/>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866633" y="1685450"/>
            <a:ext cx="10522424" cy="2646878"/>
          </a:xfrm>
          <a:prstGeom prst="rect">
            <a:avLst/>
          </a:prstGeom>
          <a:noFill/>
        </p:spPr>
        <p:txBody>
          <a:bodyPr wrap="square" rtlCol="0">
            <a:spAutoFit/>
          </a:bodyPr>
          <a:lstStyle/>
          <a:p>
            <a:pPr algn="l"/>
            <a:r>
              <a:rPr lang="fr-CA" sz="2400" b="0" i="0" dirty="0">
                <a:solidFill>
                  <a:srgbClr val="000000"/>
                </a:solidFill>
                <a:effectLst/>
                <a:latin typeface="Chromatica"/>
              </a:rPr>
              <a:t>Les réactions de </a:t>
            </a:r>
            <a:r>
              <a:rPr lang="fr-CA" sz="2400" b="1" i="0" dirty="0">
                <a:solidFill>
                  <a:srgbClr val="000000"/>
                </a:solidFill>
                <a:effectLst/>
                <a:latin typeface="Chromatica"/>
              </a:rPr>
              <a:t>combustion </a:t>
            </a:r>
            <a:r>
              <a:rPr lang="fr-CA" sz="2400" b="0" i="0" dirty="0">
                <a:solidFill>
                  <a:srgbClr val="000000"/>
                </a:solidFill>
                <a:effectLst/>
                <a:latin typeface="Chromatica"/>
              </a:rPr>
              <a:t>impliquent toujours un combustible (une substance qui brûle) et un comburant (une substance qui entretient la combustion).</a:t>
            </a:r>
          </a:p>
          <a:p>
            <a:pPr algn="l"/>
            <a:endParaRPr lang="fr-CA" sz="2400" dirty="0">
              <a:solidFill>
                <a:srgbClr val="000000"/>
              </a:solidFill>
              <a:latin typeface="Chromatica"/>
            </a:endParaRPr>
          </a:p>
          <a:p>
            <a:pPr algn="l"/>
            <a:r>
              <a:rPr lang="fr-CA" sz="2400" dirty="0">
                <a:solidFill>
                  <a:srgbClr val="000000"/>
                </a:solidFill>
                <a:latin typeface="Chromatica"/>
              </a:rPr>
              <a:t>Pour qu’il y ait combustion, nous avons besoin du triangle de feu, c’est-à-dire 3 éléments:</a:t>
            </a:r>
          </a:p>
          <a:p>
            <a:pPr algn="l"/>
            <a:endParaRPr lang="fr-CA" sz="2200" dirty="0">
              <a:solidFill>
                <a:srgbClr val="000000"/>
              </a:solidFill>
              <a:latin typeface="Book Antiqua" panose="02040602050305030304" pitchFamily="18" charset="0"/>
            </a:endParaRP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pic>
        <p:nvPicPr>
          <p:cNvPr id="11266" name="Picture 2" descr="image">
            <a:extLst>
              <a:ext uri="{FF2B5EF4-FFF2-40B4-BE49-F238E27FC236}">
                <a16:creationId xmlns:a16="http://schemas.microsoft.com/office/drawing/2014/main" id="{BF16CBA6-5DD4-409A-B5FD-8AC8F680F0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4927" y="3847437"/>
            <a:ext cx="3705225" cy="220027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E0456A16-7EFE-4E37-8EAF-A0FEB86F6CC7}"/>
              </a:ext>
            </a:extLst>
          </p:cNvPr>
          <p:cNvSpPr txBox="1"/>
          <p:nvPr/>
        </p:nvSpPr>
        <p:spPr>
          <a:xfrm>
            <a:off x="2586251" y="5355470"/>
            <a:ext cx="2006221" cy="830997"/>
          </a:xfrm>
          <a:prstGeom prst="rect">
            <a:avLst/>
          </a:prstGeom>
          <a:noFill/>
        </p:spPr>
        <p:txBody>
          <a:bodyPr wrap="square" rtlCol="0">
            <a:spAutoFit/>
          </a:bodyPr>
          <a:lstStyle/>
          <a:p>
            <a:r>
              <a:rPr lang="fr-CA" sz="4800" dirty="0" err="1">
                <a:latin typeface="KG Tangled Up In You " panose="02000000000000000000" pitchFamily="2" charset="0"/>
              </a:rPr>
              <a:t>oXYGÈNE</a:t>
            </a:r>
            <a:endParaRPr lang="fr-CA" sz="4800" dirty="0">
              <a:latin typeface="KG Tangled Up In You " panose="02000000000000000000" pitchFamily="2" charset="0"/>
            </a:endParaRPr>
          </a:p>
        </p:txBody>
      </p:sp>
      <p:sp>
        <p:nvSpPr>
          <p:cNvPr id="12" name="ZoneTexte 11">
            <a:extLst>
              <a:ext uri="{FF2B5EF4-FFF2-40B4-BE49-F238E27FC236}">
                <a16:creationId xmlns:a16="http://schemas.microsoft.com/office/drawing/2014/main" id="{F57CC459-F191-45FA-BF9D-F3A37B4BAA6B}"/>
              </a:ext>
            </a:extLst>
          </p:cNvPr>
          <p:cNvSpPr txBox="1"/>
          <p:nvPr/>
        </p:nvSpPr>
        <p:spPr>
          <a:xfrm>
            <a:off x="5686568" y="3192323"/>
            <a:ext cx="2006221" cy="830997"/>
          </a:xfrm>
          <a:prstGeom prst="rect">
            <a:avLst/>
          </a:prstGeom>
          <a:noFill/>
        </p:spPr>
        <p:txBody>
          <a:bodyPr wrap="square" rtlCol="0">
            <a:spAutoFit/>
          </a:bodyPr>
          <a:lstStyle/>
          <a:p>
            <a:r>
              <a:rPr lang="fr-CA" sz="4800" dirty="0">
                <a:latin typeface="KG Tangled Up In You " panose="02000000000000000000" pitchFamily="2" charset="0"/>
              </a:rPr>
              <a:t>BOIS</a:t>
            </a:r>
          </a:p>
        </p:txBody>
      </p:sp>
    </p:spTree>
    <p:extLst>
      <p:ext uri="{BB962C8B-B14F-4D97-AF65-F5344CB8AC3E}">
        <p14:creationId xmlns:p14="http://schemas.microsoft.com/office/powerpoint/2010/main" val="363122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Effect transition="in" filter="fade">
                                      <p:cBhvr>
                                        <p:cTn id="14" dur="1000"/>
                                        <p:tgtEl>
                                          <p:spTgt spid="14">
                                            <p:txEl>
                                              <p:pRg st="0" end="0"/>
                                            </p:txEl>
                                          </p:spTgt>
                                        </p:tgtEl>
                                      </p:cBhvr>
                                    </p:animEffect>
                                    <p:anim calcmode="lin" valueType="num">
                                      <p:cBhvr>
                                        <p:cTn id="15"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2" end="2"/>
                                            </p:txEl>
                                          </p:spTgt>
                                        </p:tgtEl>
                                        <p:attrNameLst>
                                          <p:attrName>style.visibility</p:attrName>
                                        </p:attrNameLst>
                                      </p:cBhvr>
                                      <p:to>
                                        <p:strVal val="visible"/>
                                      </p:to>
                                    </p:set>
                                    <p:animEffect transition="in" filter="fade">
                                      <p:cBhvr>
                                        <p:cTn id="21" dur="1000"/>
                                        <p:tgtEl>
                                          <p:spTgt spid="14">
                                            <p:txEl>
                                              <p:pRg st="2" end="2"/>
                                            </p:txEl>
                                          </p:spTgt>
                                        </p:tgtEl>
                                      </p:cBhvr>
                                    </p:animEffect>
                                    <p:anim calcmode="lin" valueType="num">
                                      <p:cBhvr>
                                        <p:cTn id="22"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1266"/>
                                        </p:tgtEl>
                                        <p:attrNameLst>
                                          <p:attrName>style.visibility</p:attrName>
                                        </p:attrNameLst>
                                      </p:cBhvr>
                                      <p:to>
                                        <p:strVal val="visible"/>
                                      </p:to>
                                    </p:set>
                                    <p:animEffect transition="in" filter="randombar(horizontal)">
                                      <p:cBhvr>
                                        <p:cTn id="28" dur="500"/>
                                        <p:tgtEl>
                                          <p:spTgt spid="1126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 calcmode="lin" valueType="num">
                                      <p:cBhvr additive="base">
                                        <p:cTn id="3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 calcmode="lin" valueType="num">
                                      <p:cBhvr additive="base">
                                        <p:cTn id="3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9798"/>
            <a:ext cx="12753754" cy="7167761"/>
          </a:xfrm>
        </p:spPr>
      </p:pic>
      <p:sp>
        <p:nvSpPr>
          <p:cNvPr id="14" name="ZoneTexte 13">
            <a:extLst>
              <a:ext uri="{FF2B5EF4-FFF2-40B4-BE49-F238E27FC236}">
                <a16:creationId xmlns:a16="http://schemas.microsoft.com/office/drawing/2014/main" id="{1D979DE3-4ED9-4403-9A71-347E697AD5BD}"/>
              </a:ext>
            </a:extLst>
          </p:cNvPr>
          <p:cNvSpPr txBox="1"/>
          <p:nvPr/>
        </p:nvSpPr>
        <p:spPr>
          <a:xfrm>
            <a:off x="866633" y="1685450"/>
            <a:ext cx="10522424" cy="1200329"/>
          </a:xfrm>
          <a:prstGeom prst="rect">
            <a:avLst/>
          </a:prstGeom>
          <a:noFill/>
        </p:spPr>
        <p:txBody>
          <a:bodyPr wrap="square" rtlCol="0">
            <a:spAutoFit/>
          </a:bodyPr>
          <a:lstStyle/>
          <a:p>
            <a:pPr algn="l"/>
            <a:r>
              <a:rPr lang="fr-CA" sz="2400" dirty="0">
                <a:solidFill>
                  <a:srgbClr val="000000"/>
                </a:solidFill>
                <a:latin typeface="Chromatica"/>
              </a:rPr>
              <a:t>U</a:t>
            </a:r>
            <a:r>
              <a:rPr lang="fr-CA" sz="2400" b="0" i="0" dirty="0">
                <a:solidFill>
                  <a:srgbClr val="000000"/>
                </a:solidFill>
                <a:effectLst/>
                <a:latin typeface="Chromatica"/>
              </a:rPr>
              <a:t>ne </a:t>
            </a:r>
            <a:r>
              <a:rPr lang="fr-CA" sz="2400" b="1" i="0" dirty="0">
                <a:solidFill>
                  <a:srgbClr val="000000"/>
                </a:solidFill>
                <a:effectLst/>
                <a:latin typeface="Chromatica"/>
              </a:rPr>
              <a:t>combustion vive </a:t>
            </a:r>
            <a:r>
              <a:rPr lang="fr-CA" sz="2400" b="0" i="0" dirty="0">
                <a:solidFill>
                  <a:srgbClr val="000000"/>
                </a:solidFill>
                <a:effectLst/>
                <a:latin typeface="Chromatica"/>
              </a:rPr>
              <a:t>est une combustion qui libère beaucoup d'énergie sous forme de chaleur et de lumière en peu de temps.</a:t>
            </a:r>
            <a:endParaRPr lang="fr-CA" sz="2200" dirty="0">
              <a:solidFill>
                <a:srgbClr val="000000"/>
              </a:solidFill>
              <a:latin typeface="Book Antiqua" panose="02040602050305030304" pitchFamily="18" charset="0"/>
            </a:endParaRP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VIVE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pic>
        <p:nvPicPr>
          <p:cNvPr id="12290" name="Picture 2" descr="No photo description available.">
            <a:extLst>
              <a:ext uri="{FF2B5EF4-FFF2-40B4-BE49-F238E27FC236}">
                <a16:creationId xmlns:a16="http://schemas.microsoft.com/office/drawing/2014/main" id="{430D1856-E754-4FBE-9E07-35D1925560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503354"/>
            <a:ext cx="5282726" cy="3526171"/>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4C31CE84-E3BD-452B-B6BE-1A29DFB5D4E8}"/>
              </a:ext>
            </a:extLst>
          </p:cNvPr>
          <p:cNvSpPr txBox="1"/>
          <p:nvPr/>
        </p:nvSpPr>
        <p:spPr>
          <a:xfrm>
            <a:off x="6448567" y="3456264"/>
            <a:ext cx="4881350" cy="1569660"/>
          </a:xfrm>
          <a:prstGeom prst="rect">
            <a:avLst/>
          </a:prstGeom>
          <a:noFill/>
        </p:spPr>
        <p:txBody>
          <a:bodyPr wrap="square" rtlCol="0">
            <a:spAutoFit/>
          </a:bodyPr>
          <a:lstStyle/>
          <a:p>
            <a:pPr algn="l"/>
            <a:r>
              <a:rPr lang="fr-CA" sz="2400" b="0" i="0" dirty="0">
                <a:solidFill>
                  <a:srgbClr val="000000"/>
                </a:solidFill>
                <a:effectLst/>
                <a:latin typeface="Chromatica"/>
              </a:rPr>
              <a:t>Un feu d'artifice qui explose est un exemple de combustion vive car une grande quantité de chaleur vive est dégagée dans un court laps de temps.</a:t>
            </a:r>
            <a:endParaRPr lang="fr-CA" sz="2400" dirty="0">
              <a:latin typeface="Book Antiqua" panose="02040602050305030304" pitchFamily="18" charset="0"/>
            </a:endParaRPr>
          </a:p>
        </p:txBody>
      </p:sp>
    </p:spTree>
    <p:extLst>
      <p:ext uri="{BB962C8B-B14F-4D97-AF65-F5344CB8AC3E}">
        <p14:creationId xmlns:p14="http://schemas.microsoft.com/office/powerpoint/2010/main" val="195895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anim calcmode="lin" valueType="num">
                                      <p:cBhvr additive="base">
                                        <p:cTn id="14"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2290"/>
                                        </p:tgtEl>
                                        <p:attrNameLst>
                                          <p:attrName>style.visibility</p:attrName>
                                        </p:attrNameLst>
                                      </p:cBhvr>
                                      <p:to>
                                        <p:strVal val="visible"/>
                                      </p:to>
                                    </p:set>
                                    <p:anim calcmode="lin" valueType="num">
                                      <p:cBhvr additive="base">
                                        <p:cTn id="20" dur="500" fill="hold"/>
                                        <p:tgtEl>
                                          <p:spTgt spid="12290"/>
                                        </p:tgtEl>
                                        <p:attrNameLst>
                                          <p:attrName>ppt_x</p:attrName>
                                        </p:attrNameLst>
                                      </p:cBhvr>
                                      <p:tavLst>
                                        <p:tav tm="0">
                                          <p:val>
                                            <p:strVal val="#ppt_x"/>
                                          </p:val>
                                        </p:tav>
                                        <p:tav tm="100000">
                                          <p:val>
                                            <p:strVal val="#ppt_x"/>
                                          </p:val>
                                        </p:tav>
                                      </p:tavLst>
                                    </p:anim>
                                    <p:anim calcmode="lin" valueType="num">
                                      <p:cBhvr additive="base">
                                        <p:cTn id="21"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 calcmode="lin" valueType="num">
                                      <p:cBhvr additive="base">
                                        <p:cTn id="26"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9798"/>
            <a:ext cx="12753754" cy="7167761"/>
          </a:xfrm>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VIVE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5" name="ZoneTexte 14">
            <a:extLst>
              <a:ext uri="{FF2B5EF4-FFF2-40B4-BE49-F238E27FC236}">
                <a16:creationId xmlns:a16="http://schemas.microsoft.com/office/drawing/2014/main" id="{4C31CE84-E3BD-452B-B6BE-1A29DFB5D4E8}"/>
              </a:ext>
            </a:extLst>
          </p:cNvPr>
          <p:cNvSpPr txBox="1"/>
          <p:nvPr/>
        </p:nvSpPr>
        <p:spPr>
          <a:xfrm>
            <a:off x="736979" y="4548812"/>
            <a:ext cx="4881350" cy="1569660"/>
          </a:xfrm>
          <a:prstGeom prst="rect">
            <a:avLst/>
          </a:prstGeom>
          <a:noFill/>
        </p:spPr>
        <p:txBody>
          <a:bodyPr wrap="square" rtlCol="0">
            <a:spAutoFit/>
          </a:bodyPr>
          <a:lstStyle/>
          <a:p>
            <a:pPr algn="l"/>
            <a:r>
              <a:rPr lang="fr-CA" sz="2400" b="0" i="0" dirty="0">
                <a:solidFill>
                  <a:srgbClr val="000000"/>
                </a:solidFill>
                <a:effectLst/>
                <a:latin typeface="Chromatica"/>
              </a:rPr>
              <a:t>Lorsque l'on craque une allumette, un dégagement de chaleur est suffisamment élevé pour que l'allumette produise une flamme.</a:t>
            </a:r>
            <a:endParaRPr lang="fr-CA" sz="2400" dirty="0">
              <a:latin typeface="Book Antiqua" panose="02040602050305030304" pitchFamily="18" charset="0"/>
            </a:endParaRPr>
          </a:p>
        </p:txBody>
      </p:sp>
      <p:pic>
        <p:nvPicPr>
          <p:cNvPr id="13314" name="Picture 2" descr="image">
            <a:extLst>
              <a:ext uri="{FF2B5EF4-FFF2-40B4-BE49-F238E27FC236}">
                <a16:creationId xmlns:a16="http://schemas.microsoft.com/office/drawing/2014/main" id="{059EBBE3-FE88-415F-8EAC-E7CA52E16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79" y="1628777"/>
            <a:ext cx="3657600" cy="2441414"/>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image">
            <a:extLst>
              <a:ext uri="{FF2B5EF4-FFF2-40B4-BE49-F238E27FC236}">
                <a16:creationId xmlns:a16="http://schemas.microsoft.com/office/drawing/2014/main" id="{5F4C064A-E4D4-426A-BD10-4170FFCD94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5728" y="3531338"/>
            <a:ext cx="3762752" cy="250458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B533087-E5E3-42E8-A1B8-1201E1DB608E}"/>
              </a:ext>
            </a:extLst>
          </p:cNvPr>
          <p:cNvSpPr txBox="1"/>
          <p:nvPr/>
        </p:nvSpPr>
        <p:spPr>
          <a:xfrm>
            <a:off x="4890448" y="1789534"/>
            <a:ext cx="4881350" cy="1200329"/>
          </a:xfrm>
          <a:prstGeom prst="rect">
            <a:avLst/>
          </a:prstGeom>
          <a:noFill/>
        </p:spPr>
        <p:txBody>
          <a:bodyPr wrap="square" rtlCol="0">
            <a:spAutoFit/>
          </a:bodyPr>
          <a:lstStyle/>
          <a:p>
            <a:pPr algn="l"/>
            <a:r>
              <a:rPr lang="fr-CA" sz="2400" b="0" i="0" dirty="0">
                <a:solidFill>
                  <a:srgbClr val="000000"/>
                </a:solidFill>
                <a:effectLst/>
                <a:latin typeface="Chromatica"/>
              </a:rPr>
              <a:t>La combustion vive de l'essence dans le moteur d'une voiture lui permet d'avancer.</a:t>
            </a:r>
            <a:endParaRPr lang="fr-CA" sz="2400" dirty="0">
              <a:latin typeface="Book Antiqua" panose="02040602050305030304" pitchFamily="18" charset="0"/>
            </a:endParaRPr>
          </a:p>
        </p:txBody>
      </p:sp>
    </p:spTree>
    <p:extLst>
      <p:ext uri="{BB962C8B-B14F-4D97-AF65-F5344CB8AC3E}">
        <p14:creationId xmlns:p14="http://schemas.microsoft.com/office/powerpoint/2010/main" val="247183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3316"/>
                                        </p:tgtEl>
                                        <p:attrNameLst>
                                          <p:attrName>style.visibility</p:attrName>
                                        </p:attrNameLst>
                                      </p:cBhvr>
                                      <p:to>
                                        <p:strVal val="visible"/>
                                      </p:to>
                                    </p:set>
                                    <p:animEffect transition="in" filter="randombar(horizontal)">
                                      <p:cBhvr>
                                        <p:cTn id="25"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9798"/>
            <a:ext cx="12753754" cy="7167761"/>
          </a:xfrm>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spontanée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8B533087-E5E3-42E8-A1B8-1201E1DB608E}"/>
              </a:ext>
            </a:extLst>
          </p:cNvPr>
          <p:cNvSpPr txBox="1"/>
          <p:nvPr/>
        </p:nvSpPr>
        <p:spPr>
          <a:xfrm>
            <a:off x="839337" y="1531471"/>
            <a:ext cx="10510198" cy="830997"/>
          </a:xfrm>
          <a:prstGeom prst="rect">
            <a:avLst/>
          </a:prstGeom>
          <a:noFill/>
        </p:spPr>
        <p:txBody>
          <a:bodyPr wrap="square" rtlCol="0">
            <a:spAutoFit/>
          </a:bodyPr>
          <a:lstStyle/>
          <a:p>
            <a:pPr algn="l"/>
            <a:r>
              <a:rPr lang="fr-CA" sz="2400" b="0" i="0" dirty="0">
                <a:solidFill>
                  <a:srgbClr val="000000"/>
                </a:solidFill>
                <a:effectLst/>
                <a:latin typeface="Chromatica"/>
              </a:rPr>
              <a:t>Une </a:t>
            </a:r>
            <a:r>
              <a:rPr lang="fr-CA" sz="2400" b="1" i="0" dirty="0">
                <a:solidFill>
                  <a:srgbClr val="000000"/>
                </a:solidFill>
                <a:effectLst/>
                <a:latin typeface="Chromatica"/>
              </a:rPr>
              <a:t>combustion spontanée</a:t>
            </a:r>
            <a:r>
              <a:rPr lang="fr-CA" sz="2400" b="0" i="0" dirty="0">
                <a:solidFill>
                  <a:srgbClr val="000000"/>
                </a:solidFill>
                <a:effectLst/>
                <a:latin typeface="Chromatica"/>
              </a:rPr>
              <a:t> est une combustion vive qui atteint sa température d'ignition sans agent extérieur.</a:t>
            </a:r>
            <a:endParaRPr lang="fr-CA" sz="2400" dirty="0">
              <a:latin typeface="Book Antiqua" panose="02040602050305030304" pitchFamily="18" charset="0"/>
            </a:endParaRPr>
          </a:p>
        </p:txBody>
      </p:sp>
      <p:pic>
        <p:nvPicPr>
          <p:cNvPr id="14340" name="Picture 4" descr="image">
            <a:extLst>
              <a:ext uri="{FF2B5EF4-FFF2-40B4-BE49-F238E27FC236}">
                <a16:creationId xmlns:a16="http://schemas.microsoft.com/office/drawing/2014/main" id="{BE185A92-F5E0-48C0-88FA-4D1FB0C99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999661"/>
            <a:ext cx="5253535" cy="3021372"/>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1803685F-FECF-4782-8792-F579B1BEEF27}"/>
              </a:ext>
            </a:extLst>
          </p:cNvPr>
          <p:cNvSpPr txBox="1"/>
          <p:nvPr/>
        </p:nvSpPr>
        <p:spPr>
          <a:xfrm>
            <a:off x="1011640" y="3910182"/>
            <a:ext cx="4836426" cy="1200329"/>
          </a:xfrm>
          <a:prstGeom prst="rect">
            <a:avLst/>
          </a:prstGeom>
          <a:noFill/>
        </p:spPr>
        <p:txBody>
          <a:bodyPr wrap="square">
            <a:spAutoFit/>
          </a:bodyPr>
          <a:lstStyle/>
          <a:p>
            <a:r>
              <a:rPr lang="fr-CA" sz="2400" b="0" i="0" dirty="0">
                <a:solidFill>
                  <a:srgbClr val="000000"/>
                </a:solidFill>
                <a:effectLst/>
                <a:latin typeface="Chromatica"/>
              </a:rPr>
              <a:t>Pendant une période de sécheresse, la chaleur fait enflammer le bois causant un feu de forêt.</a:t>
            </a:r>
            <a:endParaRPr lang="fr-CA" sz="2400" dirty="0"/>
          </a:p>
        </p:txBody>
      </p:sp>
    </p:spTree>
    <p:extLst>
      <p:ext uri="{BB962C8B-B14F-4D97-AF65-F5344CB8AC3E}">
        <p14:creationId xmlns:p14="http://schemas.microsoft.com/office/powerpoint/2010/main" val="398932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 calcmode="lin" valueType="num">
                                      <p:cBhvr additive="base">
                                        <p:cTn id="1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4340"/>
                                        </p:tgtEl>
                                        <p:attrNameLst>
                                          <p:attrName>style.visibility</p:attrName>
                                        </p:attrNameLst>
                                      </p:cBhvr>
                                      <p:to>
                                        <p:strVal val="visible"/>
                                      </p:to>
                                    </p:set>
                                    <p:animEffect transition="in" filter="randombar(horizontal)">
                                      <p:cBhvr>
                                        <p:cTn id="20" dur="500"/>
                                        <p:tgtEl>
                                          <p:spTgt spid="1434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327" y="1032"/>
            <a:ext cx="12191980" cy="6857990"/>
          </a:xfrm>
          <a:prstGeom prst="rect">
            <a:avLst/>
          </a:prstGeom>
        </p:spPr>
      </p:pic>
      <p:sp>
        <p:nvSpPr>
          <p:cNvPr id="11" name="Rectangle 10">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428507" y="921860"/>
            <a:ext cx="9906000" cy="1770317"/>
          </a:xfrm>
        </p:spPr>
        <p:txBody>
          <a:bodyPr>
            <a:normAutofit/>
          </a:bodyPr>
          <a:lstStyle/>
          <a:p>
            <a:pPr algn="ctr"/>
            <a:r>
              <a:rPr lang="fr-CA" sz="7200" dirty="0">
                <a:solidFill>
                  <a:srgbClr val="FFFFFF"/>
                </a:solidFill>
                <a:latin typeface="KG Tangled Up In You " panose="02000000000000000000" pitchFamily="2" charset="0"/>
              </a:rPr>
              <a:t>La matière dans tous ses états</a:t>
            </a:r>
          </a:p>
        </p:txBody>
      </p:sp>
      <p:sp>
        <p:nvSpPr>
          <p:cNvPr id="13" name="Rectangle 12">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6439BD23-6E34-49AF-86F3-219B55FC8EEA}"/>
              </a:ext>
            </a:extLst>
          </p:cNvPr>
          <p:cNvSpPr txBox="1"/>
          <p:nvPr/>
        </p:nvSpPr>
        <p:spPr>
          <a:xfrm>
            <a:off x="938961" y="2321292"/>
            <a:ext cx="7120042" cy="584775"/>
          </a:xfrm>
          <a:prstGeom prst="rect">
            <a:avLst/>
          </a:prstGeom>
          <a:noFill/>
        </p:spPr>
        <p:txBody>
          <a:bodyPr wrap="square" rtlCol="0">
            <a:spAutoFit/>
          </a:bodyPr>
          <a:lstStyle/>
          <a:p>
            <a:r>
              <a:rPr lang="fr-CA" sz="3200" b="1" dirty="0">
                <a:solidFill>
                  <a:schemeClr val="bg1"/>
                </a:solidFill>
                <a:latin typeface="Book Antiqua" panose="02040602050305030304" pitchFamily="18" charset="0"/>
              </a:rPr>
              <a:t>La matière peut avoir plusieurs états:</a:t>
            </a:r>
          </a:p>
        </p:txBody>
      </p:sp>
      <p:sp>
        <p:nvSpPr>
          <p:cNvPr id="5" name="ZoneTexte 4">
            <a:extLst>
              <a:ext uri="{FF2B5EF4-FFF2-40B4-BE49-F238E27FC236}">
                <a16:creationId xmlns:a16="http://schemas.microsoft.com/office/drawing/2014/main" id="{47DCF23F-4D37-48BA-9A37-18CA05BFD1AE}"/>
              </a:ext>
            </a:extLst>
          </p:cNvPr>
          <p:cNvSpPr txBox="1"/>
          <p:nvPr/>
        </p:nvSpPr>
        <p:spPr>
          <a:xfrm>
            <a:off x="938961" y="3207225"/>
            <a:ext cx="2988859" cy="1107996"/>
          </a:xfrm>
          <a:prstGeom prst="rect">
            <a:avLst/>
          </a:prstGeom>
          <a:noFill/>
        </p:spPr>
        <p:txBody>
          <a:bodyPr wrap="square" rtlCol="0">
            <a:spAutoFit/>
          </a:bodyPr>
          <a:lstStyle/>
          <a:p>
            <a:r>
              <a:rPr lang="fr-CA" sz="6600" dirty="0">
                <a:solidFill>
                  <a:srgbClr val="FFFF00"/>
                </a:solidFill>
                <a:latin typeface="KG Tangled Up In You " panose="02000000000000000000" pitchFamily="2" charset="0"/>
              </a:rPr>
              <a:t>LIQUIDE</a:t>
            </a:r>
          </a:p>
        </p:txBody>
      </p:sp>
      <p:sp>
        <p:nvSpPr>
          <p:cNvPr id="23" name="ZoneTexte 22">
            <a:extLst>
              <a:ext uri="{FF2B5EF4-FFF2-40B4-BE49-F238E27FC236}">
                <a16:creationId xmlns:a16="http://schemas.microsoft.com/office/drawing/2014/main" id="{DBD67F55-9E00-44FB-A916-790A580133E4}"/>
              </a:ext>
            </a:extLst>
          </p:cNvPr>
          <p:cNvSpPr txBox="1"/>
          <p:nvPr/>
        </p:nvSpPr>
        <p:spPr>
          <a:xfrm>
            <a:off x="3632580" y="4019156"/>
            <a:ext cx="2988859" cy="1107996"/>
          </a:xfrm>
          <a:prstGeom prst="rect">
            <a:avLst/>
          </a:prstGeom>
          <a:noFill/>
        </p:spPr>
        <p:txBody>
          <a:bodyPr wrap="square" rtlCol="0">
            <a:spAutoFit/>
          </a:bodyPr>
          <a:lstStyle/>
          <a:p>
            <a:r>
              <a:rPr lang="fr-CA" sz="6600" dirty="0">
                <a:solidFill>
                  <a:srgbClr val="FFFF00"/>
                </a:solidFill>
                <a:latin typeface="KG Tangled Up In You " panose="02000000000000000000" pitchFamily="2" charset="0"/>
              </a:rPr>
              <a:t>SOLIDE</a:t>
            </a:r>
          </a:p>
        </p:txBody>
      </p:sp>
      <p:sp>
        <p:nvSpPr>
          <p:cNvPr id="24" name="ZoneTexte 23">
            <a:extLst>
              <a:ext uri="{FF2B5EF4-FFF2-40B4-BE49-F238E27FC236}">
                <a16:creationId xmlns:a16="http://schemas.microsoft.com/office/drawing/2014/main" id="{B82C1799-4295-410E-A9EB-2E84D0D0BFDB}"/>
              </a:ext>
            </a:extLst>
          </p:cNvPr>
          <p:cNvSpPr txBox="1"/>
          <p:nvPr/>
        </p:nvSpPr>
        <p:spPr>
          <a:xfrm>
            <a:off x="5571053" y="3104276"/>
            <a:ext cx="2988859" cy="1107996"/>
          </a:xfrm>
          <a:prstGeom prst="rect">
            <a:avLst/>
          </a:prstGeom>
          <a:noFill/>
        </p:spPr>
        <p:txBody>
          <a:bodyPr wrap="square" rtlCol="0">
            <a:spAutoFit/>
          </a:bodyPr>
          <a:lstStyle/>
          <a:p>
            <a:r>
              <a:rPr lang="fr-CA" sz="6600" dirty="0">
                <a:solidFill>
                  <a:srgbClr val="FFFF00"/>
                </a:solidFill>
                <a:latin typeface="KG Tangled Up In You " panose="02000000000000000000" pitchFamily="2" charset="0"/>
              </a:rPr>
              <a:t>GAZEUX</a:t>
            </a:r>
          </a:p>
        </p:txBody>
      </p:sp>
      <p:sp>
        <p:nvSpPr>
          <p:cNvPr id="25" name="ZoneTexte 24">
            <a:extLst>
              <a:ext uri="{FF2B5EF4-FFF2-40B4-BE49-F238E27FC236}">
                <a16:creationId xmlns:a16="http://schemas.microsoft.com/office/drawing/2014/main" id="{4E1953C5-2E19-46C4-8976-EF87C9127866}"/>
              </a:ext>
            </a:extLst>
          </p:cNvPr>
          <p:cNvSpPr txBox="1"/>
          <p:nvPr/>
        </p:nvSpPr>
        <p:spPr>
          <a:xfrm>
            <a:off x="800100" y="5165978"/>
            <a:ext cx="10497904" cy="584775"/>
          </a:xfrm>
          <a:prstGeom prst="rect">
            <a:avLst/>
          </a:prstGeom>
          <a:noFill/>
        </p:spPr>
        <p:txBody>
          <a:bodyPr wrap="square" rtlCol="0">
            <a:spAutoFit/>
          </a:bodyPr>
          <a:lstStyle/>
          <a:p>
            <a:pPr algn="ctr"/>
            <a:r>
              <a:rPr lang="fr-CA" sz="3200" b="1" dirty="0">
                <a:solidFill>
                  <a:srgbClr val="FFC000"/>
                </a:solidFill>
                <a:latin typeface="Arial Black" panose="020B0A04020102020204" pitchFamily="34" charset="0"/>
              </a:rPr>
              <a:t>Elle peut passer d’un état à l’autre</a:t>
            </a:r>
          </a:p>
        </p:txBody>
      </p:sp>
    </p:spTree>
    <p:extLst>
      <p:ext uri="{BB962C8B-B14F-4D97-AF65-F5344CB8AC3E}">
        <p14:creationId xmlns:p14="http://schemas.microsoft.com/office/powerpoint/2010/main" val="53036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2000"/>
                                        <p:tgtEl>
                                          <p:spTgt spid="5">
                                            <p:txEl>
                                              <p:pRg st="0" end="0"/>
                                            </p:txEl>
                                          </p:spTgt>
                                        </p:tgtEl>
                                      </p:cBhvr>
                                    </p:animEffect>
                                    <p:anim calcmode="lin" valueType="num">
                                      <p:cBhvr>
                                        <p:cTn id="27" dur="2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28" dur="2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nodeType="click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Effect transition="in" filter="fade">
                                      <p:cBhvr>
                                        <p:cTn id="33" dur="2000"/>
                                        <p:tgtEl>
                                          <p:spTgt spid="24">
                                            <p:txEl>
                                              <p:pRg st="0" end="0"/>
                                            </p:txEl>
                                          </p:spTgt>
                                        </p:tgtEl>
                                      </p:cBhvr>
                                    </p:animEffect>
                                    <p:anim calcmode="lin" valueType="num">
                                      <p:cBhvr>
                                        <p:cTn id="34" dur="2000" fill="hold"/>
                                        <p:tgtEl>
                                          <p:spTgt spid="24">
                                            <p:txEl>
                                              <p:pRg st="0" end="0"/>
                                            </p:txEl>
                                          </p:spTgt>
                                        </p:tgtEl>
                                        <p:attrNameLst>
                                          <p:attrName>ppt_w</p:attrName>
                                        </p:attrNameLst>
                                      </p:cBhvr>
                                      <p:tavLst>
                                        <p:tav tm="0" fmla="#ppt_w*sin(2.5*pi*$)">
                                          <p:val>
                                            <p:fltVal val="0"/>
                                          </p:val>
                                        </p:tav>
                                        <p:tav tm="100000">
                                          <p:val>
                                            <p:fltVal val="1"/>
                                          </p:val>
                                        </p:tav>
                                      </p:tavLst>
                                    </p:anim>
                                    <p:anim calcmode="lin" valueType="num">
                                      <p:cBhvr>
                                        <p:cTn id="35" dur="2000" fill="hold"/>
                                        <p:tgtEl>
                                          <p:spTgt spid="2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nodeType="clickEffect">
                                  <p:stCondLst>
                                    <p:cond delay="0"/>
                                  </p:stCondLst>
                                  <p:childTnLst>
                                    <p:set>
                                      <p:cBhvr>
                                        <p:cTn id="39" dur="1" fill="hold">
                                          <p:stCondLst>
                                            <p:cond delay="0"/>
                                          </p:stCondLst>
                                        </p:cTn>
                                        <p:tgtEl>
                                          <p:spTgt spid="23">
                                            <p:txEl>
                                              <p:pRg st="0" end="0"/>
                                            </p:txEl>
                                          </p:spTgt>
                                        </p:tgtEl>
                                        <p:attrNameLst>
                                          <p:attrName>style.visibility</p:attrName>
                                        </p:attrNameLst>
                                      </p:cBhvr>
                                      <p:to>
                                        <p:strVal val="visible"/>
                                      </p:to>
                                    </p:set>
                                    <p:animEffect transition="in" filter="fade">
                                      <p:cBhvr>
                                        <p:cTn id="40" dur="2000"/>
                                        <p:tgtEl>
                                          <p:spTgt spid="23">
                                            <p:txEl>
                                              <p:pRg st="0" end="0"/>
                                            </p:txEl>
                                          </p:spTgt>
                                        </p:tgtEl>
                                      </p:cBhvr>
                                    </p:animEffect>
                                    <p:anim calcmode="lin" valueType="num">
                                      <p:cBhvr>
                                        <p:cTn id="41" dur="2000" fill="hold"/>
                                        <p:tgtEl>
                                          <p:spTgt spid="23">
                                            <p:txEl>
                                              <p:pRg st="0" end="0"/>
                                            </p:txEl>
                                          </p:spTgt>
                                        </p:tgtEl>
                                        <p:attrNameLst>
                                          <p:attrName>ppt_w</p:attrName>
                                        </p:attrNameLst>
                                      </p:cBhvr>
                                      <p:tavLst>
                                        <p:tav tm="0" fmla="#ppt_w*sin(2.5*pi*$)">
                                          <p:val>
                                            <p:fltVal val="0"/>
                                          </p:val>
                                        </p:tav>
                                        <p:tav tm="100000">
                                          <p:val>
                                            <p:fltVal val="1"/>
                                          </p:val>
                                        </p:tav>
                                      </p:tavLst>
                                    </p:anim>
                                    <p:anim calcmode="lin" valueType="num">
                                      <p:cBhvr>
                                        <p:cTn id="42" dur="2000" fill="hold"/>
                                        <p:tgtEl>
                                          <p:spTgt spid="2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25">
                                            <p:txEl>
                                              <p:pRg st="0" end="0"/>
                                            </p:txEl>
                                          </p:spTgt>
                                        </p:tgtEl>
                                        <p:attrNameLst>
                                          <p:attrName>style.visibility</p:attrName>
                                        </p:attrNameLst>
                                      </p:cBhvr>
                                      <p:to>
                                        <p:strVal val="visible"/>
                                      </p:to>
                                    </p:set>
                                    <p:anim calcmode="lin" valueType="num">
                                      <p:cBhvr>
                                        <p:cTn id="47" dur="10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48" dur="1000" fill="hold"/>
                                        <p:tgtEl>
                                          <p:spTgt spid="25">
                                            <p:txEl>
                                              <p:pRg st="0" end="0"/>
                                            </p:txEl>
                                          </p:spTgt>
                                        </p:tgtEl>
                                        <p:attrNameLst>
                                          <p:attrName>ppt_h</p:attrName>
                                        </p:attrNameLst>
                                      </p:cBhvr>
                                      <p:tavLst>
                                        <p:tav tm="0">
                                          <p:val>
                                            <p:fltVal val="0"/>
                                          </p:val>
                                        </p:tav>
                                        <p:tav tm="100000">
                                          <p:val>
                                            <p:strVal val="#ppt_h"/>
                                          </p:val>
                                        </p:tav>
                                      </p:tavLst>
                                    </p:anim>
                                    <p:anim calcmode="lin" valueType="num">
                                      <p:cBhvr>
                                        <p:cTn id="49" dur="1000" fill="hold"/>
                                        <p:tgtEl>
                                          <p:spTgt spid="25">
                                            <p:txEl>
                                              <p:pRg st="0" end="0"/>
                                            </p:txEl>
                                          </p:spTgt>
                                        </p:tgtEl>
                                        <p:attrNameLst>
                                          <p:attrName>style.rotation</p:attrName>
                                        </p:attrNameLst>
                                      </p:cBhvr>
                                      <p:tavLst>
                                        <p:tav tm="0">
                                          <p:val>
                                            <p:fltVal val="90"/>
                                          </p:val>
                                        </p:tav>
                                        <p:tav tm="100000">
                                          <p:val>
                                            <p:fltVal val="0"/>
                                          </p:val>
                                        </p:tav>
                                      </p:tavLst>
                                    </p:anim>
                                    <p:animEffect transition="in" filter="fade">
                                      <p:cBhvr>
                                        <p:cTn id="50" dur="1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4"/>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4"/>
                                        </p:tgtEl>
                                      </p:cBhvr>
                                    </p:cmd>
                                  </p:childTnLst>
                                </p:cTn>
                              </p:par>
                            </p:childTnLst>
                          </p:cTn>
                        </p:par>
                      </p:childTnLst>
                    </p:cTn>
                  </p:par>
                </p:childTnLst>
              </p:cTn>
              <p:nextCondLst>
                <p:cond evt="onClick" delay="0">
                  <p:tgtEl>
                    <p:spTgt spid="4"/>
                  </p:tgtEl>
                </p:cond>
              </p:nextCondLst>
            </p:seq>
            <p:video>
              <p:cMediaNode mute="1">
                <p:cTn id="56" repeatCount="indefinite" fill="hold" display="0">
                  <p:stCondLst>
                    <p:cond delay="indefinite"/>
                  </p:stCondLst>
                </p:cTn>
                <p:tgtEl>
                  <p:spTgt spid="4"/>
                </p:tgtEl>
              </p:cMediaNode>
            </p:video>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88711" y="-318668"/>
            <a:ext cx="12753754" cy="7167761"/>
          </a:xfrm>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lente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8B533087-E5E3-42E8-A1B8-1201E1DB608E}"/>
              </a:ext>
            </a:extLst>
          </p:cNvPr>
          <p:cNvSpPr txBox="1"/>
          <p:nvPr/>
        </p:nvSpPr>
        <p:spPr>
          <a:xfrm>
            <a:off x="839337" y="1531471"/>
            <a:ext cx="10510198" cy="1569660"/>
          </a:xfrm>
          <a:prstGeom prst="rect">
            <a:avLst/>
          </a:prstGeom>
          <a:noFill/>
        </p:spPr>
        <p:txBody>
          <a:bodyPr wrap="square" rtlCol="0">
            <a:spAutoFit/>
          </a:bodyPr>
          <a:lstStyle/>
          <a:p>
            <a:pPr algn="l"/>
            <a:r>
              <a:rPr lang="fr-CA" sz="2400" b="0" i="0" dirty="0">
                <a:solidFill>
                  <a:srgbClr val="000000"/>
                </a:solidFill>
                <a:effectLst/>
                <a:latin typeface="Chromatica"/>
              </a:rPr>
              <a:t>Une </a:t>
            </a:r>
            <a:r>
              <a:rPr lang="fr-CA" sz="2400" b="1" i="0" dirty="0">
                <a:solidFill>
                  <a:srgbClr val="000000"/>
                </a:solidFill>
                <a:effectLst/>
                <a:latin typeface="Chromatica"/>
              </a:rPr>
              <a:t>combustion lente</a:t>
            </a:r>
            <a:r>
              <a:rPr lang="fr-CA" sz="2400" b="0" i="0" dirty="0">
                <a:solidFill>
                  <a:srgbClr val="000000"/>
                </a:solidFill>
                <a:effectLst/>
                <a:latin typeface="Chromatica"/>
              </a:rPr>
              <a:t> est une combustion qui se produit sur une longue période de temps. L'énergie est tranquillement libérée dans l'environnement. Il n'y a pas de flammes produites lors d'une combustion lente, car l'énergie est lentement dégagée.</a:t>
            </a:r>
            <a:endParaRPr lang="fr-CA" sz="2400" dirty="0">
              <a:latin typeface="Book Antiqua" panose="02040602050305030304" pitchFamily="18" charset="0"/>
            </a:endParaRPr>
          </a:p>
        </p:txBody>
      </p:sp>
      <p:sp>
        <p:nvSpPr>
          <p:cNvPr id="14" name="ZoneTexte 13">
            <a:extLst>
              <a:ext uri="{FF2B5EF4-FFF2-40B4-BE49-F238E27FC236}">
                <a16:creationId xmlns:a16="http://schemas.microsoft.com/office/drawing/2014/main" id="{1803685F-FECF-4782-8792-F579B1BEEF27}"/>
              </a:ext>
            </a:extLst>
          </p:cNvPr>
          <p:cNvSpPr txBox="1"/>
          <p:nvPr/>
        </p:nvSpPr>
        <p:spPr>
          <a:xfrm>
            <a:off x="1011640" y="3910182"/>
            <a:ext cx="4836426" cy="1569660"/>
          </a:xfrm>
          <a:prstGeom prst="rect">
            <a:avLst/>
          </a:prstGeom>
          <a:noFill/>
        </p:spPr>
        <p:txBody>
          <a:bodyPr wrap="square">
            <a:spAutoFit/>
          </a:bodyPr>
          <a:lstStyle/>
          <a:p>
            <a:r>
              <a:rPr lang="fr-CA" sz="2400" b="0" i="0" dirty="0">
                <a:solidFill>
                  <a:srgbClr val="000000"/>
                </a:solidFill>
                <a:effectLst/>
                <a:latin typeface="Chromatica"/>
              </a:rPr>
              <a:t>La fermentation est une réaction de combustion lente. Le pain et la bière, par exemple, représentent tous deux des réactions de fermentation.</a:t>
            </a:r>
            <a:endParaRPr lang="fr-CA" sz="2400" dirty="0"/>
          </a:p>
        </p:txBody>
      </p:sp>
      <p:pic>
        <p:nvPicPr>
          <p:cNvPr id="15362" name="Picture 2" descr="image">
            <a:extLst>
              <a:ext uri="{FF2B5EF4-FFF2-40B4-BE49-F238E27FC236}">
                <a16:creationId xmlns:a16="http://schemas.microsoft.com/office/drawing/2014/main" id="{EF06C878-542B-4C83-9D52-9F0EF78A8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0701" y="2920621"/>
            <a:ext cx="4048834" cy="303662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B15A4C8A-E198-4A06-9EB3-308308AC3E88}"/>
              </a:ext>
            </a:extLst>
          </p:cNvPr>
          <p:cNvSpPr txBox="1"/>
          <p:nvPr/>
        </p:nvSpPr>
        <p:spPr>
          <a:xfrm>
            <a:off x="839337" y="6202762"/>
            <a:ext cx="10563367" cy="646331"/>
          </a:xfrm>
          <a:prstGeom prst="rect">
            <a:avLst/>
          </a:prstGeom>
          <a:noFill/>
        </p:spPr>
        <p:txBody>
          <a:bodyPr wrap="square" rtlCol="0">
            <a:spAutoFit/>
          </a:bodyPr>
          <a:lstStyle/>
          <a:p>
            <a:r>
              <a:rPr lang="fr-CA" b="1" i="0" dirty="0">
                <a:effectLst/>
                <a:latin typeface="Book Antiqua" panose="02040602050305030304" pitchFamily="18" charset="0"/>
              </a:rPr>
              <a:t>La </a:t>
            </a:r>
            <a:r>
              <a:rPr lang="fr-CA" b="1" i="0" strike="noStrike" dirty="0">
                <a:effectLst/>
                <a:latin typeface="Book Antiqua" panose="02040602050305030304" pitchFamily="18" charset="0"/>
                <a:hlinkClick r:id="rId4">
                  <a:extLst>
                    <a:ext uri="{A12FA001-AC4F-418D-AE19-62706E023703}">
                      <ahyp:hlinkClr xmlns:ahyp="http://schemas.microsoft.com/office/drawing/2018/hyperlinkcolor" val="tx"/>
                    </a:ext>
                  </a:extLst>
                </a:hlinkClick>
              </a:rPr>
              <a:t>décomposition</a:t>
            </a:r>
            <a:r>
              <a:rPr lang="fr-CA" b="1" i="0" dirty="0">
                <a:effectLst/>
                <a:latin typeface="Book Antiqua" panose="02040602050305030304" pitchFamily="18" charset="0"/>
              </a:rPr>
              <a:t>, la </a:t>
            </a:r>
            <a:r>
              <a:rPr lang="fr-CA" b="1" i="0" strike="noStrike" dirty="0">
                <a:effectLst/>
                <a:latin typeface="Book Antiqua" panose="02040602050305030304" pitchFamily="18" charset="0"/>
                <a:hlinkClick r:id="rId5">
                  <a:extLst>
                    <a:ext uri="{A12FA001-AC4F-418D-AE19-62706E023703}">
                      <ahyp:hlinkClr xmlns:ahyp="http://schemas.microsoft.com/office/drawing/2018/hyperlinkcolor" val="tx"/>
                    </a:ext>
                  </a:extLst>
                </a:hlinkClick>
              </a:rPr>
              <a:t>respiration cellulaire</a:t>
            </a:r>
            <a:r>
              <a:rPr lang="fr-CA" b="1" i="0" dirty="0">
                <a:effectLst/>
                <a:latin typeface="Book Antiqua" panose="02040602050305030304" pitchFamily="18" charset="0"/>
              </a:rPr>
              <a:t> et la </a:t>
            </a:r>
            <a:r>
              <a:rPr lang="fr-CA" b="1" i="0" strike="noStrike" dirty="0">
                <a:effectLst/>
                <a:latin typeface="Book Antiqua" panose="02040602050305030304" pitchFamily="18" charset="0"/>
                <a:hlinkClick r:id="rId6">
                  <a:extLst>
                    <a:ext uri="{A12FA001-AC4F-418D-AE19-62706E023703}">
                      <ahyp:hlinkClr xmlns:ahyp="http://schemas.microsoft.com/office/drawing/2018/hyperlinkcolor" val="tx"/>
                    </a:ext>
                  </a:extLst>
                </a:hlinkClick>
              </a:rPr>
              <a:t>corrosion</a:t>
            </a:r>
            <a:r>
              <a:rPr lang="fr-CA" b="1" i="0" dirty="0">
                <a:effectLst/>
                <a:latin typeface="Book Antiqua" panose="02040602050305030304" pitchFamily="18" charset="0"/>
              </a:rPr>
              <a:t> (rouille) sont également des exemples de combustions lentes.</a:t>
            </a:r>
            <a:endParaRPr lang="fr-CA" b="1" dirty="0">
              <a:latin typeface="Book Antiqua" panose="02040602050305030304" pitchFamily="18" charset="0"/>
            </a:endParaRPr>
          </a:p>
        </p:txBody>
      </p:sp>
    </p:spTree>
    <p:extLst>
      <p:ext uri="{BB962C8B-B14F-4D97-AF65-F5344CB8AC3E}">
        <p14:creationId xmlns:p14="http://schemas.microsoft.com/office/powerpoint/2010/main" val="272896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 calcmode="lin" valueType="num">
                                      <p:cBhvr additive="base">
                                        <p:cTn id="1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362"/>
                                        </p:tgtEl>
                                        <p:attrNameLst>
                                          <p:attrName>style.visibility</p:attrName>
                                        </p:attrNameLst>
                                      </p:cBhvr>
                                      <p:to>
                                        <p:strVal val="visible"/>
                                      </p:to>
                                    </p:set>
                                    <p:animEffect transition="in" filter="randombar(horizontal)">
                                      <p:cBhvr>
                                        <p:cTn id="20" dur="500"/>
                                        <p:tgtEl>
                                          <p:spTgt spid="1536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 calcmode="lin" valueType="num">
                                      <p:cBhvr additive="base">
                                        <p:cTn id="25"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Zone de texte 15">
            <a:extLst>
              <a:ext uri="{FF2B5EF4-FFF2-40B4-BE49-F238E27FC236}">
                <a16:creationId xmlns:a16="http://schemas.microsoft.com/office/drawing/2014/main" id="{5D8198DE-7012-49C0-84F9-34E5D1C5C8C7}"/>
              </a:ext>
            </a:extLst>
          </p:cNvPr>
          <p:cNvSpPr txBox="1"/>
          <p:nvPr/>
        </p:nvSpPr>
        <p:spPr>
          <a:xfrm>
            <a:off x="5566943" y="1671852"/>
            <a:ext cx="6005933" cy="4236212"/>
          </a:xfrm>
          <a:prstGeom prst="rect">
            <a:avLst/>
          </a:prstGeom>
        </p:spPr>
        <p:txBody>
          <a:bodyPr rot="0" spcFirstLastPara="0" vert="horz" lIns="91440" tIns="45720" rIns="91440" bIns="45720" numCol="1" spcCol="0" rtlCol="0" fromWordArt="0" anchorCtr="0" forceAA="0" compatLnSpc="1">
            <a:prstTxWarp prst="textNoShape">
              <a:avLst/>
            </a:prstTxWarp>
            <a:noAutofit/>
          </a:bodyPr>
          <a:lstStyle/>
          <a:p>
            <a:pPr>
              <a:lnSpc>
                <a:spcPct val="120000"/>
              </a:lnSpc>
              <a:spcAft>
                <a:spcPts val="800"/>
              </a:spcAft>
            </a:pPr>
            <a:r>
              <a:rPr lang="en-US" sz="2000" dirty="0">
                <a:effectLst/>
                <a:latin typeface="Book Antiqua" panose="02040602050305030304" pitchFamily="18" charset="0"/>
              </a:rPr>
              <a:t>• Les </a:t>
            </a:r>
            <a:r>
              <a:rPr lang="en-US" sz="2000" dirty="0" err="1">
                <a:effectLst/>
                <a:latin typeface="Book Antiqua" panose="02040602050305030304" pitchFamily="18" charset="0"/>
              </a:rPr>
              <a:t>particules</a:t>
            </a:r>
            <a:r>
              <a:rPr lang="en-US" sz="2000" dirty="0">
                <a:effectLst/>
                <a:latin typeface="Book Antiqua" panose="02040602050305030304" pitchFamily="18" charset="0"/>
              </a:rPr>
              <a:t> dans un </a:t>
            </a:r>
            <a:r>
              <a:rPr lang="en-US" sz="2000" dirty="0" err="1">
                <a:effectLst/>
                <a:latin typeface="Book Antiqua" panose="02040602050305030304" pitchFamily="18" charset="0"/>
              </a:rPr>
              <a:t>solide</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a:t>
            </a:r>
            <a:r>
              <a:rPr lang="en-US" sz="2000" dirty="0" err="1">
                <a:effectLst/>
                <a:latin typeface="Book Antiqua" panose="02040602050305030304" pitchFamily="18" charset="0"/>
              </a:rPr>
              <a:t>proches</a:t>
            </a:r>
            <a:r>
              <a:rPr lang="en-US" sz="2000" dirty="0">
                <a:effectLst/>
                <a:latin typeface="Book Antiqua" panose="02040602050305030304" pitchFamily="18" charset="0"/>
              </a:rPr>
              <a:t> </a:t>
            </a:r>
            <a:r>
              <a:rPr lang="en-US" sz="2000" dirty="0" err="1">
                <a:effectLst/>
                <a:latin typeface="Book Antiqua" panose="02040602050305030304" pitchFamily="18" charset="0"/>
              </a:rPr>
              <a:t>l’une</a:t>
            </a:r>
            <a:r>
              <a:rPr lang="en-US" sz="2000" dirty="0">
                <a:effectLst/>
                <a:latin typeface="Book Antiqua" panose="02040602050305030304" pitchFamily="18" charset="0"/>
              </a:rPr>
              <a:t>       de </a:t>
            </a:r>
            <a:r>
              <a:rPr lang="en-US" sz="2000" dirty="0" err="1">
                <a:effectLst/>
                <a:latin typeface="Book Antiqua" panose="02040602050305030304" pitchFamily="18" charset="0"/>
              </a:rPr>
              <a:t>l’autre</a:t>
            </a:r>
            <a:r>
              <a:rPr lang="en-US" sz="2000" dirty="0">
                <a:effectLst/>
                <a:latin typeface="Book Antiqua" panose="02040602050305030304" pitchFamily="18" charset="0"/>
              </a:rPr>
              <a:t>.                                 </a:t>
            </a:r>
          </a:p>
          <a:p>
            <a:pPr>
              <a:lnSpc>
                <a:spcPct val="120000"/>
              </a:lnSpc>
              <a:spcAft>
                <a:spcPts val="800"/>
              </a:spcAft>
            </a:pPr>
            <a:r>
              <a:rPr lang="en-US" sz="2000" dirty="0">
                <a:effectLst/>
                <a:latin typeface="Book Antiqua" panose="02040602050305030304" pitchFamily="18" charset="0"/>
              </a:rPr>
              <a:t> • Les </a:t>
            </a:r>
            <a:r>
              <a:rPr lang="en-US" sz="2000" dirty="0" err="1">
                <a:effectLst/>
                <a:latin typeface="Book Antiqua" panose="02040602050305030304" pitchFamily="18" charset="0"/>
              </a:rPr>
              <a:t>solides</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a:t>
            </a:r>
            <a:r>
              <a:rPr lang="en-US" sz="2000" dirty="0" err="1">
                <a:effectLst/>
                <a:latin typeface="Book Antiqua" panose="02040602050305030304" pitchFamily="18" charset="0"/>
              </a:rPr>
              <a:t>denses</a:t>
            </a:r>
            <a:r>
              <a:rPr lang="en-US" sz="2000" dirty="0">
                <a:effectLst/>
                <a:latin typeface="Book Antiqua" panose="02040602050305030304" pitchFamily="18" charset="0"/>
              </a:rPr>
              <a:t>.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plus </a:t>
            </a:r>
            <a:r>
              <a:rPr lang="en-US" sz="2000" dirty="0" err="1">
                <a:effectLst/>
                <a:latin typeface="Book Antiqua" panose="02040602050305030304" pitchFamily="18" charset="0"/>
              </a:rPr>
              <a:t>denses</a:t>
            </a:r>
            <a:r>
              <a:rPr lang="en-US" sz="2000" dirty="0">
                <a:effectLst/>
                <a:latin typeface="Book Antiqua" panose="02040602050305030304" pitchFamily="18" charset="0"/>
              </a:rPr>
              <a:t> </a:t>
            </a:r>
            <a:r>
              <a:rPr lang="en-US" sz="2000" dirty="0" err="1">
                <a:effectLst/>
                <a:latin typeface="Book Antiqua" panose="02040602050305030304" pitchFamily="18" charset="0"/>
              </a:rPr>
              <a:t>qu’un</a:t>
            </a:r>
            <a:r>
              <a:rPr lang="en-US" sz="2000" dirty="0">
                <a:effectLst/>
                <a:latin typeface="Book Antiqua" panose="02040602050305030304" pitchFamily="18" charset="0"/>
              </a:rPr>
              <a:t> </a:t>
            </a:r>
            <a:r>
              <a:rPr lang="en-US" sz="2000" dirty="0" err="1">
                <a:effectLst/>
                <a:latin typeface="Book Antiqua" panose="02040602050305030304" pitchFamily="18" charset="0"/>
              </a:rPr>
              <a:t>liquide</a:t>
            </a:r>
            <a:r>
              <a:rPr lang="en-US" sz="2000" dirty="0">
                <a:effectLst/>
                <a:latin typeface="Book Antiqua" panose="02040602050305030304" pitchFamily="18" charset="0"/>
              </a:rPr>
              <a:t> et </a:t>
            </a:r>
            <a:r>
              <a:rPr lang="en-US" sz="2000" dirty="0" err="1">
                <a:effectLst/>
                <a:latin typeface="Book Antiqua" panose="02040602050305030304" pitchFamily="18" charset="0"/>
              </a:rPr>
              <a:t>qu’un</a:t>
            </a:r>
            <a:r>
              <a:rPr lang="en-US" sz="2000" dirty="0">
                <a:effectLst/>
                <a:latin typeface="Book Antiqua" panose="02040602050305030304" pitchFamily="18" charset="0"/>
              </a:rPr>
              <a:t> gaz.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gardent</a:t>
            </a:r>
            <a:r>
              <a:rPr lang="en-US" sz="2000" dirty="0">
                <a:effectLst/>
                <a:latin typeface="Book Antiqua" panose="02040602050305030304" pitchFamily="18" charset="0"/>
              </a:rPr>
              <a:t> </a:t>
            </a:r>
            <a:r>
              <a:rPr lang="en-US" sz="2000" dirty="0" err="1">
                <a:effectLst/>
                <a:latin typeface="Book Antiqua" panose="02040602050305030304" pitchFamily="18" charset="0"/>
              </a:rPr>
              <a:t>leur</a:t>
            </a:r>
            <a:r>
              <a:rPr lang="en-US" sz="2000" dirty="0">
                <a:effectLst/>
                <a:latin typeface="Book Antiqua" panose="02040602050305030304" pitchFamily="18" charset="0"/>
              </a:rPr>
              <a:t> </a:t>
            </a:r>
            <a:r>
              <a:rPr lang="en-US" sz="2000" dirty="0" err="1">
                <a:effectLst/>
                <a:latin typeface="Book Antiqua" panose="02040602050305030304" pitchFamily="18" charset="0"/>
              </a:rPr>
              <a:t>forme</a:t>
            </a:r>
            <a:r>
              <a:rPr lang="en-US" sz="2000" dirty="0">
                <a:effectLst/>
                <a:latin typeface="Book Antiqua" panose="02040602050305030304" pitchFamily="18" charset="0"/>
              </a:rPr>
              <a:t>.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ont</a:t>
            </a:r>
            <a:r>
              <a:rPr lang="en-US" sz="2000" dirty="0">
                <a:effectLst/>
                <a:latin typeface="Book Antiqua" panose="02040602050305030304" pitchFamily="18" charset="0"/>
              </a:rPr>
              <a:t> un volume </a:t>
            </a:r>
            <a:r>
              <a:rPr lang="en-US" sz="2000" dirty="0" err="1">
                <a:effectLst/>
                <a:latin typeface="Book Antiqua" panose="02040602050305030304" pitchFamily="18" charset="0"/>
              </a:rPr>
              <a:t>défini</a:t>
            </a:r>
            <a:r>
              <a:rPr lang="en-US" sz="2000" dirty="0">
                <a:effectLst/>
                <a:latin typeface="Book Antiqua" panose="02040602050305030304" pitchFamily="18" charset="0"/>
              </a:rPr>
              <a:t>.</a:t>
            </a:r>
          </a:p>
          <a:p>
            <a:pPr>
              <a:lnSpc>
                <a:spcPct val="120000"/>
              </a:lnSpc>
              <a:spcAft>
                <a:spcPts val="800"/>
              </a:spcAft>
            </a:pPr>
            <a:r>
              <a:rPr lang="en-US" sz="2000" dirty="0">
                <a:effectLst/>
                <a:latin typeface="Book Antiqua" panose="02040602050305030304" pitchFamily="18" charset="0"/>
              </a:rPr>
              <a:t>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occupent</a:t>
            </a:r>
            <a:r>
              <a:rPr lang="en-US" sz="2000" dirty="0">
                <a:effectLst/>
                <a:latin typeface="Book Antiqua" panose="02040602050305030304" pitchFamily="18" charset="0"/>
              </a:rPr>
              <a:t> </a:t>
            </a:r>
            <a:r>
              <a:rPr lang="en-US" sz="2000" dirty="0" err="1">
                <a:effectLst/>
                <a:latin typeface="Book Antiqua" panose="02040602050305030304" pitchFamily="18" charset="0"/>
              </a:rPr>
              <a:t>toujours</a:t>
            </a:r>
            <a:r>
              <a:rPr lang="en-US" sz="2000" dirty="0">
                <a:effectLst/>
                <a:latin typeface="Book Antiqua" panose="02040602050305030304" pitchFamily="18" charset="0"/>
              </a:rPr>
              <a:t> le </a:t>
            </a:r>
            <a:r>
              <a:rPr lang="en-US" sz="2000" dirty="0" err="1">
                <a:effectLst/>
                <a:latin typeface="Book Antiqua" panose="02040602050305030304" pitchFamily="18" charset="0"/>
              </a:rPr>
              <a:t>même</a:t>
            </a:r>
            <a:r>
              <a:rPr lang="en-US" sz="2000" dirty="0">
                <a:effectLst/>
                <a:latin typeface="Book Antiqua" panose="02040602050305030304" pitchFamily="18" charset="0"/>
              </a:rPr>
              <a:t> </a:t>
            </a:r>
            <a:r>
              <a:rPr lang="en-US" sz="2000" dirty="0" err="1">
                <a:effectLst/>
                <a:latin typeface="Book Antiqua" panose="02040602050305030304" pitchFamily="18" charset="0"/>
              </a:rPr>
              <a:t>espace</a:t>
            </a:r>
            <a:r>
              <a:rPr lang="en-US" sz="2000" dirty="0">
                <a:effectLst/>
                <a:latin typeface="Book Antiqua" panose="02040602050305030304" pitchFamily="18" charset="0"/>
              </a:rPr>
              <a:t>.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a:t>
            </a:r>
            <a:r>
              <a:rPr lang="en-US" sz="2000" dirty="0" err="1">
                <a:effectLst/>
                <a:latin typeface="Book Antiqua" panose="02040602050305030304" pitchFamily="18" charset="0"/>
              </a:rPr>
              <a:t>habituellement</a:t>
            </a:r>
            <a:r>
              <a:rPr lang="en-US" sz="2000" dirty="0">
                <a:effectLst/>
                <a:latin typeface="Book Antiqua" panose="02040602050305030304" pitchFamily="18" charset="0"/>
              </a:rPr>
              <a:t> </a:t>
            </a:r>
            <a:r>
              <a:rPr lang="en-US" sz="2000" dirty="0" err="1">
                <a:effectLst/>
                <a:latin typeface="Book Antiqua" panose="02040602050305030304" pitchFamily="18" charset="0"/>
              </a:rPr>
              <a:t>durs</a:t>
            </a:r>
            <a:r>
              <a:rPr lang="en-US" sz="2000" dirty="0">
                <a:effectLst/>
                <a:latin typeface="Book Antiqua" panose="02040602050305030304" pitchFamily="18" charset="0"/>
              </a:rPr>
              <a:t>.                                                                                          </a:t>
            </a:r>
          </a:p>
          <a:p>
            <a:pPr>
              <a:lnSpc>
                <a:spcPct val="120000"/>
              </a:lnSpc>
              <a:spcAft>
                <a:spcPts val="800"/>
              </a:spcAft>
            </a:pPr>
            <a:endParaRPr lang="en-US" sz="2000" dirty="0">
              <a:latin typeface="Book Antiqua" panose="02040602050305030304" pitchFamily="18" charset="0"/>
            </a:endParaRPr>
          </a:p>
          <a:p>
            <a:pPr>
              <a:lnSpc>
                <a:spcPct val="120000"/>
              </a:lnSpc>
              <a:spcAft>
                <a:spcPts val="800"/>
              </a:spcAft>
            </a:pPr>
            <a:r>
              <a:rPr lang="en-US" sz="2000" b="1" dirty="0" err="1">
                <a:effectLst/>
                <a:latin typeface="Book Antiqua" panose="02040602050305030304" pitchFamily="18" charset="0"/>
              </a:rPr>
              <a:t>Exemples</a:t>
            </a:r>
            <a:r>
              <a:rPr lang="en-US" sz="2000" b="1" dirty="0">
                <a:effectLst/>
                <a:latin typeface="Book Antiqua" panose="02040602050305030304" pitchFamily="18" charset="0"/>
              </a:rPr>
              <a:t>: un bloc, un crayon, </a:t>
            </a:r>
            <a:r>
              <a:rPr lang="en-US" sz="2000" b="1" dirty="0" err="1">
                <a:effectLst/>
                <a:latin typeface="Book Antiqua" panose="02040602050305030304" pitchFamily="18" charset="0"/>
              </a:rPr>
              <a:t>une</a:t>
            </a:r>
            <a:r>
              <a:rPr lang="en-US" sz="2000" b="1" dirty="0">
                <a:effectLst/>
                <a:latin typeface="Book Antiqua" panose="02040602050305030304" pitchFamily="18" charset="0"/>
              </a:rPr>
              <a:t> </a:t>
            </a:r>
            <a:r>
              <a:rPr lang="en-US" sz="2000" b="1" dirty="0" err="1">
                <a:effectLst/>
                <a:latin typeface="Book Antiqua" panose="02040602050305030304" pitchFamily="18" charset="0"/>
              </a:rPr>
              <a:t>bouteille</a:t>
            </a:r>
            <a:r>
              <a:rPr lang="en-US" sz="2000" b="1" dirty="0">
                <a:effectLst/>
                <a:latin typeface="Book Antiqua" panose="02040602050305030304" pitchFamily="18" charset="0"/>
              </a:rPr>
              <a:t> </a:t>
            </a:r>
            <a:r>
              <a:rPr lang="en-US" sz="2000" b="1" dirty="0" err="1">
                <a:effectLst/>
                <a:latin typeface="Book Antiqua" panose="02040602050305030304" pitchFamily="18" charset="0"/>
              </a:rPr>
              <a:t>d’eau</a:t>
            </a:r>
            <a:endParaRPr lang="en-US" sz="2000" b="1" dirty="0">
              <a:effectLst/>
              <a:latin typeface="Book Antiqua" panose="02040602050305030304" pitchFamily="18" charset="0"/>
            </a:endParaRPr>
          </a:p>
        </p:txBody>
      </p: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Solide</a:t>
            </a:r>
          </a:p>
        </p:txBody>
      </p:sp>
    </p:spTree>
    <p:extLst>
      <p:ext uri="{BB962C8B-B14F-4D97-AF65-F5344CB8AC3E}">
        <p14:creationId xmlns:p14="http://schemas.microsoft.com/office/powerpoint/2010/main" val="3762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 calcmode="lin" valueType="num">
                                      <p:cBhvr additive="base">
                                        <p:cTn id="1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3">
                                            <p:txEl>
                                              <p:pRg st="1" end="1"/>
                                            </p:txEl>
                                          </p:spTgt>
                                        </p:tgtEl>
                                        <p:attrNameLst>
                                          <p:attrName>style.visibility</p:attrName>
                                        </p:attrNameLst>
                                      </p:cBhvr>
                                      <p:to>
                                        <p:strVal val="visible"/>
                                      </p:to>
                                    </p:set>
                                    <p:anim calcmode="lin" valueType="num">
                                      <p:cBhvr additive="base">
                                        <p:cTn id="18"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 calcmode="lin" valueType="num">
                                      <p:cBhvr additive="base">
                                        <p:cTn id="24"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3">
                                            <p:txEl>
                                              <p:pRg st="4" end="4"/>
                                            </p:txEl>
                                          </p:spTgt>
                                        </p:tgtEl>
                                        <p:attrNameLst>
                                          <p:attrName>style.visibility</p:attrName>
                                        </p:attrNameLst>
                                      </p:cBhvr>
                                      <p:to>
                                        <p:strVal val="visible"/>
                                      </p:to>
                                    </p:set>
                                    <p:anim calcmode="lin" valueType="num">
                                      <p:cBhvr additive="base">
                                        <p:cTn id="30"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15" name="Zone de texte 16">
            <a:extLst>
              <a:ext uri="{FF2B5EF4-FFF2-40B4-BE49-F238E27FC236}">
                <a16:creationId xmlns:a16="http://schemas.microsoft.com/office/drawing/2014/main" id="{4CA6DF48-F6BF-41A3-9E57-47DB2EAFBEDF}"/>
              </a:ext>
            </a:extLst>
          </p:cNvPr>
          <p:cNvSpPr txBox="1"/>
          <p:nvPr/>
        </p:nvSpPr>
        <p:spPr>
          <a:xfrm>
            <a:off x="536404" y="1854091"/>
            <a:ext cx="6546784" cy="4615706"/>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Les particules dans un liquide sont moins proches l’une à l’autre qu’un solide mais plus proches l’une à l’autre qu’un gaz.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Les liquides sont un peu denses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La densité d’un liquide détermine sa viscosité.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Ils prennent la forme d’un contenant.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Ils ont un volume défini. Ils occupent le même espace même dans des contenants différents.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a:t>
            </a:r>
          </a:p>
          <a:p>
            <a:pPr algn="ct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a:t>
            </a:r>
            <a:r>
              <a:rPr lang="fr-CA" sz="2000" b="1" dirty="0">
                <a:effectLst/>
                <a:latin typeface="Book Antiqua" panose="02040602050305030304" pitchFamily="18" charset="0"/>
                <a:ea typeface="Calibri" panose="020F0502020204030204" pitchFamily="34" charset="0"/>
                <a:cs typeface="Times New Roman" panose="02020603050405020304" pitchFamily="18" charset="0"/>
              </a:rPr>
              <a:t>Exemples: l’eau, l’huile, du savon liquide</a:t>
            </a:r>
          </a:p>
        </p:txBody>
      </p:sp>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liquide</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9382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 calcmode="lin" valueType="num">
                                      <p:cBhvr additive="base">
                                        <p:cTn id="12"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5">
                                            <p:txEl>
                                              <p:pRg st="1" end="1"/>
                                            </p:txEl>
                                          </p:spTgt>
                                        </p:tgtEl>
                                        <p:attrNameLst>
                                          <p:attrName>style.visibility</p:attrName>
                                        </p:attrNameLst>
                                      </p:cBhvr>
                                      <p:to>
                                        <p:strVal val="visible"/>
                                      </p:to>
                                    </p:set>
                                    <p:anim calcmode="lin" valueType="num">
                                      <p:cBhvr additive="base">
                                        <p:cTn id="18"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5">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5">
                                            <p:txEl>
                                              <p:pRg st="2" end="2"/>
                                            </p:txEl>
                                          </p:spTgt>
                                        </p:tgtEl>
                                        <p:attrNameLst>
                                          <p:attrName>style.visibility</p:attrName>
                                        </p:attrNameLst>
                                      </p:cBhvr>
                                      <p:to>
                                        <p:strVal val="visible"/>
                                      </p:to>
                                    </p:set>
                                    <p:anim calcmode="lin" valueType="num">
                                      <p:cBhvr additive="base">
                                        <p:cTn id="22"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 calcmode="lin" valueType="num">
                                      <p:cBhvr additive="base">
                                        <p:cTn id="28"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5">
                                            <p:txEl>
                                              <p:pRg st="4" end="4"/>
                                            </p:txEl>
                                          </p:spTgt>
                                        </p:tgtEl>
                                        <p:attrNameLst>
                                          <p:attrName>style.visibility</p:attrName>
                                        </p:attrNameLst>
                                      </p:cBhvr>
                                      <p:to>
                                        <p:strVal val="visible"/>
                                      </p:to>
                                    </p:set>
                                    <p:anim calcmode="lin" valueType="num">
                                      <p:cBhvr additive="base">
                                        <p:cTn id="32"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5">
                                            <p:txEl>
                                              <p:pRg st="6" end="6"/>
                                            </p:txEl>
                                          </p:spTgt>
                                        </p:tgtEl>
                                        <p:attrNameLst>
                                          <p:attrName>style.visibility</p:attrName>
                                        </p:attrNameLst>
                                      </p:cBhvr>
                                      <p:to>
                                        <p:strVal val="visible"/>
                                      </p:to>
                                    </p:set>
                                    <p:anim calcmode="lin" valueType="num">
                                      <p:cBhvr additive="base">
                                        <p:cTn id="38"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gazeux</a:t>
            </a:r>
          </a:p>
        </p:txBody>
      </p:sp>
      <p:sp>
        <p:nvSpPr>
          <p:cNvPr id="8" name="Zone de texte 17">
            <a:extLst>
              <a:ext uri="{FF2B5EF4-FFF2-40B4-BE49-F238E27FC236}">
                <a16:creationId xmlns:a16="http://schemas.microsoft.com/office/drawing/2014/main" id="{B1F7DC8B-3926-4D93-9EB9-5FD6DE76E7AC}"/>
              </a:ext>
            </a:extLst>
          </p:cNvPr>
          <p:cNvSpPr txBox="1"/>
          <p:nvPr/>
        </p:nvSpPr>
        <p:spPr>
          <a:xfrm>
            <a:off x="5654314" y="1685512"/>
            <a:ext cx="6471722" cy="3991954"/>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Les particules dans un gaz sont dispersées.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Les gaz ne sont pas denses.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Ils ont une plus petite masse que les liquides et les solides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La plupart des gaz sont invisibles.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Ils n’ont pas de forme définie.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Ils n’ont pas de volume défini. Les particules se dispersent pour remplir le contenant.                                                                                         </a:t>
            </a:r>
          </a:p>
          <a:p>
            <a:pPr algn="ctr">
              <a:lnSpc>
                <a:spcPct val="107000"/>
              </a:lnSpc>
              <a:spcAft>
                <a:spcPts val="800"/>
              </a:spcAft>
            </a:pPr>
            <a:r>
              <a:rPr lang="fr-CA" sz="2200" b="1" dirty="0">
                <a:effectLst/>
                <a:latin typeface="Book Antiqua" panose="02040602050305030304" pitchFamily="18" charset="0"/>
                <a:ea typeface="Calibri" panose="020F0502020204030204" pitchFamily="34" charset="0"/>
                <a:cs typeface="Times New Roman" panose="02020603050405020304" pitchFamily="18" charset="0"/>
              </a:rPr>
              <a:t>Exemples: l’oxygène, la vapeur, le carbone</a:t>
            </a:r>
            <a:r>
              <a:rPr lang="fr-CA" sz="2200" b="1" dirty="0">
                <a:effectLst/>
                <a:latin typeface="Comic Sans MS" panose="030F0702030302020204" pitchFamily="66" charset="0"/>
                <a:ea typeface="Calibri" panose="020F0502020204030204" pitchFamily="34" charset="0"/>
                <a:cs typeface="Times New Roman" panose="02020603050405020304" pitchFamily="18" charset="0"/>
              </a:rPr>
              <a:t>.</a:t>
            </a:r>
            <a:endParaRPr lang="fr-CA" sz="22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18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 calcmode="lin" valueType="num">
                                      <p:cBhvr additive="base">
                                        <p:cTn id="1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 calcmode="lin" valueType="num">
                                      <p:cBhvr additive="base">
                                        <p:cTn id="24"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8">
                                            <p:txEl>
                                              <p:pRg st="3" end="3"/>
                                            </p:txEl>
                                          </p:spTgt>
                                        </p:tgtEl>
                                        <p:attrNameLst>
                                          <p:attrName>style.visibility</p:attrName>
                                        </p:attrNameLst>
                                      </p:cBhvr>
                                      <p:to>
                                        <p:strVal val="visible"/>
                                      </p:to>
                                    </p:set>
                                    <p:anim calcmode="lin" valueType="num">
                                      <p:cBhvr additive="base">
                                        <p:cTn id="30"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8">
                                            <p:txEl>
                                              <p:pRg st="4" end="4"/>
                                            </p:txEl>
                                          </p:spTgt>
                                        </p:tgtEl>
                                        <p:attrNameLst>
                                          <p:attrName>style.visibility</p:attrName>
                                        </p:attrNameLst>
                                      </p:cBhvr>
                                      <p:to>
                                        <p:strVal val="visible"/>
                                      </p:to>
                                    </p:set>
                                    <p:anim calcmode="lin" valueType="num">
                                      <p:cBhvr additive="base">
                                        <p:cTn id="36"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 calcmode="lin" valueType="num">
                                      <p:cBhvr additive="base">
                                        <p:cTn id="42"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8">
                                            <p:txEl>
                                              <p:pRg st="6" end="6"/>
                                            </p:txEl>
                                          </p:spTgt>
                                        </p:tgtEl>
                                        <p:attrNameLst>
                                          <p:attrName>style.visibility</p:attrName>
                                        </p:attrNameLst>
                                      </p:cBhvr>
                                      <p:to>
                                        <p:strVal val="visible"/>
                                      </p:to>
                                    </p:set>
                                    <p:anim calcmode="lin" valueType="num">
                                      <p:cBhvr additive="base">
                                        <p:cTn id="48"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10"/>
            <a:ext cx="12191980" cy="6857990"/>
          </a:xfrm>
          <a:prstGeom prst="rect">
            <a:avLst/>
          </a:prstGeom>
        </p:spPr>
      </p:pic>
      <p:pic>
        <p:nvPicPr>
          <p:cNvPr id="11" name="Image 10">
            <a:extLst>
              <a:ext uri="{FF2B5EF4-FFF2-40B4-BE49-F238E27FC236}">
                <a16:creationId xmlns:a16="http://schemas.microsoft.com/office/drawing/2014/main" id="{7DD38417-662D-4D2F-B9B8-F2F356FCFA31}"/>
              </a:ext>
            </a:extLst>
          </p:cNvPr>
          <p:cNvPicPr/>
          <p:nvPr/>
        </p:nvPicPr>
        <p:blipFill rotWithShape="1">
          <a:blip r:embed="rId5">
            <a:extLst>
              <a:ext uri="{28A0092B-C50C-407E-A947-70E740481C1C}">
                <a14:useLocalDpi xmlns:a14="http://schemas.microsoft.com/office/drawing/2010/main" val="0"/>
              </a:ext>
            </a:extLst>
          </a:blip>
          <a:srcRect l="5430" r="2160" b="1"/>
          <a:stretch/>
        </p:blipFill>
        <p:spPr>
          <a:xfrm>
            <a:off x="210126" y="269160"/>
            <a:ext cx="4894433" cy="6250559"/>
          </a:xfrm>
          <a:prstGeom prst="rect">
            <a:avLst/>
          </a:prstGeom>
        </p:spPr>
      </p:pic>
      <p:sp>
        <p:nvSpPr>
          <p:cNvPr id="15" name="ZoneTexte 14">
            <a:extLst>
              <a:ext uri="{FF2B5EF4-FFF2-40B4-BE49-F238E27FC236}">
                <a16:creationId xmlns:a16="http://schemas.microsoft.com/office/drawing/2014/main" id="{7E186A8D-9F56-4BF2-A191-0AAD42BCBD74}"/>
              </a:ext>
            </a:extLst>
          </p:cNvPr>
          <p:cNvSpPr txBox="1"/>
          <p:nvPr/>
        </p:nvSpPr>
        <p:spPr>
          <a:xfrm>
            <a:off x="5472897" y="1541828"/>
            <a:ext cx="5806978" cy="3234090"/>
          </a:xfrm>
          <a:prstGeom prst="rect">
            <a:avLst/>
          </a:prstGeom>
          <a:noFill/>
        </p:spPr>
        <p:txBody>
          <a:bodyPr wrap="square">
            <a:spAutoFit/>
          </a:bodyPr>
          <a:lstStyle/>
          <a:p>
            <a:pPr algn="just">
              <a:lnSpc>
                <a:spcPct val="107000"/>
              </a:lnSpc>
              <a:spcAft>
                <a:spcPts val="800"/>
              </a:spcAft>
            </a:pPr>
            <a:r>
              <a:rPr lang="fr-CA" sz="3200" b="1" dirty="0">
                <a:solidFill>
                  <a:srgbClr val="FFFF00"/>
                </a:solidFill>
                <a:effectLst/>
                <a:latin typeface="Book Antiqua" panose="02040602050305030304" pitchFamily="18" charset="0"/>
                <a:ea typeface="Calibri" panose="020F0502020204030204" pitchFamily="34" charset="0"/>
                <a:cs typeface="Times New Roman" panose="02020603050405020304" pitchFamily="18" charset="0"/>
              </a:rPr>
              <a:t>Une matière peut subir des changements d’états grâce                                    à certains facteurs, tel que la chaleur. C’est-à-dire qu’elle peut passer d’un état à un autre. </a:t>
            </a:r>
          </a:p>
        </p:txBody>
      </p:sp>
    </p:spTree>
    <p:extLst>
      <p:ext uri="{BB962C8B-B14F-4D97-AF65-F5344CB8AC3E}">
        <p14:creationId xmlns:p14="http://schemas.microsoft.com/office/powerpoint/2010/main" val="231405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1000"/>
                                        <p:tgtEl>
                                          <p:spTgt spid="15">
                                            <p:txEl>
                                              <p:pRg st="0" end="0"/>
                                            </p:txEl>
                                          </p:spTgt>
                                        </p:tgtEl>
                                      </p:cBhvr>
                                    </p:animEffect>
                                    <p:anim calcmode="lin" valueType="num">
                                      <p:cBhvr>
                                        <p:cTn id="1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4"/>
                                        </p:tgtEl>
                                      </p:cBhvr>
                                    </p:cmd>
                                  </p:childTnLst>
                                </p:cTn>
                              </p:par>
                            </p:childTnLst>
                          </p:cTn>
                        </p:par>
                      </p:childTnLst>
                    </p:cTn>
                  </p:par>
                </p:childTnLst>
              </p:cTn>
              <p:nextCondLst>
                <p:cond evt="onClick" delay="0">
                  <p:tgtEl>
                    <p:spTgt spid="4"/>
                  </p:tgtEl>
                </p:cond>
              </p:nextCondLst>
            </p:seq>
            <p:video>
              <p:cMediaNode mute="1">
                <p:cTn id="19" repeatCount="indefinite"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La fusion</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sp>
        <p:nvSpPr>
          <p:cNvPr id="2" name="ZoneTexte 1">
            <a:extLst>
              <a:ext uri="{FF2B5EF4-FFF2-40B4-BE49-F238E27FC236}">
                <a16:creationId xmlns:a16="http://schemas.microsoft.com/office/drawing/2014/main" id="{C43D018E-2FDB-4621-B3A3-E26820DF945D}"/>
              </a:ext>
            </a:extLst>
          </p:cNvPr>
          <p:cNvSpPr txBox="1"/>
          <p:nvPr/>
        </p:nvSpPr>
        <p:spPr>
          <a:xfrm>
            <a:off x="800100" y="1690406"/>
            <a:ext cx="6310384" cy="2686185"/>
          </a:xfrm>
          <a:prstGeom prst="rect">
            <a:avLst/>
          </a:prstGeom>
          <a:noFill/>
        </p:spPr>
        <p:txBody>
          <a:bodyPr wrap="square" rtlCol="0">
            <a:spAutoFit/>
          </a:bodyPr>
          <a:lstStyle/>
          <a:p>
            <a:pPr>
              <a:lnSpc>
                <a:spcPct val="150000"/>
              </a:lnSpc>
            </a:pPr>
            <a:r>
              <a:rPr lang="fr-CA" sz="1600" b="1" dirty="0">
                <a:latin typeface="Book Antiqua" panose="02040602050305030304" pitchFamily="18" charset="0"/>
              </a:rPr>
              <a:t>La fusion signifie la transformation d’un solide en liquide lorsqu’un solide absorbe de la chaleur. Ce processus est plus rapide si le solide est exposé à de très haute températures.</a:t>
            </a:r>
          </a:p>
          <a:p>
            <a:pPr>
              <a:lnSpc>
                <a:spcPct val="150000"/>
              </a:lnSpc>
            </a:pPr>
            <a:r>
              <a:rPr lang="fr-CA" b="1" dirty="0">
                <a:latin typeface="Book Antiqua" panose="02040602050305030304" pitchFamily="18" charset="0"/>
              </a:rPr>
              <a:t>Exemples:</a:t>
            </a:r>
          </a:p>
          <a:p>
            <a:pPr>
              <a:lnSpc>
                <a:spcPct val="150000"/>
              </a:lnSpc>
            </a:pPr>
            <a:r>
              <a:rPr lang="fr-CA" sz="1600" b="0" i="0" dirty="0">
                <a:solidFill>
                  <a:srgbClr val="000000"/>
                </a:solidFill>
                <a:effectLst/>
                <a:latin typeface="Chromatica"/>
              </a:rPr>
              <a:t>La glace qui fond à température ambiante (à gauche), la fusion du fer sous haute température (au centre), et la fonte de pépites de chocolat en cuisine (à droite)</a:t>
            </a:r>
            <a:endParaRPr lang="fr-CA" sz="1600" b="1" dirty="0">
              <a:latin typeface="Book Antiqua" panose="02040602050305030304" pitchFamily="18" charset="0"/>
            </a:endParaRPr>
          </a:p>
        </p:txBody>
      </p:sp>
      <p:pic>
        <p:nvPicPr>
          <p:cNvPr id="1026" name="Picture 2" descr="image">
            <a:extLst>
              <a:ext uri="{FF2B5EF4-FFF2-40B4-BE49-F238E27FC236}">
                <a16:creationId xmlns:a16="http://schemas.microsoft.com/office/drawing/2014/main" id="{93BBC231-1DA0-4202-AFD4-94783814D7F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46774" y="4612873"/>
            <a:ext cx="1171952" cy="18834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ADC88E45-A638-4571-9295-572C22D15D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5228" y="4658382"/>
            <a:ext cx="2229134" cy="15548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a:extLst>
              <a:ext uri="{FF2B5EF4-FFF2-40B4-BE49-F238E27FC236}">
                <a16:creationId xmlns:a16="http://schemas.microsoft.com/office/drawing/2014/main" id="{E2887674-92F9-43B9-8C02-5DFD4A55ED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0864" y="4658382"/>
            <a:ext cx="2196025" cy="1647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44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additive="base">
                                        <p:cTn id="16"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additive="base">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randombar(horizontal)">
                                      <p:cBhvr>
                                        <p:cTn id="26" dur="500"/>
                                        <p:tgtEl>
                                          <p:spTgt spid="102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randombar(horizontal)">
                                      <p:cBhvr>
                                        <p:cTn id="31" dur="500"/>
                                        <p:tgtEl>
                                          <p:spTgt spid="1028"/>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030"/>
                                        </p:tgtEl>
                                        <p:attrNameLst>
                                          <p:attrName>style.visibility</p:attrName>
                                        </p:attrNameLst>
                                      </p:cBhvr>
                                      <p:to>
                                        <p:strVal val="visible"/>
                                      </p:to>
                                    </p:set>
                                    <p:animEffect transition="in" filter="randombar(horizontal)">
                                      <p:cBhvr>
                                        <p:cTn id="36"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L’évaporation</a:t>
            </a:r>
          </a:p>
        </p:txBody>
      </p:sp>
      <p:sp>
        <p:nvSpPr>
          <p:cNvPr id="8" name="Zone de texte 17">
            <a:extLst>
              <a:ext uri="{FF2B5EF4-FFF2-40B4-BE49-F238E27FC236}">
                <a16:creationId xmlns:a16="http://schemas.microsoft.com/office/drawing/2014/main" id="{B1F7DC8B-3926-4D93-9EB9-5FD6DE76E7AC}"/>
              </a:ext>
            </a:extLst>
          </p:cNvPr>
          <p:cNvSpPr txBox="1"/>
          <p:nvPr/>
        </p:nvSpPr>
        <p:spPr>
          <a:xfrm>
            <a:off x="5654314" y="1685512"/>
            <a:ext cx="6471722" cy="3991954"/>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200" b="1" dirty="0">
                <a:effectLst/>
                <a:latin typeface="Calibri" panose="020F0502020204030204" pitchFamily="34" charset="0"/>
                <a:ea typeface="Calibri" panose="020F0502020204030204" pitchFamily="34" charset="0"/>
                <a:cs typeface="Times New Roman" panose="02020603050405020304" pitchFamily="18" charset="0"/>
              </a:rPr>
              <a:t>L’évaporation signifie la transformation d’un liquide en un gaz lorsqu</a:t>
            </a:r>
            <a:r>
              <a:rPr lang="fr-CA" sz="2200" b="1" dirty="0">
                <a:latin typeface="Calibri" panose="020F0502020204030204" pitchFamily="34" charset="0"/>
                <a:ea typeface="Calibri" panose="020F0502020204030204" pitchFamily="34" charset="0"/>
                <a:cs typeface="Times New Roman" panose="02020603050405020304" pitchFamily="18" charset="0"/>
              </a:rPr>
              <a:t>’un liquide absorbe de la chaleur. Ce processus est plus rapide si le liquide est soumis à de très hautes températures comme dans une bouilloire.</a:t>
            </a:r>
            <a:endParaRPr lang="fr-CA" sz="22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image">
            <a:extLst>
              <a:ext uri="{FF2B5EF4-FFF2-40B4-BE49-F238E27FC236}">
                <a16:creationId xmlns:a16="http://schemas.microsoft.com/office/drawing/2014/main" id="{AFD8C8A4-75C5-4A4B-8C41-24631893EA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469340"/>
            <a:ext cx="3293658" cy="247024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F7FEE070-BF9D-4517-8711-2D8C495ED0F5}"/>
              </a:ext>
            </a:extLst>
          </p:cNvPr>
          <p:cNvSpPr txBox="1"/>
          <p:nvPr/>
        </p:nvSpPr>
        <p:spPr>
          <a:xfrm>
            <a:off x="9104191" y="4148581"/>
            <a:ext cx="2614319" cy="1200329"/>
          </a:xfrm>
          <a:prstGeom prst="rect">
            <a:avLst/>
          </a:prstGeom>
          <a:noFill/>
        </p:spPr>
        <p:txBody>
          <a:bodyPr wrap="square" rtlCol="0">
            <a:spAutoFit/>
          </a:bodyPr>
          <a:lstStyle/>
          <a:p>
            <a:r>
              <a:rPr lang="fr-CA" b="0" i="0" dirty="0">
                <a:solidFill>
                  <a:srgbClr val="000000"/>
                </a:solidFill>
                <a:effectLst/>
                <a:latin typeface="Book Antiqua" panose="02040602050305030304" pitchFamily="18" charset="0"/>
              </a:rPr>
              <a:t>Sous l’effet de la chaleur du Soleil, l’eau liquide passe à la phase gazeuse.</a:t>
            </a:r>
            <a:endParaRPr lang="fr-CA" dirty="0">
              <a:latin typeface="Book Antiqua" panose="02040602050305030304" pitchFamily="18" charset="0"/>
            </a:endParaRPr>
          </a:p>
        </p:txBody>
      </p:sp>
    </p:spTree>
    <p:extLst>
      <p:ext uri="{BB962C8B-B14F-4D97-AF65-F5344CB8AC3E}">
        <p14:creationId xmlns:p14="http://schemas.microsoft.com/office/powerpoint/2010/main" val="327360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fade">
                                      <p:cBhvr>
                                        <p:cTn id="23" dur="1000"/>
                                        <p:tgtEl>
                                          <p:spTgt spid="2">
                                            <p:txEl>
                                              <p:pRg st="0" end="0"/>
                                            </p:txEl>
                                          </p:spTgt>
                                        </p:tgtEl>
                                      </p:cBhvr>
                                    </p:animEffect>
                                    <p:anim calcmode="lin" valueType="num">
                                      <p:cBhvr>
                                        <p:cTn id="2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hronicleVTI">
  <a:themeElements>
    <a:clrScheme name="AnalogousFromDarkSeedLeftStep">
      <a:dk1>
        <a:srgbClr val="000000"/>
      </a:dk1>
      <a:lt1>
        <a:srgbClr val="FFFFFF"/>
      </a:lt1>
      <a:dk2>
        <a:srgbClr val="1B1D2F"/>
      </a:dk2>
      <a:lt2>
        <a:srgbClr val="F0F3F1"/>
      </a:lt2>
      <a:accent1>
        <a:srgbClr val="E729B5"/>
      </a:accent1>
      <a:accent2>
        <a:srgbClr val="B717D5"/>
      </a:accent2>
      <a:accent3>
        <a:srgbClr val="7A29E7"/>
      </a:accent3>
      <a:accent4>
        <a:srgbClr val="3230D9"/>
      </a:accent4>
      <a:accent5>
        <a:srgbClr val="2976E7"/>
      </a:accent5>
      <a:accent6>
        <a:srgbClr val="17B3D5"/>
      </a:accent6>
      <a:hlink>
        <a:srgbClr val="3F5EBF"/>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998</TotalTime>
  <Words>1584</Words>
  <Application>Microsoft Office PowerPoint</Application>
  <PresentationFormat>Grand écran</PresentationFormat>
  <Paragraphs>167</Paragraphs>
  <Slides>30</Slides>
  <Notes>0</Notes>
  <HiddenSlides>0</HiddenSlides>
  <MMClips>5</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30</vt:i4>
      </vt:variant>
    </vt:vector>
  </HeadingPairs>
  <TitlesOfParts>
    <vt:vector size="41" baseType="lpstr">
      <vt:lpstr>Arial</vt:lpstr>
      <vt:lpstr>Arial Black</vt:lpstr>
      <vt:lpstr>Book Antiqua</vt:lpstr>
      <vt:lpstr>Calibri</vt:lpstr>
      <vt:lpstr>Calisto MT</vt:lpstr>
      <vt:lpstr>Chromatica</vt:lpstr>
      <vt:lpstr>Comic Sans MS</vt:lpstr>
      <vt:lpstr>KG Tangled Up In You </vt:lpstr>
      <vt:lpstr>Univers Condensed</vt:lpstr>
      <vt:lpstr>Wingdings 2</vt:lpstr>
      <vt:lpstr>ChronicleVTI</vt:lpstr>
      <vt:lpstr>La matière</vt:lpstr>
      <vt:lpstr>QU’EST-CE QUE LA MATIÈRE?   </vt:lpstr>
      <vt:lpstr>La matière dans tous ses états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propriétés de la matière</vt:lpstr>
      <vt:lpstr>LA MASSE</vt:lpstr>
      <vt:lpstr>Le volume</vt:lpstr>
      <vt:lpstr>Les propriétés de la matière…                                                                      ça mange quoi en hiver?   </vt:lpstr>
      <vt:lpstr>LA SOLUBILITÉ   </vt:lpstr>
      <vt:lpstr>LA visquosité   </vt:lpstr>
      <vt:lpstr>La dureté   </vt:lpstr>
      <vt:lpstr>La transparence   </vt:lpstr>
      <vt:lpstr>Les changements  de la matière</vt:lpstr>
      <vt:lpstr>Les changements physiques</vt:lpstr>
      <vt:lpstr>Les changements chimiques</vt:lpstr>
      <vt:lpstr> L’OXIDATION</vt:lpstr>
      <vt:lpstr> Les indices pour reconnaitre un changement chimique</vt:lpstr>
      <vt:lpstr> La combustion</vt:lpstr>
      <vt:lpstr> La combustion VIVE</vt:lpstr>
      <vt:lpstr> La combustion VIVE</vt:lpstr>
      <vt:lpstr> La combustion spontanée</vt:lpstr>
      <vt:lpstr> La combustion lente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matière</dc:title>
  <dc:creator>Nathalie Vaillant</dc:creator>
  <cp:lastModifiedBy>Nathalie Vaillant</cp:lastModifiedBy>
  <cp:revision>5</cp:revision>
  <dcterms:created xsi:type="dcterms:W3CDTF">2021-01-11T02:55:30Z</dcterms:created>
  <dcterms:modified xsi:type="dcterms:W3CDTF">2021-01-11T19:34:21Z</dcterms:modified>
</cp:coreProperties>
</file>