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990"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27E19-9CC9-420F-A3CD-03215EE6A26A}" type="datetimeFigureOut">
              <a:rPr lang="fr-CA" smtClean="0"/>
              <a:t>2020-10-22</a:t>
            </a:fld>
            <a:endParaRPr lang="fr-CA"/>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FA4C53-1989-4B05-A3C4-A4FBA53EA2FA}" type="slidenum">
              <a:rPr lang="fr-CA" smtClean="0"/>
              <a:t>‹N°›</a:t>
            </a:fld>
            <a:endParaRPr lang="fr-CA"/>
          </a:p>
        </p:txBody>
      </p:sp>
    </p:spTree>
    <p:extLst>
      <p:ext uri="{BB962C8B-B14F-4D97-AF65-F5344CB8AC3E}">
        <p14:creationId xmlns:p14="http://schemas.microsoft.com/office/powerpoint/2010/main" val="705820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F1FA4C53-1989-4B05-A3C4-A4FBA53EA2FA}" type="slidenum">
              <a:rPr lang="fr-CA" smtClean="0"/>
              <a:t>13</a:t>
            </a:fld>
            <a:endParaRPr lang="fr-CA"/>
          </a:p>
        </p:txBody>
      </p:sp>
    </p:spTree>
    <p:extLst>
      <p:ext uri="{BB962C8B-B14F-4D97-AF65-F5344CB8AC3E}">
        <p14:creationId xmlns:p14="http://schemas.microsoft.com/office/powerpoint/2010/main" val="1914507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CA"/>
          </a:p>
        </p:txBody>
      </p:sp>
      <p:sp>
        <p:nvSpPr>
          <p:cNvPr id="4" name="Espace réservé de la date 3"/>
          <p:cNvSpPr>
            <a:spLocks noGrp="1"/>
          </p:cNvSpPr>
          <p:nvPr>
            <p:ph type="dt" sz="half" idx="10"/>
          </p:nvPr>
        </p:nvSpPr>
        <p:spPr/>
        <p:txBody>
          <a:bodyPr/>
          <a:lstStyle/>
          <a:p>
            <a:fld id="{8F6C2014-1313-4B78-A55E-87666AB23CF0}" type="datetimeFigureOut">
              <a:rPr lang="fr-CA" smtClean="0"/>
              <a:t>2020-10-22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80265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F6C2014-1313-4B78-A55E-87666AB23CF0}" type="datetimeFigureOut">
              <a:rPr lang="fr-CA" smtClean="0"/>
              <a:t>2020-10-22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2242168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F6C2014-1313-4B78-A55E-87666AB23CF0}" type="datetimeFigureOut">
              <a:rPr lang="fr-CA" smtClean="0"/>
              <a:t>2020-10-22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4017689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F6C2014-1313-4B78-A55E-87666AB23CF0}" type="datetimeFigureOut">
              <a:rPr lang="fr-CA" smtClean="0"/>
              <a:t>2020-10-22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3524053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F6C2014-1313-4B78-A55E-87666AB23CF0}" type="datetimeFigureOut">
              <a:rPr lang="fr-CA" smtClean="0"/>
              <a:t>2020-10-22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3418452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p:cNvSpPr>
            <a:spLocks noGrp="1"/>
          </p:cNvSpPr>
          <p:nvPr>
            <p:ph type="dt" sz="half" idx="10"/>
          </p:nvPr>
        </p:nvSpPr>
        <p:spPr/>
        <p:txBody>
          <a:bodyPr/>
          <a:lstStyle/>
          <a:p>
            <a:fld id="{8F6C2014-1313-4B78-A55E-87666AB23CF0}" type="datetimeFigureOut">
              <a:rPr lang="fr-CA" smtClean="0"/>
              <a:t>2020-10-22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1141853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8F6C2014-1313-4B78-A55E-87666AB23CF0}" type="datetimeFigureOut">
              <a:rPr lang="fr-CA" smtClean="0"/>
              <a:t>2020-10-22</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2388407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e la date 2"/>
          <p:cNvSpPr>
            <a:spLocks noGrp="1"/>
          </p:cNvSpPr>
          <p:nvPr>
            <p:ph type="dt" sz="half" idx="10"/>
          </p:nvPr>
        </p:nvSpPr>
        <p:spPr/>
        <p:txBody>
          <a:bodyPr/>
          <a:lstStyle/>
          <a:p>
            <a:fld id="{8F6C2014-1313-4B78-A55E-87666AB23CF0}" type="datetimeFigureOut">
              <a:rPr lang="fr-CA" smtClean="0"/>
              <a:t>2020-10-22</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2608951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F6C2014-1313-4B78-A55E-87666AB23CF0}" type="datetimeFigureOut">
              <a:rPr lang="fr-CA" smtClean="0"/>
              <a:t>2020-10-22</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13561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F6C2014-1313-4B78-A55E-87666AB23CF0}" type="datetimeFigureOut">
              <a:rPr lang="fr-CA" smtClean="0"/>
              <a:t>2020-10-22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169444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F6C2014-1313-4B78-A55E-87666AB23CF0}" type="datetimeFigureOut">
              <a:rPr lang="fr-CA" smtClean="0"/>
              <a:t>2020-10-22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5873CC6-A338-43D0-8FCC-761A9C6156DB}" type="slidenum">
              <a:rPr lang="fr-CA" smtClean="0"/>
              <a:t>‹N°›</a:t>
            </a:fld>
            <a:endParaRPr lang="fr-CA"/>
          </a:p>
        </p:txBody>
      </p:sp>
    </p:spTree>
    <p:extLst>
      <p:ext uri="{BB962C8B-B14F-4D97-AF65-F5344CB8AC3E}">
        <p14:creationId xmlns:p14="http://schemas.microsoft.com/office/powerpoint/2010/main" val="3854220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C2014-1313-4B78-A55E-87666AB23CF0}" type="datetimeFigureOut">
              <a:rPr lang="fr-CA" smtClean="0"/>
              <a:t>2020-10-22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873CC6-A338-43D0-8FCC-761A9C6156DB}" type="slidenum">
              <a:rPr lang="fr-CA" smtClean="0"/>
              <a:t>‹N°›</a:t>
            </a:fld>
            <a:endParaRPr lang="fr-CA"/>
          </a:p>
        </p:txBody>
      </p:sp>
    </p:spTree>
    <p:extLst>
      <p:ext uri="{BB962C8B-B14F-4D97-AF65-F5344CB8AC3E}">
        <p14:creationId xmlns:p14="http://schemas.microsoft.com/office/powerpoint/2010/main" val="2932636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xASEhQUEBQVFhUUFBQVFBQWFBQVFBQVFxUXFhQUFRUYHCggGBolHRQUITEhJSkrLi4uFx8zODMsNygtLisBCgoKDg0OGhAQGCwkHBwsLCwsKywsLCwsLCwsLCwsLCwsLCwsLCwsLCssLCwsLCwsLDcsLCw3KyssLCw3LCs3K//AABEIAJMBVwMBIgACEQEDEQH/xAAbAAABBQEBAAAAAAAAAAAAAAAAAQMEBQYCB//EAD0QAAEDAQUFBQYEBQQDAAAAAAEAAhEDBAUSITEGQVFhcRMigZGxIzJyocHRM0JSghQkU3PhNGKywhZjg//EABgBAQEBAQEAAAAAAAAAAAAAAAABAgME/8QAIhEBAQACAgIDAQADAAAAAAAAAAECERIxAyEyQVFhEyJC/9oADAMBAAIRAxEAPwD1YJUgSrLRQlQESg4rPjzXNOoCJzjnGfRcW1st6KPUzLWjIADPdzXLLKytSJ4clUWk/wDS1zuZ+ifpvB+y3jlvtmw4hCFoCELl+hRC4hxSprCThh0AajLNOypLtXJcE32gnOQecZ9FzaKgZ3jpPkSg1gcjodDGXgs2/wBXR9Km6JloTi3ECEIQCEIQCEIQCEIQCVIhAqSEqSUAhCEREqkvfh3AZ/ZOvfTbqAPAfNMteGVCD+YZH6LmnRqNqEyOzOs69FyaL/CNcZxDDrA3jqubbDgcOjBny4BFnqANOUhzjhG48U3Rew0X4G4ZJB3yVLJpdlsj2tHeOTh5wdEpsQkODgWDMgjd1TTCzsBjEhpPhwS2ivNPJsBuGW/7fskk0JIrUXHDlyEa9FGol1Ktg/I/Tqu69nfUe0gt7MQQRr0SVHdpXaG59n3nHcNYE8VpFmhCF0ZCEIRXAQgIhApdGqhdu957g8dB5pb1qFrMt5hFSuKdNvgB5LGV96WEdTrAbjkcpzjxUEVDv6eCn2W3YjhOR5hRL6p4SHjfkVyym5uNSp9S0NaQ3kMlxVtAD8t8Ty6qIysx9PvZubpBglAe3DDmYSO8cQJOsLW6mli6sGxiIz0P0XbX8clX2h5cMLe+Rn3QRhSWNpLXj8/PXorM7vSaWIqDn4giVxaWk5CJnQlMVKj8Li4FsRhzGo3iFwwOc0RBJ94kwRnqrct+qOm18EtcIIHHXonDul3eOmqjW+oMQ0MACeacqMbUhweWuAgrnL9fjX9SKVWW96MpBnRM9pIOc5ac93RN2sNDQ1pzB148VGpNfxwjLM9Vbld6SRa2VhawAp5QC91MiXh2eYMAhT11xrNCEIWgIQhAIQhAIQhAIQhAISpEAhCEDVooNeIcPHeOhUdthaMnPcRwJj5qaotrJlveaBoQ7fpos2Q2LRTaQ0A4S3NvAclGLnCS6CADAGXIuw70trsgaQ9rg2Do493/AAote3tE4WQXZYt3OFjK/rUOUi4NDmD8vekziA1IBU6gxoJxODnP16AaQqmz2xsAOZiw6Ebp4qXZrM2q81HOB4Naf+SmN/CnDdjD7lR4HAGR/hTLNQZTbhYIG/iTzKj2dvtXw5kAAYWnPq4KauskZIEqEioVCRCDlKCkQgbtVHG0jfuPPcoAtTQ3BXbpxEgnkrSUErNx2K+k01KgqRDWjKRBPBLerhhA5otVqqCoG024u6SRICjWkPa1z6sYiMLWzMTqSsZepY1EIP3qRVtrnagGN5EquA5/VGMheeWxtPFrfMz6BArv1lN0bHWcAWtyPPP5rv8Agq36D5j7q6yT0V1oc4d46JGyM2nJL/B1v0u+X3SixVR+Q+Y+6msjcNmpC4FWPFOV7K5kFwidMxPRR8Uc1LNKsLE7ETlJAkb48FY2OjBc4j3iIB5b+Srbkd33bjh+qt312gwTnwXo8UmtsZdorrsaavaFxjXBunip6jMtbS7CMypK646+mQhCFUIlUOveDGnP5ZqVSfIBIIncdVJlKunSEJFQqEIQCEIQCFx2zZiV3KbAgpEqATFooYiCIkcRIT6EFZaLHVdUaZaWiCZ48AOCWvVxYmugiD3IzB3RyUq2zgMa8tY3qDUaC15aA3C2WvG/XJy52LDdjqltNoBwnMni4/ljiE46wVe1xtLWNMExqDGeXVM2J3sWuc0OJcW5+60buisbu90x7uI4OkDTlMpjNjqz2Yhxe7CXERIEeJ4qQhKukQIQkQCEIQclASICCtvGpVdUFOnllJOgC4h7Pers6EH1U+3ucKby33sJhU132ZoptqOGN9R0MB0znMjwJXPKe1h19qPaBzYLsMQDIKiXha3k98Ry4K1rWRse0qZ7smgA8lRW4kPcCZIyk7+BXLPbUNzwKWnUIMj5pnEh1UrmrQ2W+ZIDhHordjwcxvWID8lq7mcTSbPNd/Hlb6rOUTkxa7SKbZcniqPaapkwdV0yuptmIN4W81DpkNAozahG8JllRLiXkt37roubgdNQ/D9VZXrSaabzAmNYzy5qo2cdNR3wfVXN5/hP+Er0YT/Rm9qq43e0/aVoJWa2fPtf2n6LSwr4vil7KuKwJBDSAdxOgXSpr1vEh3Z09SQJ5lbysiRMslhYwye8/ifoFNJVHabrexhcKhLgJI3GNYTlzXgXHA4yYkFYl1daWxZWi0BgklLQqgtDuKoL6lrwJJETn1Uq7rta+mxxc/POJy6KcrctGvS6lIXDeoF81SGNDPec4NaAmmXMcPeqOxRu0Hmt236iLUOCDmstTtNSi+HGcJg81pagLm904SYzTHLZYrKd2PFSS7uAyDOZ/wBqtyVkza3mq0OcTDwNctVfXxSmm4yRhBMDQ9VjGzV0tdUba11TCOBPJSw4TE58Fk7oo9pUwuJEtJkGDlC0lgsLaU4SSScy4yenRXC2lSk1XqFrSQJj0TqSV0Ry1wIkaFVN4MquqYAe44TlwGvip1oPeDWAYiJJOgHGN6rKVsc+qWMc0wxzcWEtA4rGX4sRrJSqsLOzdDahkg6ZHP5LSkhZ11pNGlSLiCMToMEkDOclZWesQWYoc2p7jwCDMTBCmPoqZZ6pdiygAwDxTsolC6IJQglCAQhCBtKEiUIFUW2MjA5ons3SWj9JBBgeKlIBSiqvGlSq4XdpGHcMy4cI3FV1tsfdaSYfGbTMxPdnh4qzvGiH1ME4C5hLHCBL+Z+ir7XT7MObUc9xBae6YLmwQddwXHKLFRUaWkg5EZFc4xoubTWDnuLRAJOXLmuQ9ca06xLXbPu9i3qfVY4OWv2dPsB1d6rp4u0yWhVDtOT7OP8Ad9FeyqDazSn+76Lr5PizFGuSuBzXBcvK2vNmD7U/AfUK9vT8J/wlUGyx9qfgPqFf3oYo1PhK9GHwZvah2b/F/afotTKyezJ9tn+krWK+P4lISsa2oXVRBgl2vAzktmsVbKZpVSCNHSOY1BCnl+jFoH2O0kEGozMQcj4pq7bmfTqB7ntIAOQBnNTLNelNwBLgDGYJRSvAPqYaeYGbnbhyV1j2e1VtG32jfhVrc34LOn1VRtOT2jfh+qm3Vb6TKDcTgC0EEb9dwUl1nS9LG1VmMGJ8ZaZZ+Cr6N4Vav4LABpicclC2htBODKA5sgFTrqt1FtFsuAwjMc1eW7oUl4F3aOxnOc40la9hyHQLFW+qXVHGIkz4LX2O1MqDuGYAmN2Snj+ysofx/wD6f9lqrz/Cf8JWSefbz/7P+y1t450n/CUw6q1ntnDNf9jvotUsZcNdrKwLzAIIndnELU2e3se8tZnAkkaDlKvj6SpSIQhdERLSHNeHtBdAIc0e9HEBQ7XXYxr3Mp4XOEFxbhz4cz0Tl8WKo/C6k7C9vEkAgqrrU3Mg1X9pVPdYwGQ0nLEVzyBc1pa6madVmNoMgRiIneRwV0O+5ndLWMIIkYZOgACoqljayp2RcabgA6lU3GR3mnxlT7vu6sagfWqYgzMNBmTuJSfirtCELohCUqSESgJQkQg5SpESgVKkQgrtoHOFElrZIIz3tz94c1nLRaKz6Yc9pIGlSDodQTvC1tutPZ03P4DTqYHqodG0u7QUnQ6QcQDSAzKddCFzyx39qxqMact9MNqPaNA4gdEyFwaOh62Gzn4DervVYuVstmfwG9Xeq6eLtmrYLP7WnKn1d9FfrO7Ze7T6u+i65/FIzpdzQHpoNXS8ra82Ud7Y/AfULQ3hYu1EF7mjeGxn5rO7Jn2x+A+oWtXo8c3ize1MzZ1rTLKtRp4jD9lcMEACZga7zzXSFuYydIFEt93U6wh4zGjhqFLQrZsUI2abOdRxHCGg+auLNZWU24WCB8z1KeQpMZOjaDeV2srAYiQRoRqFGsNwUqbsRJeRpIAA5wrYoTjN7EW8LAys2H7jII1HRQrLs7Ta7E5znxo0wBPPirhKnGCsvG5mVnBxcWkZHDEEKT/AsDCxksB3tjF5qShOMFT/AOO0N5fPHF89FPstlDG4Zc4Z5uMmOCflNurN3keYSSQU9TZikXSHPaNcIj5FW1ksrKbcLBA9eq7Y8OEiCOO5dpMZAQlSShUN2miHtLXaEQY1VbdlxU6LseJz3bsUZfcq2lClkogXrdjK4h0gj3XDULq67tbQaWglxJkuOp/wphQE0FSSlXJVCykQkQCEIQIhCECoSOIAJOgzPgojrTULcTaeIESIcMUbjCbEi0Ma5rg6IIM9FQ17XaWsJpAuYBlULYdh88xzTF3Xw99U065whwcIIjMjIKywGkcdWozA2mWANmXjdIO+OC528ulY19addVxjXNQgkkaTkuQVwU6HLbbLn+Xb1d6rDQFuNlv9OPid6rp4u0q3Wc2zHdp9XfRaNZvbM92n1d9F1z6SMuAEYkkrnEvM00GyX4x+A+oWvCx2yDvbH4D6haW8baaQns3OaBJcIgLv47rFKmykVFdu0HbVQwMgHeTJUu8r17D3qbi3QOygrfKdppaIVPcl8fxDnDDAaOMlO3nezaHvNcQdCNDylOU1sWUpVQWbaNhDi4Zgw1okucobtqKgdDqYA4GcSnOGmrSJmyWkVGNe3RwkKNed6MojPNx0arv1sTwUsrOWi97UwB7qMM4k+olWd1XmyuDGThqPqFJlKLCUIXNQwCYmN28rQzm0N6Px9lTMaAnmV3aNnGmnIe4viczkTrEKht9RxruLmw7H7pOhkQFqrNabU9wa6kKbd7yZy4AA6rlLu3anrha4UKeIEGDkddSrCVEt9uZSbieeg3lUNq2kq+8ymQz9RBg+K3cpijUqJeVSo2m40xLhu+qrrov9tUhr+646cCp15W/sW4i1xG8iMuspylgq9mrZWqOfiks1xHceAWgCpLkvjtqjmNYGsDS6N5M6qfed4sotl2p0G8pjfQmSlWcp3lbagx0qIwHSSJPmU/c971KtV1Oo0NLWkkb5TlBdygoSLQJQUIQCEIQcpUiVAj2ggg6EQehUS67vFAEB73gkRiPugaNClvcAJOgSUqgOn+UFLbWC1OewYWtp5OqlsuxcG6R1VTfFxvpsxtqmowazqOY5K0rWMs7VlRj3Uqjw9rqeZmZwuGvinLPZzSs1btBha7GWsJktaRkJ4rlZKrErpNhKSuKu5W42T/07fid6rEUWOcQGgknQBeh3PZTSpMYdQJPU5ldPF2lTFmttvdp9XegWmVNtRYH1aQNMS5hmOI3rrn0jDykCHsIMGQeBy+SCQvM0vtjh7c/AfULWXgPZP+B3oslsa6a5/tn1C1tuHs3/AAO9F3w+KMTsqf5hnR3otNtV/pn9R6rM7KD+YZ0d6LS7VVWizkHUkQPFTH40VmxR71ToPVWG149gPjb9VW7DnvVOg9VZ7XD+X/e1WfBPtC2MoNPaPObhABO7omts6YD6bt5BnnmpGxPu1OrfRM7ba0+hWf8AhVts0f5ZnLF/yKy1e3F9oxuBcBUENGpAOUeS0+zAmyt/d6lZCjUNKsCfyVM/Aq5dQjSW6/G1Kb2ijV7zSBLcpUDZWnVFf3XBuE4iQQOS2FOoCARodFw+0NDmtJ7zpgb8tVrj72h1IgoC2MDfB/mX/wBweoW8boOg9Fgr8ytL/jHqFvGaDoPRc8O6VjbdaP4i1sYT3Q8NA3QMz6LZOY0jDAw6RuhedseadpBd+SqZ6SZ+RXorHgiRmDmEw97V59e1HsK7ms0BBb0Ila2+KmKyOd+qm0+YBWd2gpGta8FMSThb0yzK0t9Uw2zPaNAwDygKT7Rntij7Z3wfUJzbUOD2H8pbA6g5+oTWxX4z/gPqtJXq0qlQ0KjQe4HZ7893BJN46FLc20lNjG06oIwiA4Zgjormx9jUqGvTdJLMJAy8SFWWzZKkZNFzmncD3m9OKorge9lpY0ZEuwuA0InNWWz1VegkpEpQuiEQhCAQhCBEIQghWu00XO/h3zL26aZHmoN9Oq0n0ew/N7Mz5tn5qxtt3MqlrjLXsMseNRyPEclza7O57QHatIc17YycNDB9Fmhu1XnhY8gZtDgSIycBExrE71ibVeteq0Me6QPn14rRVK2Ko5ppgTlVqtBdImSI/KTGaoL9e3t34YjKIAAOWohc87VQCknouSULkNbs7b7LSpS4jtCSXGM+QHJWB2ms3E+SwZKUFbnksG7/APJ7NxPklG01m/UfJYMlAar/AJKaa++7/oOpkUwHucIktHd5yselwlLhCxbui+2MPtz/AGz6hbR7QQQd4I81itjD7c/23eoW2hdvH8UrDVbmtVCpNJpdBlr2xpwIKt3XLWrMc+0O9oWnAwZNb15rRhCvCG2OuG6LW1xP4Q0cSAS4cgrTaGz16wFOnTkAgl5IAMDh4q9Sq8JrQzVw2O1UHEOpy15EkOEN5rm/7vtNeoMFPutyBLgJ4laZCnD1pVNs/StFIdlUpgNBJD8QOu6FGv7Z81HGpRjEfeacp5grRJQVePrSMdYbNeLO4wED/cRhHMFXt1XUabjUqv7SqRE7mjeG/dWkoCTHQCuariAS0SQMhx5LohItDG2q4LXUe6oWtBJmMWnBaW7alciK1MNwgDEHA4j03KclWZjoZraHZ81XdpRjER3mnKY3g8VDsFmvJowNGFvFxEDoVsIQlwmzarua6BQlzjjqO95/Dk37ov2lWqUzTpMBxDNxdACtISK8ZrQyd03Ra7O/GGMdlBbjjLrCkXxdlpqVxUow3CxueKM85A4rSoU4etG2bNa8yMPZtB0xZeakXFcPYntKpDqhmI91s69SrtCcQIQhaCIQhAIQhBylCEIFTVtcRTeRqGuI8ihCUUDa7mUbNgJGJrHOj8xLmyTx1Ko9oKDGkFogmpUBjgDlkhC459Kttn7qoVKIdUYHGTnnx5FWw2fsn9Jvm77oQszoB2fsn9Jvm77rk3DZf6Q83fdCFrQ4Nw2X+kPN33Si4LL/AEh5u+6RCSBwXBZf6Q83fdKLgsv9IebvuhCWCTZLqoUnYqTA0xEidPEqYUIXTHpAhCFoCEIQCEIQCEIQCUIQgVclCEHQQhCASFCFQ1WcREbyPVOFCFPsKkQhAIKRCAQUIQKkQhAqRCE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sp>
        <p:nvSpPr>
          <p:cNvPr id="7" name="AutoShape 4" descr="data:image/jpeg;base64,/9j/4AAQSkZJRgABAQAAAQABAAD/2wCEAAkGBxQTEhQUEhQUFhUWFRQXFRgXGBgVGBwWGBcXFxccFxoYHSggGRolHBgVITEhJSkrLi4uFx8zODMtNygtLisBCgoKDg0OGxAQGywkHyQsLCwsLCwsLCwsLCwsLCwsLCwsLCwsLCwsLCwsLCwsLCwsLCwsLCwsLCwsLCwsLCw3N//AABEIAL0BCgMBIgACEQEDEQH/xAAcAAEAAQUBAQAAAAAAAAAAAAAABAECAwUHBgj/xABCEAABBAAEAgcDCQcDBAMAAAABAAIDEQQSITEFQQYTIlFhcYEHMpEUI0JSobHB0fAVVGJyk9LhM6LxgpKywhdDU//EABkBAQADAQEAAAAAAAAAAAAAAAABAgMEBf/EACIRAQEAAgIDAQACAwAAAAAAAAABAhEDIRIxQVETcQQyYf/aAAwDAQACEQMRAD8A6SiIvGBERAREQEREBERAREQEREBERARWdYOVnyFoJB/zoo3BeiIpBERAREQEREBERAREQEREBERAREQEREBERAREQEREBERAREQFaGZidCQFcmGdW989u+9VH0ZjDvWu2X11WFzORUpx376BIs7HfX4KM6uWyvlIMXunwOnl/hZFZMOyfL/KvBWcBWvfQsq5WyNsEd6m+hUG9QrJZQ2r5rBgnUS08v0VRwzSeA/D/Kz8+hMRUca3Rrgdja02KoizRYZzhew8VaS30MKLJNCW7rGlmgREUAiIgIiICIiAiIgIiICIsOImyjxUXLXdGZY+t7gT93xUbDhz3anT9aKaRWirMrlNwY7d/CPiUt3cD5afesrmkbilRT4ixjwfPuO6rXcj2X58irWyaa6HYjx8E/sX2VVRXYh3Jh9bVY8WLpwpV84M03unyV6sk5Dx+wa/kr1b6MU8ZI0JCwAyN3Fj4qW51alRXYuzTRapnqXe+xUOBcHDQjcHuRpLboW4m/Adyq4kVmNkmq5ePmpeGhp3bDg02AeVHYjx2THHyogjDOcbeVKYwAUFfkexhbWZ7n0KH0W7n4oWEGj73MXdedK+OHj/AGDRZUk4sjQAaaKPl8Rfgk7hRcLJAstG5/l7/JaY2z0M/wAsvRwBCwvaPon0OhXl5+KyPM3UP0fFTQ8ZHQyg5SXtcAQ0h2a9vm3L0nBZGyWAybK0ACWRuQPOxygnMfMgBaeGeXtOlzWE7C1nbg3eA/Xgtg1oG2iqrzhn1CCMCeZV3yHxKmIrfxY/g0y8F7SMVimPiERkbEWnWPMLff0i3wqh5r3qicVnfHC98bczmNzBv1supHmRa5sLq7WxuqwdHHyuw0RnvrS3tXodzWbxqrWyWu4JxqLFMzxOv6zTo5p7nD8dlsVF9ooiIoQIiIC1cjszvM6eS2btitfgx2h6rDl7sg2kWFc1oIaa3vdTXtD3Md9b3vMalY8GyTdpod52V51OhBs1YGUF1H46WPVd2GMmPoWSROlcXAad50FDRQ5RWl3rVjzU8sz6CTUfRPZ+5a2cFrg0/WA+y1Tmmuxc40FjYKdruR9yvfy8/wACVa/3m+TvwWFF9qyaIOGqTMJGm41Cwx4gmwR2tkys9UVwZ3vlopKj4RvveenopCcf+otkjBFFGRgbBXLNFo0u53Q/Eq8x3diL1Az9p230RqfXkFMNNynrXdrTINQTyvcD4KFDDlvmSVIhNOBq6Og8U4+vgmvblBu6uiWnb8xv8FFOUO0dYN7iiLFeqvicQ17S4G7J563qsEcZcaC1yu9aFTGR+YWSPCFwOuXQ0avXkaUqHD5ef+fyCkK+HF9o8liOETB5jZJJIRBI8yy6tMpNQsa0U1rNHlwAuqsrb8BwWVokudnWMBdDI8vaxx1OXNbhzHvV4LbIuhOxERQgREQaZERcA5V0r6PS4OYz4bMIibDmaGMndpr6PcduSpgvaFimCniOTxcC13qWmvsXVSL0O3Ned4r0Lws1nJ1bvrR9n/b7p+C3x5MbNZRrM5fbyUvtIxB92KEeed3/ALBQZ+neMd9Njf5WD/2tU6S9DpcKDICJIhVuAotvQZm922o7+S80t8ccLNyNJjjZ03EnSnGHfES+hDfuCy4TpfjIzYnc7wfTx9uvwK0SK3jPxbxjqfRv2gQSEMxYMTuT26xnzvVvrY8V6Fxa14c02w6tOhtp7q0K4Wt50f6SyYbs6vivVhO3iw/RP2Hmubn/AMfym8fcZZcf47jkzAZJA4cgez9+ivxZyhjRu3tHzXluE8ZilaHQyscDuxxDXDzaTYKk8Q6WQQsIncCQDlDXBz78ANx5rPHk+asrLVbLj/FIoure4gdY9kdfxuNf58go+JNZT/Ff69FzJ3FZOI4+AUWsbI0sZvla05nF3eSG/guoYxlt8tVH+Rj1v6nLHTLJyPj/AI/FUf7zf+r7lbAczB5UfuS9W99kH4LHfW1WRYntzHuA+P6/NZSqYNufbckk+CtZu6FIxWnd9yzhlCz6D8fJSTE1hB3Ov4bKNIbNuOvhqtPDxnYxrM73G+bljy92qvheNWnY/YVE/BiWaL3XHnoPQ7rG+Mg6/ryUzDQ5Rmd3beHirYY3YswuG5nQEKQ14vK0bb9w/wAo2a9r1sD8/JZGMA2XRjjJ6FyIi1BEVocP18UFyLF8ob2a1zbEEHs1ebf3dhfir2SA7EGiQaN6jQjzQXIiKBpkRFwAqtFrPBhC7c0Bv4ealCKJgskm1pjx29jyvTCcMwWILtjGWjzdTR9pC4mup+1/HRthhhjOr3F7/wCVgofEn/auWLp4sPGOjimoIiLVoIiIBCAIqtFkDTU1roPUnYIOnezrgjYmGcvjfI8FtMc15jbY0dWzjovark2C6N47DuEsRYHDUBr7sdx5OB810LgvG+viDixzXglsjPqvG415cx4FcHNcd73tzZ+9todPL7lbLyd3EX5bfiron2LR8e9aWsfnSir9j5FY8FLklHc5uvwRh0o+I05HuKy4cglvfTh65Um7ZRJnmvX0Hlufjoo9LLC2wR3a/mFa2yab+vNa5bvYtohZmYZx8B4qTHC1gt2/f+SvikLtaocu8rXHjn0UjiDBq7Tx29Fku+XxWHESsaW53AOc7KwE7uoupoO5pp+CgS8SzYjqO2CIxK45A6J0RtpaXE6PvXupbzH4abSSZrbsgU0urnlG5oLSydIYc+Hje/K/EsaYcrXE66my5ujTQAsXvauMeI+be3FNMQlMrj1Tafh3asjaW2dBXarWwp0zR1o6xsV6dQ51F+ctcXtaKBFBt6Ek67UrLekDNlZK7DsaZHzkOHWhoc9riyQg27KQ1l5d+zRG4Www7Mri7M8ghraJDm6bOaGjQuzak92wV8mKa0A0aJbZaCffNNOgs2TqeV2VChw4e9pcWvfFK+8lAtcQQC6nbiMhpBs7HuRCnFONwx9Wx75GGeQwxlrHA9Y11HUja61qq1F7qkxle9zoJYmtyvYAY3OrENNZnOBbbQARXPRYIuINawmcxRDrnRal0Q6yzbmF4BJOmo0NuNrZOkkaWBrW5c7+sLnusMpzmubbe0SQLboBfgiWMcMaZhM5rM4Y6NjqIc1hrM33iCC6zpVaDvWxa0DYV+fNWRztcSGmyCQfAijR7tCCPBZEVERFA07RegVxdW3qfyVdh4n7v8rGuH0InSJzy0w9XK1gaC2eMhwbMCHgvYCHUHBuwNhav5bMZ3uawPkkbE3KXhrI2sb2vFxL3PNNGwF0txxbAtmaZQ0yTRsd1UbnHq+srsuye6Tdam6oLW4bo6Mx+UNa+JsLCXvtrmzMAa5wdo4Bwpxo7tPeum6s1F5rTnXtFxJfjpG//k1kY9BmP2uK8yp/HcU2XEzSMvK6Rxbe+W9CbUBbYzU06MZqCIiskREQEREHYugrxLw+IuOZzC+OvpZWvOWvIELaNwLQS46ZqB8a2vvK5H0a6SzYKTNHTm/SY73T/afELqvR3iRxMDcQ5mUvL6AOagHEdwoaH4Lh5+Hvy05+THV2nNhvQCviT8OSzNwn8ZBq97+5ZM4Aoe8d+R8ki3rvsfFZTDGM0WSMjnd7n/nZRnY5rZWMcSHODnsdXZIb7wvvF3Xda2Lh+K8XioNaa3EdXnLWCZ1kyEOB6kO+cAy5rJIFXuk4+0yPZcOxrZ4o5WdjP2gDpepAPhYF14raxR1rQs70vIdE4c0jJTE9wcz5uUSB8bQNMvVnL1RoVQadtTzXsbBF7+Wu3luuzDH6WI5hJNu17hyHmpQWN84GbfstzHsu21207R0Og8FpuK9KMNh44p5TIGzAZBldmqs1lhrLQOt68leYyGm3fNQLm9saUGUTd0dSaP4UVRzspfVuNZ8ua3XRAABNNacunK7UKFkTYupgfHF1rHugDAAaeMxe1pPa7Ts1+IWv4fw3FRwwN+WNe6KUnEPc3OXR75LNkEA8zeqsaTOJcehg6oSvMb8RTYxlzlr9Ac2Wx2XPANmrUqedsbWCQFxL2MtsZNveKzENByjU2dhawT4QyOzODHxnI6A9WOsiJaSX9sEE5svIVzUoB+eQdW0NPV08HV2nbzAaigBRvmEEccHAlfiBXyh0XV9Z2slA23sZvK6PJW4/gsb3seWuaWTtl+bIjt4bRdJ9cVQ79FHwXGOvnmjjzsdh5mskMjDkcxxohlOoutujiNjtRWPiXHRh2SnFRyQxCdkcT2u6x0gd281btF5hR5Ch3IntN4lwuPE9nERB7WPa6K3b6CzQqgLOhJtZ3YAEy6n5wgOJABDMmXLG5tHTtEEkkFzlE4l1kfXzDLK1mHJhha3LIHV26eO1TuxsNKHNROBcWM2GhmkhdFIXdU1hJstzAEgSOaXdlpOtnski0O20w/DWBsQoOEOXqi63vaWsLCS9xtziNL31K2C0GHniwxZhIGhryx8scbi+iwPOa3kHLvfetthcQXOkaWSDI4AOcAGvBAdcZB1AvKSa1BRFSURFCGpmPaPnXw0ViySMOY+awF/Lnmqhr6/BcF9jV8fxuIhb1kMTZmAdpmoePFpF5h4Vfny510h6bz4lhioRRn3wCS41yc48vCguxRNGpB279NeS0fFeh+GxJc6SPLJV54zlJ8/ouvxC34rJ7i+GUntxFF0uX2aQ/RnlHm1rvupeP6V8AODlazNna5mYOrLzIIq+WnxW+PJjbqN5nK0iIi0WEREBERAXeugbWHh2GDdR1Yzfz2c322uDNFmhudua657NoZ8Lh5Tifm4/9RrX6FoAtznfVadDXmVTOz6z5fT1OJbuXENqzZIFeOuwWGOXNlylpsZtDdt2sVysj4qPxPFRNZmxFDDymNjXe+2TrQTTMtkir1ICkxSdWGQMYWNdGWR9WCcjwHE2KysaBlo3qRVaLmnF330w0tk4g0dWJbYJXNZESHBzpCD2S0jTRt2a/OzirI4miefNcLiGdWDI4dYRGHZQN6J8rKxdH8BJgMMRip3TEygg0+QjMWtpupdd2b5WeSmwcGjbipMQOtbJMwBxu2ANLQN9A46aeB2sraYYxPUa3iT3YFsssUTpIzI0tihzZxnOd7nNIIALs2oGxG24l250riGSXA4Ojp8OaTrIyXxVVsDRlOpBNDWluWQ9pzrcC4NBF20Vfugir11NLXy4ss1ZEXEvrJQY6g8MdIC7dgDga3IGncrSaNosbY8FhnGeeUxCRznSSlxfT7FaAFoBOlXyPlJxvCYZ2MhniEjWNaY3OstvVoAObNdBt3vmCcX4j1UMr5IjKyONpIYDmc4nXK06BugN3orJsYXwyOiYZZXsimbh3vDHgOy1Y/8Ar1a4+bSrC7FYQh+Gf1Mb3tHVlzAGujzVmcwvOkYAIy0T2h3G7J52PfJhJWWZY5JHNa1wY5l5Bcle+QBd/kpDsddkhzXNeWZXAMEj3R5mtic677szauireHSZoY+sjezMIvmhT+rIOgzM3Ftsk6fciEbHcQGHgmkiiL3YdrWNiadQym5bDSSBubIBobLHwoyYmHDSBgia9j2zskLzN1eoAY+w4dqnWdaK33VAZi0NDnVZretBmrU6KxzHCTOXjq8mXLlFh2a82beiKFIbjSScailje2J084+UCB3VAh0Tid7odhte9r6rLxXiTYH3O6FnWSxxQWHPz+64mQBttcCXga12gStnhMGGWQyNhL3uPV2A6ye06gMzi2ibB1580+QNIaJAJcr3PaZA1xa4kkZdNKugd6AQ2wvnPXR6yZSZI8oYHC/eDnuAtgADmi97U10QNF4a4tJLSRsdRYu6NGrSBha0AuLj9Y0Cdf4QB9iyIMRgFEa07Nepvtb0bsemyuYwD7B40NtefP4q9EQIiKBqsT2m3V1oW/cf13KI/s2OYoOOpq+XfSmYd1H0N/BUkhFEt1B37x5rgyx8uxZCKa6wBqNvNZMM42K15qkXMd4+0aquFfTtdjofVWx+CuIjokfDxC0fSXo23GxZLDZG26J2+vMH+E6fALeccx8MEYdPI1g1onvHIDc+i8S/2k4Zruyyd1HcNaPvda18LM9yLYy+48a/oTjQ4t6m6vUPZXpqvPEVod12PD+0DAyOBLpIjYsPYa+LS4LknEpg+aV7dnyyPHk55cPsK3wuV9t8bb7RkRFouIiqxpOwJ8tUGbBYx8LxJE4se3Zw37ua+geBiduGYcS6F0rmEyENrfWiRoSBQOlLhXC+j+JxLg2KJ5vdxBa0eJcdAF3wRPysZkDm5cry4jQBhAOWu1ZAFXztVv8Axjy2I7jn95xA7DWta3saElpNN8fIaJFiIYpY4S5rXydYWMykFzhq9zTtWp81iw3DzHNJJHIT1hhHVudmijDBT8jRRBIG+urtqUzCcNEZsanrHvt5MrhnOoY5xtjTQ0Gg7lTHH7e6ya/GcajwsmHimzulnc4BzWgC7AtwBr6o0s16rI7r5GENeI5czRnq2ENc1xyxF+lssXd6E9ym4XhbWbWRndILJe7M4uLgXPJ7Nu0AqqWT5CwmN7mgvjL3NJJdlc8U/KTyOo8FbXZuLMJA4OB91oa4BgAIsvsOug663btZ51amBo7hvfrVfcqopQi4bBBjQ0OeazC3OcTTjmOt8uXcNFk+TN7Vi8wAN66AaDXlufMlZkQWuYDdjcUfL9Eq5EQERFAIiICIiAiIgIiINXA3XzsfEUqMDgdAbV74/rEA96u6rNs4Xz3+K5PG/ADM2tFp8jX+Emwx3AGvwv8AJWjCnvH2/kssMDhsfT/lWk37g5J056OY3rHTSP8AlLfrM3Y3u6vdoHha8UvpcNPNrb/XPdc/9onROAxOxDDHBKLJGYBsnMij9Pu7+a6Mcv1thyfK5QiItGwiKjhog6b0A6BRyRNxOKBdn1ji2blvRz61N7gdy6TFHHG0NYGsaNmt7I+DVh4JMyTDQuZ7jomZfLKNPTZS2xgbAKl25csraq0g7V6LyfTjpo3BDq4wHzuFgH3WA7OfW/gPuXoeM8Qbh4JJn7RtLq7zs0epIHqvnfH4x80j5ZDb3uLnHxPd4KYthjv22eN6XY2Vxc7ESDwYerA8g2lXD9MMcz3cVL/1EP8A/MFaNTOGcLmxDssEb5DzyjQeZ2Hqpb6jb4fpHNPIBi8biI49yYwb8gGUAfFdJ/8AkjAAACSU0AP9N96d5NWV5PhnsrxDxc8scX8Lbkd67AehK9DgPZZhW/6sksvhYjb/ALdftUMsvAxHtSww0jinkcdhTW2fiT9i2/RnG47EP63ERsw8FHJFRMjidnOJ1aB3UL7ltOF8Cw2HHzEMbD3gW71cbJ+K2KM7Z8ERFCoiIgIiICIiAiIgIiICIiChaKpYTB3ZfhX3LOii4yiOYb95o9CQqnDjk0fErOijxgiYySOKN8kgAaxpc476AWuA9I+Nvxc7pX6CyI28mM5AePeeZXR/bBxXJBHh2nWV2Z/8jCKHq6v+1ckV5JG/Fj1sREVmoiIg657H+LZ4JMO49qJ2Zn8jzZ+Dr/7gugrgPQbi/wAmxsTyaY49XJ/K+h9hyn0XflWubkmq8V7W5WjA0XEF0rMoFdogOJB8ALPmAuLr2vtW4x12L6pp7EAy+BkdRefTRvoV4pTG3HNR772c9EYMT89O9jwCcsAcM2h3kANgdw57rrWGw7Y2hkbWsaNmtAaB6BfOnBsBJPPHFD/qONA6iuZJI2AAJX0Rw7CdVEyMOc7I0NzPJc51DdxJuyorPl9pCIihkIiICIiAiIgIiICIiAiIgIiICIiAiIgIiKRxf2kRTz46QthmcyNrY2kRvIIAzEggV7znLy/7IxH7vP8A0pP7V9IWlptrOSya0+b/ANkYj93n/pSf2p+yMR+7z/0pP7V9IWlps/lv4+b/ANkYj93n/pSf2p+yMR+7z/0pP7V9IWlps/lv4+b/ANkYj93n/pSf2rtPCOOSDhgnfHIZo4i0sLHB7pGDK3s1faOU7c16e0RGWe/j5yl4biXOc50GILnEuceqk1J1J93vKs/ZGI/d8R/Sk/tX0haWm0/y38eC9lfRswxHEStLZZba0OFObGD3HUFxAPkGr3qIjO3dERFCBERAREQEREBERAREQEREBERAREQ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1028" name="Picture 4" descr="Résultats de recherche d'images pour « halloween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1" y="0"/>
            <a:ext cx="9147880" cy="685006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827584" y="2780928"/>
            <a:ext cx="7200800" cy="830997"/>
          </a:xfrm>
          <a:prstGeom prst="rect">
            <a:avLst/>
          </a:prstGeom>
          <a:noFill/>
        </p:spPr>
        <p:txBody>
          <a:bodyPr wrap="square" rtlCol="0">
            <a:spAutoFit/>
          </a:bodyPr>
          <a:lstStyle/>
          <a:p>
            <a:pPr algn="ctr"/>
            <a:r>
              <a:rPr lang="en-CA" dirty="0"/>
              <a:t>¸</a:t>
            </a:r>
            <a:r>
              <a:rPr lang="en-CA" sz="4800" b="1" dirty="0">
                <a:solidFill>
                  <a:schemeClr val="bg1"/>
                </a:solidFill>
              </a:rPr>
              <a:t>Le </a:t>
            </a:r>
            <a:r>
              <a:rPr lang="en-CA" sz="4800" b="1" dirty="0" err="1">
                <a:solidFill>
                  <a:schemeClr val="bg1"/>
                </a:solidFill>
              </a:rPr>
              <a:t>récit</a:t>
            </a:r>
            <a:r>
              <a:rPr lang="en-CA" sz="4800" b="1" dirty="0">
                <a:solidFill>
                  <a:schemeClr val="bg1"/>
                </a:solidFill>
              </a:rPr>
              <a:t> </a:t>
            </a:r>
            <a:r>
              <a:rPr lang="en-CA" sz="4800" b="1" dirty="0" err="1">
                <a:solidFill>
                  <a:schemeClr val="bg1"/>
                </a:solidFill>
              </a:rPr>
              <a:t>d’aventure</a:t>
            </a:r>
            <a:endParaRPr lang="fr-CA" sz="4800" b="1" dirty="0">
              <a:solidFill>
                <a:schemeClr val="bg1"/>
              </a:solidFill>
            </a:endParaRPr>
          </a:p>
        </p:txBody>
      </p:sp>
    </p:spTree>
    <p:extLst>
      <p:ext uri="{BB962C8B-B14F-4D97-AF65-F5344CB8AC3E}">
        <p14:creationId xmlns:p14="http://schemas.microsoft.com/office/powerpoint/2010/main" val="571830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877"/>
            <a:ext cx="9143999" cy="698429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lstStyle/>
          <a:p>
            <a:r>
              <a:rPr lang="en-CA" b="1" dirty="0">
                <a:solidFill>
                  <a:srgbClr val="FF0000"/>
                </a:solidFill>
              </a:rPr>
              <a:t>LES PERSONNAGES</a:t>
            </a:r>
            <a:endParaRPr lang="fr-CA" b="1"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r>
              <a:rPr lang="fr-CA" b="1" dirty="0">
                <a:solidFill>
                  <a:schemeClr val="bg1"/>
                </a:solidFill>
              </a:rPr>
              <a:t>Dans tous les récits, on retrouve différents personnages sur qui sont basées chaque action de l'histoire. Les personnages du récit sont divisés en deux grandes catégories: les personnages principaux et les personnages secondaires. Les personnages principaux sont ceux sans qui l'histoire n'aurait aucun sens tandis que les personnages secondaires ne sont que de passage (soit pour aider le protagoniste ou lui nuire) dans l'histoire et n'en influencent pas vraiment le cours.</a:t>
            </a:r>
          </a:p>
        </p:txBody>
      </p:sp>
    </p:spTree>
    <p:extLst>
      <p:ext uri="{BB962C8B-B14F-4D97-AF65-F5344CB8AC3E}">
        <p14:creationId xmlns:p14="http://schemas.microsoft.com/office/powerpoint/2010/main" val="1845767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6"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lstStyle/>
          <a:p>
            <a:r>
              <a:rPr lang="en-CA" b="1" dirty="0">
                <a:solidFill>
                  <a:schemeClr val="bg1"/>
                </a:solidFill>
              </a:rPr>
              <a:t>LES HÉROS</a:t>
            </a:r>
            <a:endParaRPr lang="fr-CA" b="1" dirty="0">
              <a:solidFill>
                <a:schemeClr val="bg1"/>
              </a:solidFill>
            </a:endParaRPr>
          </a:p>
        </p:txBody>
      </p:sp>
      <p:sp>
        <p:nvSpPr>
          <p:cNvPr id="3" name="Espace réservé du contenu 2"/>
          <p:cNvSpPr>
            <a:spLocks noGrp="1"/>
          </p:cNvSpPr>
          <p:nvPr>
            <p:ph idx="1"/>
          </p:nvPr>
        </p:nvSpPr>
        <p:spPr/>
        <p:txBody>
          <a:bodyPr/>
          <a:lstStyle/>
          <a:p>
            <a:pPr>
              <a:lnSpc>
                <a:spcPct val="150000"/>
              </a:lnSpc>
            </a:pPr>
            <a:r>
              <a:rPr lang="fr-CA" b="1" dirty="0">
                <a:solidFill>
                  <a:schemeClr val="bg1"/>
                </a:solidFill>
              </a:rPr>
              <a:t>Le héros de l'histoire est habituellement de nature bonne, charmante, généreuse. Celui-ci possède de grandes qualités telles que la force, l'intelligence ou l'ingéniosité. </a:t>
            </a:r>
          </a:p>
          <a:p>
            <a:pPr marL="0" indent="0">
              <a:buNone/>
            </a:pPr>
            <a:endParaRPr lang="en-CA" b="1" dirty="0">
              <a:solidFill>
                <a:schemeClr val="bg1"/>
              </a:solidFill>
            </a:endParaRPr>
          </a:p>
        </p:txBody>
      </p:sp>
    </p:spTree>
    <p:extLst>
      <p:ext uri="{BB962C8B-B14F-4D97-AF65-F5344CB8AC3E}">
        <p14:creationId xmlns:p14="http://schemas.microsoft.com/office/powerpoint/2010/main" val="2800845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s3-eu-west-1.amazonaws.com/rbi-communities/wp-content/uploads/sites/2/2014/05/carous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624" y="0"/>
            <a:ext cx="1018862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4427984" y="274638"/>
            <a:ext cx="4258816" cy="1143000"/>
          </a:xfrm>
        </p:spPr>
        <p:txBody>
          <a:bodyPr/>
          <a:lstStyle/>
          <a:p>
            <a:r>
              <a:rPr lang="en-CA" b="1" dirty="0">
                <a:solidFill>
                  <a:schemeClr val="bg1"/>
                </a:solidFill>
              </a:rPr>
              <a:t>LES VILAINS</a:t>
            </a:r>
            <a:endParaRPr lang="fr-CA" b="1" dirty="0">
              <a:solidFill>
                <a:schemeClr val="bg1"/>
              </a:solidFill>
            </a:endParaRPr>
          </a:p>
        </p:txBody>
      </p:sp>
      <p:sp>
        <p:nvSpPr>
          <p:cNvPr id="3" name="Espace réservé du contenu 2"/>
          <p:cNvSpPr>
            <a:spLocks noGrp="1"/>
          </p:cNvSpPr>
          <p:nvPr>
            <p:ph idx="1"/>
          </p:nvPr>
        </p:nvSpPr>
        <p:spPr>
          <a:xfrm>
            <a:off x="4049688" y="1600200"/>
            <a:ext cx="4637112" cy="4525963"/>
          </a:xfrm>
        </p:spPr>
        <p:txBody>
          <a:bodyPr>
            <a:normAutofit/>
          </a:bodyPr>
          <a:lstStyle/>
          <a:p>
            <a:r>
              <a:rPr lang="fr-CA" dirty="0">
                <a:solidFill>
                  <a:schemeClr val="bg1"/>
                </a:solidFill>
              </a:rPr>
              <a:t>Dans un récit, le vilain est celui qui est méchant et qui tente toujours d'empêcher le héros d'arriver à ses fins et de réussir sa quête. Il n'a habituellement aucune bonté en lui</a:t>
            </a:r>
          </a:p>
        </p:txBody>
      </p:sp>
    </p:spTree>
    <p:extLst>
      <p:ext uri="{BB962C8B-B14F-4D97-AF65-F5344CB8AC3E}">
        <p14:creationId xmlns:p14="http://schemas.microsoft.com/office/powerpoint/2010/main" val="214031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coachsylvain.files.wordpress.com/2014/10/sablier.jpg"/>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20761" y="0"/>
            <a:ext cx="9164761" cy="7017535"/>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2123728" y="0"/>
            <a:ext cx="4474840" cy="1143000"/>
          </a:xfrm>
        </p:spPr>
        <p:txBody>
          <a:bodyPr/>
          <a:lstStyle/>
          <a:p>
            <a:r>
              <a:rPr lang="en-CA" b="1" dirty="0"/>
              <a:t>LE TEMPS</a:t>
            </a:r>
            <a:endParaRPr lang="fr-CA" b="1" dirty="0"/>
          </a:p>
        </p:txBody>
      </p:sp>
      <p:sp>
        <p:nvSpPr>
          <p:cNvPr id="3" name="Espace réservé du contenu 2"/>
          <p:cNvSpPr>
            <a:spLocks noGrp="1"/>
          </p:cNvSpPr>
          <p:nvPr>
            <p:ph idx="1"/>
          </p:nvPr>
        </p:nvSpPr>
        <p:spPr>
          <a:xfrm>
            <a:off x="107504" y="908720"/>
            <a:ext cx="8784976" cy="5217443"/>
          </a:xfrm>
        </p:spPr>
        <p:txBody>
          <a:bodyPr>
            <a:noAutofit/>
          </a:bodyPr>
          <a:lstStyle/>
          <a:p>
            <a:r>
              <a:rPr lang="fr-CA" sz="2800" b="1" dirty="0"/>
              <a:t>Lors de la création d'un récit , il est primordial de décrire l'époque à laquelle se déroule l'histoire pour que le lecteur puisse s'en faire une bonne image mentale. Il est aussi important d'inclure des éléments propres à cette époque seulement afin de ne pas créer d'anachronismes*. </a:t>
            </a:r>
          </a:p>
          <a:p>
            <a:endParaRPr lang="fr-CA" sz="2800" b="1" dirty="0"/>
          </a:p>
          <a:p>
            <a:r>
              <a:rPr lang="fr-CA" sz="2800" b="1" dirty="0"/>
              <a:t>* Un anachronisme correspond à l'action de placer un fait, un usage, un personnage, etc. dans une époque autre que l'époque à laquelle ils appartiennent ou conviennent réellement.</a:t>
            </a:r>
          </a:p>
          <a:p>
            <a:r>
              <a:rPr lang="fr-CA" sz="2800" b="1" dirty="0"/>
              <a:t> Ex: Un personnage qui possède un téléphone cellulaire et qui vit au Moyen-Âge.</a:t>
            </a:r>
          </a:p>
        </p:txBody>
      </p:sp>
    </p:spTree>
    <p:extLst>
      <p:ext uri="{BB962C8B-B14F-4D97-AF65-F5344CB8AC3E}">
        <p14:creationId xmlns:p14="http://schemas.microsoft.com/office/powerpoint/2010/main" val="4100244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g01.a.alicdn.com/kf/HTB1QOHLHVXXXXcOXFXXq6xXFXXXG/10-10ft-Vinyl-Computer-Printed-backdrop-Photography-background-photo-studio-children-fairy-tale-world-forest-Neverl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103"/>
            <a:ext cx="9144000" cy="6896805"/>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lstStyle/>
          <a:p>
            <a:r>
              <a:rPr lang="en-CA" b="1" dirty="0">
                <a:solidFill>
                  <a:schemeClr val="bg1"/>
                </a:solidFill>
              </a:rPr>
              <a:t>LE LIEU</a:t>
            </a:r>
            <a:endParaRPr lang="fr-CA" b="1" dirty="0">
              <a:solidFill>
                <a:schemeClr val="bg1"/>
              </a:solidFill>
            </a:endParaRPr>
          </a:p>
        </p:txBody>
      </p:sp>
      <p:sp>
        <p:nvSpPr>
          <p:cNvPr id="3" name="Espace réservé du contenu 2"/>
          <p:cNvSpPr>
            <a:spLocks noGrp="1"/>
          </p:cNvSpPr>
          <p:nvPr>
            <p:ph idx="1"/>
          </p:nvPr>
        </p:nvSpPr>
        <p:spPr>
          <a:xfrm>
            <a:off x="827584" y="2708920"/>
            <a:ext cx="8229600" cy="2188840"/>
          </a:xfrm>
        </p:spPr>
        <p:txBody>
          <a:bodyPr/>
          <a:lstStyle/>
          <a:p>
            <a:r>
              <a:rPr lang="fr-CA" b="1" dirty="0">
                <a:solidFill>
                  <a:schemeClr val="bg1"/>
                </a:solidFill>
              </a:rPr>
              <a:t>Lorsque tu écris un récit, tu dois absolument décrire où l'histoire se déroule en donnant de nombreux indices de lieux tels que: l'endroit, le paysage, la température, la saison etc...</a:t>
            </a:r>
          </a:p>
        </p:txBody>
      </p:sp>
    </p:spTree>
    <p:extLst>
      <p:ext uri="{BB962C8B-B14F-4D97-AF65-F5344CB8AC3E}">
        <p14:creationId xmlns:p14="http://schemas.microsoft.com/office/powerpoint/2010/main" val="212519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Résultats de recherche d'images pour « halloween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 y="-1"/>
            <a:ext cx="9145678" cy="6877007"/>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lstStyle/>
          <a:p>
            <a:r>
              <a:rPr lang="en-CA" dirty="0">
                <a:solidFill>
                  <a:schemeClr val="bg1"/>
                </a:solidFill>
                <a:latin typeface="Arial Black" panose="020B0A04020102020204" pitchFamily="34" charset="0"/>
              </a:rPr>
              <a:t>Le </a:t>
            </a:r>
            <a:r>
              <a:rPr lang="en-CA" dirty="0" err="1">
                <a:solidFill>
                  <a:schemeClr val="bg1"/>
                </a:solidFill>
                <a:latin typeface="Arial Black" panose="020B0A04020102020204" pitchFamily="34" charset="0"/>
              </a:rPr>
              <a:t>récit</a:t>
            </a:r>
            <a:r>
              <a:rPr lang="en-CA" dirty="0">
                <a:solidFill>
                  <a:schemeClr val="bg1"/>
                </a:solidFill>
                <a:latin typeface="Arial Black" panose="020B0A04020102020204" pitchFamily="34" charset="0"/>
              </a:rPr>
              <a:t> </a:t>
            </a:r>
            <a:r>
              <a:rPr lang="en-CA" dirty="0" err="1">
                <a:solidFill>
                  <a:schemeClr val="bg1"/>
                </a:solidFill>
                <a:latin typeface="Arial Black" panose="020B0A04020102020204" pitchFamily="34" charset="0"/>
              </a:rPr>
              <a:t>en</a:t>
            </a:r>
            <a:r>
              <a:rPr lang="en-CA" dirty="0">
                <a:solidFill>
                  <a:schemeClr val="bg1"/>
                </a:solidFill>
                <a:latin typeface="Arial Black" panose="020B0A04020102020204" pitchFamily="34" charset="0"/>
              </a:rPr>
              <a:t> 5 temps</a:t>
            </a:r>
            <a:endParaRPr lang="fr-CA" dirty="0">
              <a:solidFill>
                <a:schemeClr val="bg1"/>
              </a:solidFill>
              <a:latin typeface="Arial Black" panose="020B0A04020102020204" pitchFamily="34" charset="0"/>
            </a:endParaRPr>
          </a:p>
        </p:txBody>
      </p:sp>
      <p:sp>
        <p:nvSpPr>
          <p:cNvPr id="3" name="Espace réservé du contenu 2"/>
          <p:cNvSpPr>
            <a:spLocks noGrp="1"/>
          </p:cNvSpPr>
          <p:nvPr>
            <p:ph idx="1"/>
          </p:nvPr>
        </p:nvSpPr>
        <p:spPr>
          <a:xfrm>
            <a:off x="457200" y="2348880"/>
            <a:ext cx="8229600" cy="3777283"/>
          </a:xfrm>
        </p:spPr>
        <p:txBody>
          <a:bodyPr/>
          <a:lstStyle/>
          <a:p>
            <a:endParaRPr lang="fr-CA" dirty="0"/>
          </a:p>
        </p:txBody>
      </p:sp>
      <p:sp>
        <p:nvSpPr>
          <p:cNvPr id="5" name="Rectangle à coins arrondis 4"/>
          <p:cNvSpPr/>
          <p:nvPr/>
        </p:nvSpPr>
        <p:spPr>
          <a:xfrm>
            <a:off x="404989" y="1431713"/>
            <a:ext cx="2664296" cy="792088"/>
          </a:xfrm>
          <a:prstGeom prst="roundRect">
            <a:avLst/>
          </a:prstGeom>
          <a:gradFill>
            <a:gsLst>
              <a:gs pos="0">
                <a:schemeClr val="accent1">
                  <a:tint val="66000"/>
                  <a:satMod val="160000"/>
                </a:schemeClr>
              </a:gs>
              <a:gs pos="17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ZoneTexte 5"/>
          <p:cNvSpPr txBox="1"/>
          <p:nvPr/>
        </p:nvSpPr>
        <p:spPr>
          <a:xfrm>
            <a:off x="549005" y="1643091"/>
            <a:ext cx="2376264" cy="369332"/>
          </a:xfrm>
          <a:prstGeom prst="rect">
            <a:avLst/>
          </a:prstGeom>
          <a:noFill/>
        </p:spPr>
        <p:txBody>
          <a:bodyPr wrap="square" rtlCol="0">
            <a:spAutoFit/>
          </a:bodyPr>
          <a:lstStyle/>
          <a:p>
            <a:pPr algn="ctr"/>
            <a:r>
              <a:rPr lang="en-CA" b="1" dirty="0">
                <a:solidFill>
                  <a:srgbClr val="FF0000"/>
                </a:solidFill>
              </a:rPr>
              <a:t>SITUATION INITIALE</a:t>
            </a:r>
            <a:endParaRPr lang="fr-CA" b="1" dirty="0">
              <a:solidFill>
                <a:srgbClr val="FF0000"/>
              </a:solidFill>
            </a:endParaRPr>
          </a:p>
        </p:txBody>
      </p:sp>
      <p:sp>
        <p:nvSpPr>
          <p:cNvPr id="8" name="Rectangle à coins arrondis 7"/>
          <p:cNvSpPr/>
          <p:nvPr/>
        </p:nvSpPr>
        <p:spPr>
          <a:xfrm>
            <a:off x="5796136" y="1431713"/>
            <a:ext cx="2664296" cy="792088"/>
          </a:xfrm>
          <a:prstGeom prst="roundRect">
            <a:avLst/>
          </a:prstGeom>
          <a:gradFill>
            <a:gsLst>
              <a:gs pos="0">
                <a:schemeClr val="accent1">
                  <a:tint val="66000"/>
                  <a:satMod val="160000"/>
                </a:schemeClr>
              </a:gs>
              <a:gs pos="17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ZoneTexte 8"/>
          <p:cNvSpPr txBox="1"/>
          <p:nvPr/>
        </p:nvSpPr>
        <p:spPr>
          <a:xfrm>
            <a:off x="5974641" y="1504591"/>
            <a:ext cx="2376264" cy="646331"/>
          </a:xfrm>
          <a:prstGeom prst="rect">
            <a:avLst/>
          </a:prstGeom>
          <a:noFill/>
        </p:spPr>
        <p:txBody>
          <a:bodyPr wrap="square" rtlCol="0">
            <a:spAutoFit/>
          </a:bodyPr>
          <a:lstStyle/>
          <a:p>
            <a:pPr algn="ctr"/>
            <a:r>
              <a:rPr lang="en-CA" b="1" dirty="0">
                <a:solidFill>
                  <a:srgbClr val="FF0000"/>
                </a:solidFill>
              </a:rPr>
              <a:t>ÉLÉMENT DÉCLENCHEUR</a:t>
            </a:r>
            <a:endParaRPr lang="fr-CA" b="1" dirty="0">
              <a:solidFill>
                <a:srgbClr val="FF0000"/>
              </a:solidFill>
            </a:endParaRPr>
          </a:p>
        </p:txBody>
      </p:sp>
      <p:sp>
        <p:nvSpPr>
          <p:cNvPr id="10" name="Rectangle à coins arrondis 9"/>
          <p:cNvSpPr/>
          <p:nvPr/>
        </p:nvSpPr>
        <p:spPr>
          <a:xfrm>
            <a:off x="5957401" y="3717032"/>
            <a:ext cx="2664296" cy="792088"/>
          </a:xfrm>
          <a:prstGeom prst="roundRect">
            <a:avLst/>
          </a:prstGeom>
          <a:gradFill>
            <a:gsLst>
              <a:gs pos="0">
                <a:schemeClr val="accent1">
                  <a:tint val="66000"/>
                  <a:satMod val="160000"/>
                </a:schemeClr>
              </a:gs>
              <a:gs pos="17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ZoneTexte 10"/>
          <p:cNvSpPr txBox="1"/>
          <p:nvPr/>
        </p:nvSpPr>
        <p:spPr>
          <a:xfrm>
            <a:off x="6101417" y="3928410"/>
            <a:ext cx="2376264" cy="369332"/>
          </a:xfrm>
          <a:prstGeom prst="rect">
            <a:avLst/>
          </a:prstGeom>
          <a:noFill/>
        </p:spPr>
        <p:txBody>
          <a:bodyPr wrap="square" rtlCol="0">
            <a:spAutoFit/>
          </a:bodyPr>
          <a:lstStyle/>
          <a:p>
            <a:pPr algn="ctr"/>
            <a:r>
              <a:rPr lang="en-CA" b="1" dirty="0">
                <a:solidFill>
                  <a:srgbClr val="FF0000"/>
                </a:solidFill>
              </a:rPr>
              <a:t>PÉRIPÉTIES</a:t>
            </a:r>
            <a:endParaRPr lang="fr-CA" b="1" dirty="0">
              <a:solidFill>
                <a:srgbClr val="FF0000"/>
              </a:solidFill>
            </a:endParaRPr>
          </a:p>
        </p:txBody>
      </p:sp>
      <p:sp>
        <p:nvSpPr>
          <p:cNvPr id="12" name="Rectangle à coins arrondis 11"/>
          <p:cNvSpPr/>
          <p:nvPr/>
        </p:nvSpPr>
        <p:spPr>
          <a:xfrm>
            <a:off x="3278056" y="5661248"/>
            <a:ext cx="2664296" cy="792088"/>
          </a:xfrm>
          <a:prstGeom prst="roundRect">
            <a:avLst/>
          </a:prstGeom>
          <a:gradFill>
            <a:gsLst>
              <a:gs pos="0">
                <a:schemeClr val="accent1">
                  <a:tint val="66000"/>
                  <a:satMod val="160000"/>
                </a:schemeClr>
              </a:gs>
              <a:gs pos="17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ZoneTexte 12"/>
          <p:cNvSpPr txBox="1"/>
          <p:nvPr/>
        </p:nvSpPr>
        <p:spPr>
          <a:xfrm>
            <a:off x="3422072" y="5872626"/>
            <a:ext cx="2376264" cy="369332"/>
          </a:xfrm>
          <a:prstGeom prst="rect">
            <a:avLst/>
          </a:prstGeom>
          <a:noFill/>
        </p:spPr>
        <p:txBody>
          <a:bodyPr wrap="square" rtlCol="0">
            <a:spAutoFit/>
          </a:bodyPr>
          <a:lstStyle/>
          <a:p>
            <a:pPr algn="ctr"/>
            <a:r>
              <a:rPr lang="en-CA" b="1" dirty="0">
                <a:solidFill>
                  <a:srgbClr val="FF0000"/>
                </a:solidFill>
              </a:rPr>
              <a:t>DÉNOUEMENT</a:t>
            </a:r>
            <a:endParaRPr lang="fr-CA" b="1" dirty="0">
              <a:solidFill>
                <a:srgbClr val="FF0000"/>
              </a:solidFill>
            </a:endParaRPr>
          </a:p>
        </p:txBody>
      </p:sp>
      <p:sp>
        <p:nvSpPr>
          <p:cNvPr id="14" name="Rectangle à coins arrondis 13"/>
          <p:cNvSpPr/>
          <p:nvPr/>
        </p:nvSpPr>
        <p:spPr>
          <a:xfrm>
            <a:off x="444891" y="3717032"/>
            <a:ext cx="2664296" cy="792088"/>
          </a:xfrm>
          <a:prstGeom prst="roundRect">
            <a:avLst/>
          </a:prstGeom>
          <a:gradFill>
            <a:gsLst>
              <a:gs pos="0">
                <a:schemeClr val="accent1">
                  <a:tint val="66000"/>
                  <a:satMod val="160000"/>
                </a:schemeClr>
              </a:gs>
              <a:gs pos="17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ZoneTexte 14"/>
          <p:cNvSpPr txBox="1"/>
          <p:nvPr/>
        </p:nvSpPr>
        <p:spPr>
          <a:xfrm>
            <a:off x="549005" y="3928410"/>
            <a:ext cx="2376264" cy="369332"/>
          </a:xfrm>
          <a:prstGeom prst="rect">
            <a:avLst/>
          </a:prstGeom>
          <a:noFill/>
        </p:spPr>
        <p:txBody>
          <a:bodyPr wrap="square" rtlCol="0">
            <a:spAutoFit/>
          </a:bodyPr>
          <a:lstStyle/>
          <a:p>
            <a:pPr algn="ctr"/>
            <a:r>
              <a:rPr lang="en-CA" b="1" dirty="0">
                <a:solidFill>
                  <a:srgbClr val="FF0000"/>
                </a:solidFill>
              </a:rPr>
              <a:t>SITUATION FINALE</a:t>
            </a:r>
            <a:endParaRPr lang="fr-CA" b="1" dirty="0">
              <a:solidFill>
                <a:srgbClr val="FF0000"/>
              </a:solidFill>
            </a:endParaRPr>
          </a:p>
        </p:txBody>
      </p:sp>
      <p:sp>
        <p:nvSpPr>
          <p:cNvPr id="7" name="Flèche droite 6"/>
          <p:cNvSpPr/>
          <p:nvPr/>
        </p:nvSpPr>
        <p:spPr>
          <a:xfrm>
            <a:off x="3422072" y="1643091"/>
            <a:ext cx="1942016" cy="50783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Flèche droite 16"/>
          <p:cNvSpPr/>
          <p:nvPr/>
        </p:nvSpPr>
        <p:spPr>
          <a:xfrm rot="5400000">
            <a:off x="6698777" y="2743432"/>
            <a:ext cx="1296930" cy="50783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Flèche à angle droit 18"/>
          <p:cNvSpPr/>
          <p:nvPr/>
        </p:nvSpPr>
        <p:spPr>
          <a:xfrm rot="16200000" flipH="1">
            <a:off x="5893123" y="4813993"/>
            <a:ext cx="1766519" cy="1444806"/>
          </a:xfrm>
          <a:prstGeom prst="bentUpArrow">
            <a:avLst>
              <a:gd name="adj1" fmla="val 20205"/>
              <a:gd name="adj2" fmla="val 25000"/>
              <a:gd name="adj3" fmla="val 259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Flèche à angle droit 20"/>
          <p:cNvSpPr/>
          <p:nvPr/>
        </p:nvSpPr>
        <p:spPr>
          <a:xfrm flipH="1">
            <a:off x="1475654" y="4653136"/>
            <a:ext cx="1262463" cy="1588822"/>
          </a:xfrm>
          <a:prstGeom prst="bentUpArrow">
            <a:avLst>
              <a:gd name="adj1" fmla="val 20205"/>
              <a:gd name="adj2" fmla="val 25000"/>
              <a:gd name="adj3" fmla="val 2595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96257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5" grpId="0"/>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ésultats de recherche d'images pour « halloween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0482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p:nvPr>
        </p:nvSpPr>
        <p:spPr>
          <a:xfrm>
            <a:off x="457200" y="260990"/>
            <a:ext cx="8229600" cy="1143000"/>
          </a:xfrm>
        </p:spPr>
        <p:txBody>
          <a:bodyPr/>
          <a:lstStyle/>
          <a:p>
            <a:r>
              <a:rPr lang="en-CA" b="1" dirty="0">
                <a:solidFill>
                  <a:schemeClr val="bg1"/>
                </a:solidFill>
              </a:rPr>
              <a:t>LA SITUATION INITIALE</a:t>
            </a:r>
            <a:endParaRPr lang="fr-CA" b="1" dirty="0">
              <a:solidFill>
                <a:schemeClr val="bg1"/>
              </a:solidFill>
            </a:endParaRPr>
          </a:p>
        </p:txBody>
      </p:sp>
      <p:sp>
        <p:nvSpPr>
          <p:cNvPr id="5" name="ZoneTexte 4"/>
          <p:cNvSpPr txBox="1"/>
          <p:nvPr/>
        </p:nvSpPr>
        <p:spPr>
          <a:xfrm>
            <a:off x="395536" y="1655137"/>
            <a:ext cx="8640960" cy="1384995"/>
          </a:xfrm>
          <a:prstGeom prst="rect">
            <a:avLst/>
          </a:prstGeom>
          <a:noFill/>
        </p:spPr>
        <p:txBody>
          <a:bodyPr wrap="square" rtlCol="0">
            <a:spAutoFit/>
          </a:bodyPr>
          <a:lstStyle/>
          <a:p>
            <a:r>
              <a:rPr lang="fr-CA" sz="2800" b="1" dirty="0">
                <a:solidFill>
                  <a:schemeClr val="bg1"/>
                </a:solidFill>
              </a:rPr>
              <a:t>La situation initiale est le début de l'histoire. Pour que cette partie du conte soit complète, nous devons pouvoir répondre à certaines questions: </a:t>
            </a:r>
          </a:p>
        </p:txBody>
      </p:sp>
      <p:sp>
        <p:nvSpPr>
          <p:cNvPr id="7" name="Rectangle 6"/>
          <p:cNvSpPr/>
          <p:nvPr/>
        </p:nvSpPr>
        <p:spPr>
          <a:xfrm>
            <a:off x="2771800" y="4077072"/>
            <a:ext cx="6912768" cy="2308324"/>
          </a:xfrm>
          <a:prstGeom prst="rect">
            <a:avLst/>
          </a:prstGeom>
        </p:spPr>
        <p:txBody>
          <a:bodyPr wrap="square">
            <a:spAutoFit/>
          </a:bodyPr>
          <a:lstStyle/>
          <a:p>
            <a:r>
              <a:rPr lang="fr-CA" sz="2400" b="1" dirty="0">
                <a:solidFill>
                  <a:schemeClr val="bg1"/>
                </a:solidFill>
                <a:latin typeface="Arial Black" panose="020B0A04020102020204" pitchFamily="34" charset="0"/>
              </a:rPr>
              <a:t>QUAND: </a:t>
            </a:r>
            <a:r>
              <a:rPr lang="fr-CA" sz="2400" b="1" dirty="0">
                <a:solidFill>
                  <a:schemeClr val="bg1"/>
                </a:solidFill>
              </a:rPr>
              <a:t>à quelle époque se situe le récit? </a:t>
            </a:r>
          </a:p>
          <a:p>
            <a:endParaRPr lang="fr-CA" sz="2400" b="1" dirty="0">
              <a:solidFill>
                <a:schemeClr val="bg1"/>
              </a:solidFill>
            </a:endParaRPr>
          </a:p>
          <a:p>
            <a:r>
              <a:rPr lang="fr-CA" sz="2400" b="1" dirty="0">
                <a:solidFill>
                  <a:schemeClr val="bg1"/>
                </a:solidFill>
                <a:latin typeface="Arial Black" panose="020B0A04020102020204" pitchFamily="34" charset="0"/>
              </a:rPr>
              <a:t>Qui: </a:t>
            </a:r>
            <a:r>
              <a:rPr lang="fr-CA" sz="2400" b="1" dirty="0">
                <a:solidFill>
                  <a:schemeClr val="bg1"/>
                </a:solidFill>
              </a:rPr>
              <a:t>Présenter les personnages principaux. </a:t>
            </a:r>
          </a:p>
          <a:p>
            <a:endParaRPr lang="fr-CA" sz="2400" b="1" dirty="0">
              <a:solidFill>
                <a:schemeClr val="bg1"/>
              </a:solidFill>
            </a:endParaRPr>
          </a:p>
          <a:p>
            <a:r>
              <a:rPr lang="fr-CA" sz="2400" b="1" dirty="0">
                <a:solidFill>
                  <a:schemeClr val="bg1"/>
                </a:solidFill>
                <a:latin typeface="Arial Black" panose="020B0A04020102020204" pitchFamily="34" charset="0"/>
              </a:rPr>
              <a:t>Où: </a:t>
            </a:r>
            <a:r>
              <a:rPr lang="fr-CA" sz="2400" b="1" dirty="0">
                <a:solidFill>
                  <a:schemeClr val="bg1"/>
                </a:solidFill>
              </a:rPr>
              <a:t>Donner des précisions sur le lieu où se déroulera l'histoire.</a:t>
            </a:r>
          </a:p>
        </p:txBody>
      </p:sp>
    </p:spTree>
    <p:extLst>
      <p:ext uri="{BB962C8B-B14F-4D97-AF65-F5344CB8AC3E}">
        <p14:creationId xmlns:p14="http://schemas.microsoft.com/office/powerpoint/2010/main" val="311381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638"/>
            <a:ext cx="9192153" cy="6583362"/>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p:txBody>
          <a:bodyPr/>
          <a:lstStyle/>
          <a:p>
            <a:r>
              <a:rPr lang="en-CA" b="1" dirty="0">
                <a:solidFill>
                  <a:schemeClr val="bg1"/>
                </a:solidFill>
              </a:rPr>
              <a:t>ÉLÉMENT DÉCLENCHEUR</a:t>
            </a:r>
            <a:endParaRPr lang="fr-CA" b="1" dirty="0">
              <a:solidFill>
                <a:schemeClr val="bg1"/>
              </a:solidFill>
            </a:endParaRPr>
          </a:p>
        </p:txBody>
      </p:sp>
      <p:sp>
        <p:nvSpPr>
          <p:cNvPr id="4" name="Rectangle 3"/>
          <p:cNvSpPr/>
          <p:nvPr/>
        </p:nvSpPr>
        <p:spPr>
          <a:xfrm>
            <a:off x="251521" y="1417638"/>
            <a:ext cx="8640960" cy="5262979"/>
          </a:xfrm>
          <a:prstGeom prst="rect">
            <a:avLst/>
          </a:prstGeom>
        </p:spPr>
        <p:txBody>
          <a:bodyPr wrap="square">
            <a:spAutoFit/>
          </a:bodyPr>
          <a:lstStyle/>
          <a:p>
            <a:r>
              <a:rPr lang="fr-CA" sz="2400" b="1" dirty="0">
                <a:solidFill>
                  <a:schemeClr val="bg1"/>
                </a:solidFill>
              </a:rPr>
              <a:t>Dans le récit, l'élément déclencheur est ce qui le fait démarrer. C'est le problème que le héros rencontre et qu'il devra surmonter. Lors de cette partie du récit, il faut se poser quelques questions: </a:t>
            </a:r>
          </a:p>
          <a:p>
            <a:pPr algn="ctr"/>
            <a:endParaRPr lang="fr-CA" sz="2400" dirty="0">
              <a:solidFill>
                <a:schemeClr val="bg1"/>
              </a:solidFill>
            </a:endParaRPr>
          </a:p>
          <a:p>
            <a:pPr algn="ctr"/>
            <a:r>
              <a:rPr lang="fr-CA" sz="2400" b="1" dirty="0">
                <a:solidFill>
                  <a:schemeClr val="bg1"/>
                </a:solidFill>
              </a:rPr>
              <a:t>Qui?</a:t>
            </a:r>
          </a:p>
          <a:p>
            <a:pPr algn="ctr"/>
            <a:r>
              <a:rPr lang="fr-CA" sz="2400" b="1" dirty="0">
                <a:solidFill>
                  <a:schemeClr val="bg1"/>
                </a:solidFill>
              </a:rPr>
              <a:t> Quoi?</a:t>
            </a:r>
          </a:p>
          <a:p>
            <a:pPr algn="ctr"/>
            <a:r>
              <a:rPr lang="fr-CA" sz="2400" b="1" dirty="0">
                <a:solidFill>
                  <a:schemeClr val="bg1"/>
                </a:solidFill>
              </a:rPr>
              <a:t> Pourquoi? </a:t>
            </a:r>
          </a:p>
          <a:p>
            <a:endParaRPr lang="fr-CA" sz="2400" b="1" dirty="0">
              <a:solidFill>
                <a:schemeClr val="bg1"/>
              </a:solidFill>
            </a:endParaRPr>
          </a:p>
          <a:p>
            <a:r>
              <a:rPr lang="fr-CA" sz="2400" b="1" dirty="0">
                <a:solidFill>
                  <a:schemeClr val="bg1"/>
                </a:solidFill>
              </a:rPr>
              <a:t>Souvent, c’est l’arrivée d’un nouveau personnage ou d’un objet qui déclenche ou qui fait démarrer l’histoire.</a:t>
            </a:r>
          </a:p>
          <a:p>
            <a:endParaRPr lang="en-CA" sz="2400" b="1" dirty="0">
              <a:solidFill>
                <a:schemeClr val="bg1"/>
              </a:solidFill>
            </a:endParaRPr>
          </a:p>
          <a:p>
            <a:r>
              <a:rPr lang="fr-CA" sz="2400" b="1" dirty="0">
                <a:solidFill>
                  <a:schemeClr val="bg1"/>
                </a:solidFill>
              </a:rPr>
              <a:t>L’élément déclencheur peut être un problème, un conflit ou un événement important.</a:t>
            </a:r>
          </a:p>
          <a:p>
            <a:endParaRPr lang="fr-CA" sz="2400" b="1" dirty="0"/>
          </a:p>
        </p:txBody>
      </p:sp>
    </p:spTree>
    <p:extLst>
      <p:ext uri="{BB962C8B-B14F-4D97-AF65-F5344CB8AC3E}">
        <p14:creationId xmlns:p14="http://schemas.microsoft.com/office/powerpoint/2010/main" val="166235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558"/>
            <a:ext cx="9144000" cy="6811441"/>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2483768" y="-99392"/>
            <a:ext cx="8229600" cy="1143000"/>
          </a:xfrm>
        </p:spPr>
        <p:txBody>
          <a:bodyPr/>
          <a:lstStyle/>
          <a:p>
            <a:r>
              <a:rPr lang="en-CA" b="1" dirty="0">
                <a:solidFill>
                  <a:schemeClr val="bg1"/>
                </a:solidFill>
              </a:rPr>
              <a:t>LES PÉRIPÉTIES</a:t>
            </a:r>
            <a:endParaRPr lang="fr-CA" b="1" dirty="0">
              <a:solidFill>
                <a:schemeClr val="bg1"/>
              </a:solidFill>
            </a:endParaRPr>
          </a:p>
        </p:txBody>
      </p:sp>
      <p:sp>
        <p:nvSpPr>
          <p:cNvPr id="3" name="Espace réservé du contenu 2"/>
          <p:cNvSpPr>
            <a:spLocks noGrp="1"/>
          </p:cNvSpPr>
          <p:nvPr>
            <p:ph idx="1"/>
          </p:nvPr>
        </p:nvSpPr>
        <p:spPr>
          <a:xfrm>
            <a:off x="359532" y="1412776"/>
            <a:ext cx="8424936" cy="5256584"/>
          </a:xfrm>
        </p:spPr>
        <p:txBody>
          <a:bodyPr>
            <a:noAutofit/>
          </a:bodyPr>
          <a:lstStyle/>
          <a:p>
            <a:r>
              <a:rPr lang="fr-CA" sz="2800" dirty="0">
                <a:solidFill>
                  <a:schemeClr val="bg1"/>
                </a:solidFill>
              </a:rPr>
              <a:t>Les péripéties sont un série d'actions que le héros va entamer  afin de régler son ou ses problèmes. Les péripéties sont les principaux  événements du récit                                                           et elles se présentent souvent en groupe de trois.</a:t>
            </a:r>
          </a:p>
          <a:p>
            <a:endParaRPr lang="en-CA" sz="2800" dirty="0">
              <a:solidFill>
                <a:schemeClr val="bg1"/>
              </a:solidFill>
            </a:endParaRPr>
          </a:p>
          <a:p>
            <a:endParaRPr lang="fr-CA" sz="2800" dirty="0">
              <a:solidFill>
                <a:schemeClr val="bg1"/>
              </a:solidFill>
            </a:endParaRPr>
          </a:p>
          <a:p>
            <a:r>
              <a:rPr lang="fr-CA" sz="2800" dirty="0">
                <a:solidFill>
                  <a:schemeClr val="bg1"/>
                </a:solidFill>
              </a:rPr>
              <a:t>C'est dans cette partie de l'histoire qu'il ou elle rencontre ses alliés (amis ou aides) et ses opposants (ennemis ou "méchants"). </a:t>
            </a:r>
          </a:p>
          <a:p>
            <a:pPr marL="0" indent="0">
              <a:buNone/>
            </a:pPr>
            <a:endParaRPr lang="fr-CA" sz="2200" dirty="0">
              <a:solidFill>
                <a:schemeClr val="bg1"/>
              </a:solidFill>
            </a:endParaRPr>
          </a:p>
        </p:txBody>
      </p:sp>
    </p:spTree>
    <p:extLst>
      <p:ext uri="{BB962C8B-B14F-4D97-AF65-F5344CB8AC3E}">
        <p14:creationId xmlns:p14="http://schemas.microsoft.com/office/powerpoint/2010/main" val="356339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8" y="0"/>
            <a:ext cx="917320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p:cNvSpPr>
            <a:spLocks noGrp="1"/>
          </p:cNvSpPr>
          <p:nvPr>
            <p:ph idx="1"/>
          </p:nvPr>
        </p:nvSpPr>
        <p:spPr>
          <a:xfrm>
            <a:off x="467544" y="548680"/>
            <a:ext cx="8229600" cy="4525963"/>
          </a:xfrm>
        </p:spPr>
        <p:txBody>
          <a:bodyPr/>
          <a:lstStyle/>
          <a:p>
            <a:pPr marL="0" indent="0" algn="ctr">
              <a:buNone/>
            </a:pPr>
            <a:r>
              <a:rPr lang="fr-CA" b="1" dirty="0">
                <a:solidFill>
                  <a:srgbClr val="FF0000"/>
                </a:solidFill>
              </a:rPr>
              <a:t>On doit répondre aux questions suivantes: </a:t>
            </a:r>
          </a:p>
          <a:p>
            <a:pPr marL="0" indent="0" algn="ctr">
              <a:buNone/>
            </a:pPr>
            <a:endParaRPr lang="fr-CA" b="1" dirty="0"/>
          </a:p>
          <a:p>
            <a:r>
              <a:rPr lang="fr-CA" b="1" dirty="0">
                <a:solidFill>
                  <a:schemeClr val="bg1"/>
                </a:solidFill>
              </a:rPr>
              <a:t>Que fait le héros en premier pour résoudre son problème? </a:t>
            </a:r>
          </a:p>
          <a:p>
            <a:r>
              <a:rPr lang="fr-CA" b="1" dirty="0">
                <a:solidFill>
                  <a:schemeClr val="bg1"/>
                </a:solidFill>
              </a:rPr>
              <a:t>Est-ce que sa tentative a réussi? </a:t>
            </a:r>
          </a:p>
          <a:p>
            <a:r>
              <a:rPr lang="fr-CA" b="1" dirty="0">
                <a:solidFill>
                  <a:schemeClr val="bg1"/>
                </a:solidFill>
              </a:rPr>
              <a:t>S'il ne réussit pas, qu'est-ce qu'il fait?</a:t>
            </a:r>
          </a:p>
          <a:p>
            <a:r>
              <a:rPr lang="fr-CA" b="1" dirty="0">
                <a:solidFill>
                  <a:schemeClr val="bg1"/>
                </a:solidFill>
              </a:rPr>
              <a:t>Qu'est-ce qu'il essaie comme autre tentative?</a:t>
            </a:r>
          </a:p>
          <a:p>
            <a:endParaRPr lang="fr-CA" dirty="0"/>
          </a:p>
        </p:txBody>
      </p:sp>
    </p:spTree>
    <p:extLst>
      <p:ext uri="{BB962C8B-B14F-4D97-AF65-F5344CB8AC3E}">
        <p14:creationId xmlns:p14="http://schemas.microsoft.com/office/powerpoint/2010/main" val="423595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9432"/>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468560" y="260648"/>
            <a:ext cx="8229600" cy="1143000"/>
          </a:xfrm>
        </p:spPr>
        <p:txBody>
          <a:bodyPr/>
          <a:lstStyle/>
          <a:p>
            <a:r>
              <a:rPr lang="en-CA" b="1" dirty="0">
                <a:solidFill>
                  <a:srgbClr val="FF0000"/>
                </a:solidFill>
              </a:rPr>
              <a:t>DÉNOUEMENT</a:t>
            </a:r>
            <a:endParaRPr lang="fr-CA" b="1" dirty="0">
              <a:solidFill>
                <a:srgbClr val="FF0000"/>
              </a:solidFill>
            </a:endParaRPr>
          </a:p>
        </p:txBody>
      </p:sp>
      <p:sp>
        <p:nvSpPr>
          <p:cNvPr id="3" name="Espace réservé du contenu 2"/>
          <p:cNvSpPr>
            <a:spLocks noGrp="1"/>
          </p:cNvSpPr>
          <p:nvPr>
            <p:ph idx="1"/>
          </p:nvPr>
        </p:nvSpPr>
        <p:spPr>
          <a:xfrm>
            <a:off x="971600" y="1872605"/>
            <a:ext cx="5040560" cy="4525963"/>
          </a:xfrm>
        </p:spPr>
        <p:txBody>
          <a:bodyPr/>
          <a:lstStyle/>
          <a:p>
            <a:r>
              <a:rPr lang="fr-CA" b="1" dirty="0">
                <a:solidFill>
                  <a:schemeClr val="bg1"/>
                </a:solidFill>
              </a:rPr>
              <a:t>Ceci est la partie du récit où le héros a su remédier à son problème. C'est donc le retour au calme de l'histoire.</a:t>
            </a:r>
          </a:p>
        </p:txBody>
      </p:sp>
    </p:spTree>
    <p:extLst>
      <p:ext uri="{BB962C8B-B14F-4D97-AF65-F5344CB8AC3E}">
        <p14:creationId xmlns:p14="http://schemas.microsoft.com/office/powerpoint/2010/main" val="138125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normAutofit/>
          </a:bodyPr>
          <a:lstStyle/>
          <a:p>
            <a:r>
              <a:rPr lang="en-CA" sz="4800" b="1" dirty="0">
                <a:solidFill>
                  <a:srgbClr val="FF0000"/>
                </a:solidFill>
              </a:rPr>
              <a:t>SITUATION FINALE</a:t>
            </a:r>
            <a:endParaRPr lang="fr-CA" sz="4800" b="1" dirty="0">
              <a:solidFill>
                <a:srgbClr val="FF0000"/>
              </a:solidFill>
            </a:endParaRPr>
          </a:p>
        </p:txBody>
      </p:sp>
      <p:sp>
        <p:nvSpPr>
          <p:cNvPr id="3" name="Espace réservé du contenu 2"/>
          <p:cNvSpPr>
            <a:spLocks noGrp="1"/>
          </p:cNvSpPr>
          <p:nvPr>
            <p:ph idx="1"/>
          </p:nvPr>
        </p:nvSpPr>
        <p:spPr>
          <a:xfrm>
            <a:off x="457200" y="1600200"/>
            <a:ext cx="8229600" cy="5141168"/>
          </a:xfrm>
        </p:spPr>
        <p:txBody>
          <a:bodyPr>
            <a:normAutofit/>
          </a:bodyPr>
          <a:lstStyle/>
          <a:p>
            <a:r>
              <a:rPr lang="fr-CA" b="1" dirty="0">
                <a:solidFill>
                  <a:schemeClr val="bg1"/>
                </a:solidFill>
              </a:rPr>
              <a:t>Après cette aventure, que devient le personnage principal ? </a:t>
            </a:r>
          </a:p>
          <a:p>
            <a:pPr marL="0" indent="0">
              <a:buNone/>
            </a:pPr>
            <a:endParaRPr lang="fr-CA" dirty="0">
              <a:solidFill>
                <a:schemeClr val="bg1"/>
              </a:solidFill>
            </a:endParaRPr>
          </a:p>
          <a:p>
            <a:r>
              <a:rPr lang="fr-CA" b="1" dirty="0">
                <a:solidFill>
                  <a:schemeClr val="bg1"/>
                </a:solidFill>
              </a:rPr>
              <a:t> La conclusion est brève et donne peu de détails pour laisser place à l’imagination. </a:t>
            </a:r>
          </a:p>
          <a:p>
            <a:pPr marL="0" indent="0">
              <a:buNone/>
            </a:pPr>
            <a:endParaRPr lang="fr-CA" dirty="0">
              <a:solidFill>
                <a:schemeClr val="bg1"/>
              </a:solidFill>
            </a:endParaRPr>
          </a:p>
          <a:p>
            <a:r>
              <a:rPr lang="fr-CA" b="1" dirty="0">
                <a:solidFill>
                  <a:schemeClr val="bg1"/>
                </a:solidFill>
              </a:rPr>
              <a:t>La fin est souvent heureuse.</a:t>
            </a:r>
          </a:p>
        </p:txBody>
      </p:sp>
    </p:spTree>
    <p:extLst>
      <p:ext uri="{BB962C8B-B14F-4D97-AF65-F5344CB8AC3E}">
        <p14:creationId xmlns:p14="http://schemas.microsoft.com/office/powerpoint/2010/main" val="111532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ésultats de recherche d'images pour « halloween wallpa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p:cNvSpPr>
            <a:spLocks noGrp="1"/>
          </p:cNvSpPr>
          <p:nvPr>
            <p:ph idx="1"/>
          </p:nvPr>
        </p:nvSpPr>
        <p:spPr>
          <a:xfrm>
            <a:off x="611560" y="1692276"/>
            <a:ext cx="7715250" cy="6067349"/>
          </a:xfrm>
        </p:spPr>
        <p:txBody>
          <a:bodyPr>
            <a:normAutofit/>
          </a:bodyPr>
          <a:lstStyle/>
          <a:p>
            <a:endParaRPr lang="en-CA" b="1" dirty="0">
              <a:solidFill>
                <a:schemeClr val="bg1"/>
              </a:solidFill>
            </a:endParaRPr>
          </a:p>
          <a:p>
            <a:r>
              <a:rPr lang="en-CA" b="1" dirty="0">
                <a:solidFill>
                  <a:schemeClr val="bg1"/>
                </a:solidFill>
              </a:rPr>
              <a:t>Le </a:t>
            </a:r>
            <a:r>
              <a:rPr lang="en-CA" b="1" dirty="0" err="1">
                <a:solidFill>
                  <a:schemeClr val="bg1"/>
                </a:solidFill>
              </a:rPr>
              <a:t>récit</a:t>
            </a:r>
            <a:r>
              <a:rPr lang="en-CA" b="1" dirty="0">
                <a:solidFill>
                  <a:schemeClr val="bg1"/>
                </a:solidFill>
              </a:rPr>
              <a:t> </a:t>
            </a:r>
            <a:r>
              <a:rPr lang="en-CA" b="1" dirty="0" err="1">
                <a:solidFill>
                  <a:schemeClr val="bg1"/>
                </a:solidFill>
              </a:rPr>
              <a:t>est</a:t>
            </a:r>
            <a:r>
              <a:rPr lang="en-CA" b="1" dirty="0">
                <a:solidFill>
                  <a:schemeClr val="bg1"/>
                </a:solidFill>
              </a:rPr>
              <a:t> un </a:t>
            </a:r>
            <a:r>
              <a:rPr lang="en-CA" b="1" dirty="0" err="1">
                <a:solidFill>
                  <a:schemeClr val="bg1"/>
                </a:solidFill>
              </a:rPr>
              <a:t>texte</a:t>
            </a:r>
            <a:r>
              <a:rPr lang="en-CA" b="1" dirty="0">
                <a:solidFill>
                  <a:schemeClr val="bg1"/>
                </a:solidFill>
              </a:rPr>
              <a:t> narrative, </a:t>
            </a:r>
            <a:r>
              <a:rPr lang="en-CA" b="1" dirty="0" err="1">
                <a:solidFill>
                  <a:schemeClr val="bg1"/>
                </a:solidFill>
              </a:rPr>
              <a:t>c’est</a:t>
            </a:r>
            <a:r>
              <a:rPr lang="en-CA" b="1" dirty="0">
                <a:solidFill>
                  <a:schemeClr val="bg1"/>
                </a:solidFill>
              </a:rPr>
              <a:t>-à-dire que </a:t>
            </a:r>
            <a:r>
              <a:rPr lang="en-CA" b="1" dirty="0" err="1">
                <a:solidFill>
                  <a:schemeClr val="bg1"/>
                </a:solidFill>
              </a:rPr>
              <a:t>l’histoire</a:t>
            </a:r>
            <a:r>
              <a:rPr lang="en-CA" b="1" dirty="0">
                <a:solidFill>
                  <a:schemeClr val="bg1"/>
                </a:solidFill>
              </a:rPr>
              <a:t> </a:t>
            </a:r>
            <a:r>
              <a:rPr lang="en-CA" b="1" dirty="0" err="1">
                <a:solidFill>
                  <a:schemeClr val="bg1"/>
                </a:solidFill>
              </a:rPr>
              <a:t>est</a:t>
            </a:r>
            <a:r>
              <a:rPr lang="en-CA" b="1" dirty="0">
                <a:solidFill>
                  <a:schemeClr val="bg1"/>
                </a:solidFill>
              </a:rPr>
              <a:t> </a:t>
            </a:r>
            <a:r>
              <a:rPr lang="en-CA" b="1" dirty="0" err="1">
                <a:solidFill>
                  <a:schemeClr val="bg1"/>
                </a:solidFill>
              </a:rPr>
              <a:t>racontée</a:t>
            </a:r>
            <a:r>
              <a:rPr lang="en-CA" b="1" dirty="0">
                <a:solidFill>
                  <a:schemeClr val="bg1"/>
                </a:solidFill>
              </a:rPr>
              <a:t>. </a:t>
            </a:r>
          </a:p>
          <a:p>
            <a:endParaRPr lang="en-CA" b="1" dirty="0">
              <a:solidFill>
                <a:schemeClr val="bg1"/>
              </a:solidFill>
            </a:endParaRPr>
          </a:p>
          <a:p>
            <a:r>
              <a:rPr lang="en-CA" b="1" dirty="0">
                <a:solidFill>
                  <a:schemeClr val="bg1"/>
                </a:solidFill>
              </a:rPr>
              <a:t>Il </a:t>
            </a:r>
            <a:r>
              <a:rPr lang="en-CA" b="1" dirty="0" err="1">
                <a:solidFill>
                  <a:schemeClr val="bg1"/>
                </a:solidFill>
              </a:rPr>
              <a:t>s’écrit</a:t>
            </a:r>
            <a:r>
              <a:rPr lang="en-CA" b="1" dirty="0">
                <a:solidFill>
                  <a:schemeClr val="bg1"/>
                </a:solidFill>
              </a:rPr>
              <a:t> au passé. </a:t>
            </a:r>
            <a:r>
              <a:rPr lang="en-CA" b="1" dirty="0" err="1">
                <a:solidFill>
                  <a:schemeClr val="bg1"/>
                </a:solidFill>
              </a:rPr>
              <a:t>L’imparfait</a:t>
            </a:r>
            <a:r>
              <a:rPr lang="en-CA" b="1" dirty="0">
                <a:solidFill>
                  <a:schemeClr val="bg1"/>
                </a:solidFill>
              </a:rPr>
              <a:t> et le passé simple </a:t>
            </a:r>
            <a:r>
              <a:rPr lang="en-CA" b="1" dirty="0" err="1">
                <a:solidFill>
                  <a:schemeClr val="bg1"/>
                </a:solidFill>
              </a:rPr>
              <a:t>sont</a:t>
            </a:r>
            <a:r>
              <a:rPr lang="en-CA" b="1" dirty="0">
                <a:solidFill>
                  <a:schemeClr val="bg1"/>
                </a:solidFill>
              </a:rPr>
              <a:t> les temps le plus </a:t>
            </a:r>
            <a:r>
              <a:rPr lang="en-CA" b="1" dirty="0" err="1">
                <a:solidFill>
                  <a:schemeClr val="bg1"/>
                </a:solidFill>
              </a:rPr>
              <a:t>souvent</a:t>
            </a:r>
            <a:r>
              <a:rPr lang="en-CA" b="1" dirty="0">
                <a:solidFill>
                  <a:schemeClr val="bg1"/>
                </a:solidFill>
              </a:rPr>
              <a:t> </a:t>
            </a:r>
            <a:r>
              <a:rPr lang="en-CA" b="1" dirty="0" err="1">
                <a:solidFill>
                  <a:schemeClr val="bg1"/>
                </a:solidFill>
              </a:rPr>
              <a:t>utilisés</a:t>
            </a:r>
            <a:r>
              <a:rPr lang="en-CA" b="1" dirty="0">
                <a:solidFill>
                  <a:schemeClr val="bg1"/>
                </a:solidFill>
              </a:rPr>
              <a:t>.</a:t>
            </a:r>
          </a:p>
        </p:txBody>
      </p:sp>
      <p:sp>
        <p:nvSpPr>
          <p:cNvPr id="2" name="Titre 1"/>
          <p:cNvSpPr>
            <a:spLocks noGrp="1"/>
          </p:cNvSpPr>
          <p:nvPr>
            <p:ph type="title"/>
          </p:nvPr>
        </p:nvSpPr>
        <p:spPr/>
        <p:txBody>
          <a:bodyPr/>
          <a:lstStyle/>
          <a:p>
            <a:r>
              <a:rPr lang="en-CA" b="1" dirty="0" err="1">
                <a:solidFill>
                  <a:srgbClr val="FF0000"/>
                </a:solidFill>
              </a:rPr>
              <a:t>Autres</a:t>
            </a:r>
            <a:r>
              <a:rPr lang="en-CA" b="1" dirty="0">
                <a:solidFill>
                  <a:srgbClr val="FF0000"/>
                </a:solidFill>
              </a:rPr>
              <a:t> </a:t>
            </a:r>
            <a:r>
              <a:rPr lang="en-CA" b="1" dirty="0" err="1">
                <a:solidFill>
                  <a:srgbClr val="FF0000"/>
                </a:solidFill>
              </a:rPr>
              <a:t>particularités</a:t>
            </a:r>
            <a:r>
              <a:rPr lang="en-CA" b="1" dirty="0">
                <a:solidFill>
                  <a:srgbClr val="FF0000"/>
                </a:solidFill>
              </a:rPr>
              <a:t> du </a:t>
            </a:r>
            <a:r>
              <a:rPr lang="en-CA" b="1" dirty="0" err="1">
                <a:solidFill>
                  <a:srgbClr val="FF0000"/>
                </a:solidFill>
              </a:rPr>
              <a:t>récit</a:t>
            </a:r>
            <a:endParaRPr lang="fr-CA" b="1" dirty="0">
              <a:solidFill>
                <a:srgbClr val="FF0000"/>
              </a:solidFill>
            </a:endParaRPr>
          </a:p>
        </p:txBody>
      </p:sp>
    </p:spTree>
    <p:extLst>
      <p:ext uri="{BB962C8B-B14F-4D97-AF65-F5344CB8AC3E}">
        <p14:creationId xmlns:p14="http://schemas.microsoft.com/office/powerpoint/2010/main" val="118386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449</TotalTime>
  <Words>644</Words>
  <Application>Microsoft Office PowerPoint</Application>
  <PresentationFormat>Affichage à l'écran (4:3)</PresentationFormat>
  <Paragraphs>62</Paragraphs>
  <Slides>14</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14</vt:i4>
      </vt:variant>
    </vt:vector>
  </HeadingPairs>
  <TitlesOfParts>
    <vt:vector size="18" baseType="lpstr">
      <vt:lpstr>Arial</vt:lpstr>
      <vt:lpstr>Arial Black</vt:lpstr>
      <vt:lpstr>Calibri</vt:lpstr>
      <vt:lpstr>Thème Office</vt:lpstr>
      <vt:lpstr>Présentation PowerPoint</vt:lpstr>
      <vt:lpstr>Le récit en 5 temps</vt:lpstr>
      <vt:lpstr>LA SITUATION INITIALE</vt:lpstr>
      <vt:lpstr>ÉLÉMENT DÉCLENCHEUR</vt:lpstr>
      <vt:lpstr>LES PÉRIPÉTIES</vt:lpstr>
      <vt:lpstr>Présentation PowerPoint</vt:lpstr>
      <vt:lpstr>DÉNOUEMENT</vt:lpstr>
      <vt:lpstr>SITUATION FINALE</vt:lpstr>
      <vt:lpstr>Autres particularités du récit</vt:lpstr>
      <vt:lpstr>LES PERSONNAGES</vt:lpstr>
      <vt:lpstr>LES HÉROS</vt:lpstr>
      <vt:lpstr>LES VILAINS</vt:lpstr>
      <vt:lpstr>LE TEMPS</vt:lpstr>
      <vt:lpstr>LE LIEU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dc:creator>
  <cp:lastModifiedBy>Nathalie Vaillant</cp:lastModifiedBy>
  <cp:revision>22</cp:revision>
  <dcterms:created xsi:type="dcterms:W3CDTF">2015-12-04T13:59:43Z</dcterms:created>
  <dcterms:modified xsi:type="dcterms:W3CDTF">2020-10-23T00:50:09Z</dcterms:modified>
</cp:coreProperties>
</file>